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57"/>
  </p:notesMasterIdLst>
  <p:handoutMasterIdLst>
    <p:handoutMasterId r:id="rId158"/>
  </p:handoutMasterIdLst>
  <p:sldIdLst>
    <p:sldId id="256" r:id="rId2"/>
    <p:sldId id="535" r:id="rId3"/>
    <p:sldId id="410" r:id="rId4"/>
    <p:sldId id="257" r:id="rId5"/>
    <p:sldId id="388" r:id="rId6"/>
    <p:sldId id="389" r:id="rId7"/>
    <p:sldId id="390" r:id="rId8"/>
    <p:sldId id="391" r:id="rId9"/>
    <p:sldId id="258" r:id="rId10"/>
    <p:sldId id="320" r:id="rId11"/>
    <p:sldId id="259" r:id="rId12"/>
    <p:sldId id="392" r:id="rId13"/>
    <p:sldId id="260" r:id="rId14"/>
    <p:sldId id="393" r:id="rId15"/>
    <p:sldId id="395" r:id="rId16"/>
    <p:sldId id="261" r:id="rId17"/>
    <p:sldId id="411" r:id="rId18"/>
    <p:sldId id="412" r:id="rId19"/>
    <p:sldId id="396" r:id="rId20"/>
    <p:sldId id="397" r:id="rId21"/>
    <p:sldId id="398" r:id="rId22"/>
    <p:sldId id="400" r:id="rId23"/>
    <p:sldId id="402" r:id="rId24"/>
    <p:sldId id="403" r:id="rId25"/>
    <p:sldId id="262" r:id="rId26"/>
    <p:sldId id="263" r:id="rId27"/>
    <p:sldId id="404" r:id="rId28"/>
    <p:sldId id="536" r:id="rId29"/>
    <p:sldId id="414" r:id="rId30"/>
    <p:sldId id="415" r:id="rId31"/>
    <p:sldId id="416" r:id="rId32"/>
    <p:sldId id="417" r:id="rId33"/>
    <p:sldId id="418" r:id="rId34"/>
    <p:sldId id="537" r:id="rId35"/>
    <p:sldId id="538" r:id="rId36"/>
    <p:sldId id="539" r:id="rId37"/>
    <p:sldId id="540" r:id="rId38"/>
    <p:sldId id="541" r:id="rId39"/>
    <p:sldId id="440" r:id="rId40"/>
    <p:sldId id="441" r:id="rId41"/>
    <p:sldId id="442" r:id="rId42"/>
    <p:sldId id="443" r:id="rId43"/>
    <p:sldId id="444" r:id="rId44"/>
    <p:sldId id="445" r:id="rId45"/>
    <p:sldId id="446" r:id="rId46"/>
    <p:sldId id="447" r:id="rId47"/>
    <p:sldId id="558" r:id="rId48"/>
    <p:sldId id="559" r:id="rId49"/>
    <p:sldId id="560" r:id="rId50"/>
    <p:sldId id="561" r:id="rId51"/>
    <p:sldId id="562" r:id="rId52"/>
    <p:sldId id="448" r:id="rId53"/>
    <p:sldId id="449" r:id="rId54"/>
    <p:sldId id="520" r:id="rId55"/>
    <p:sldId id="453" r:id="rId56"/>
    <p:sldId id="454" r:id="rId57"/>
    <p:sldId id="455" r:id="rId58"/>
    <p:sldId id="456" r:id="rId59"/>
    <p:sldId id="457" r:id="rId60"/>
    <p:sldId id="458" r:id="rId61"/>
    <p:sldId id="459" r:id="rId62"/>
    <p:sldId id="460" r:id="rId63"/>
    <p:sldId id="461" r:id="rId64"/>
    <p:sldId id="462" r:id="rId65"/>
    <p:sldId id="463" r:id="rId66"/>
    <p:sldId id="464" r:id="rId67"/>
    <p:sldId id="465" r:id="rId68"/>
    <p:sldId id="466" r:id="rId69"/>
    <p:sldId id="467" r:id="rId70"/>
    <p:sldId id="564" r:id="rId71"/>
    <p:sldId id="567" r:id="rId72"/>
    <p:sldId id="568" r:id="rId73"/>
    <p:sldId id="569" r:id="rId74"/>
    <p:sldId id="468" r:id="rId75"/>
    <p:sldId id="469" r:id="rId76"/>
    <p:sldId id="470" r:id="rId77"/>
    <p:sldId id="471" r:id="rId78"/>
    <p:sldId id="472" r:id="rId79"/>
    <p:sldId id="473" r:id="rId80"/>
    <p:sldId id="474" r:id="rId81"/>
    <p:sldId id="475" r:id="rId82"/>
    <p:sldId id="476" r:id="rId83"/>
    <p:sldId id="477" r:id="rId84"/>
    <p:sldId id="478" r:id="rId85"/>
    <p:sldId id="479" r:id="rId86"/>
    <p:sldId id="480" r:id="rId87"/>
    <p:sldId id="481" r:id="rId88"/>
    <p:sldId id="482" r:id="rId89"/>
    <p:sldId id="484" r:id="rId90"/>
    <p:sldId id="485" r:id="rId91"/>
    <p:sldId id="483" r:id="rId92"/>
    <p:sldId id="486" r:id="rId93"/>
    <p:sldId id="487" r:id="rId94"/>
    <p:sldId id="488" r:id="rId95"/>
    <p:sldId id="578" r:id="rId96"/>
    <p:sldId id="579" r:id="rId97"/>
    <p:sldId id="580" r:id="rId98"/>
    <p:sldId id="489" r:id="rId99"/>
    <p:sldId id="490" r:id="rId100"/>
    <p:sldId id="491" r:id="rId101"/>
    <p:sldId id="492" r:id="rId102"/>
    <p:sldId id="494" r:id="rId103"/>
    <p:sldId id="495" r:id="rId104"/>
    <p:sldId id="496" r:id="rId105"/>
    <p:sldId id="497" r:id="rId106"/>
    <p:sldId id="493" r:id="rId107"/>
    <p:sldId id="498" r:id="rId108"/>
    <p:sldId id="583" r:id="rId109"/>
    <p:sldId id="584" r:id="rId110"/>
    <p:sldId id="499" r:id="rId111"/>
    <p:sldId id="581" r:id="rId112"/>
    <p:sldId id="582" r:id="rId113"/>
    <p:sldId id="500" r:id="rId114"/>
    <p:sldId id="585" r:id="rId115"/>
    <p:sldId id="586" r:id="rId116"/>
    <p:sldId id="502" r:id="rId117"/>
    <p:sldId id="501" r:id="rId118"/>
    <p:sldId id="503" r:id="rId119"/>
    <p:sldId id="504" r:id="rId120"/>
    <p:sldId id="505" r:id="rId121"/>
    <p:sldId id="506" r:id="rId122"/>
    <p:sldId id="507" r:id="rId123"/>
    <p:sldId id="508" r:id="rId124"/>
    <p:sldId id="509" r:id="rId125"/>
    <p:sldId id="510" r:id="rId126"/>
    <p:sldId id="511" r:id="rId127"/>
    <p:sldId id="278" r:id="rId128"/>
    <p:sldId id="277" r:id="rId129"/>
    <p:sldId id="512" r:id="rId130"/>
    <p:sldId id="519" r:id="rId131"/>
    <p:sldId id="521" r:id="rId132"/>
    <p:sldId id="522" r:id="rId133"/>
    <p:sldId id="523" r:id="rId134"/>
    <p:sldId id="524" r:id="rId135"/>
    <p:sldId id="525" r:id="rId136"/>
    <p:sldId id="526" r:id="rId137"/>
    <p:sldId id="527" r:id="rId138"/>
    <p:sldId id="528" r:id="rId139"/>
    <p:sldId id="513" r:id="rId140"/>
    <p:sldId id="514" r:id="rId141"/>
    <p:sldId id="516" r:id="rId142"/>
    <p:sldId id="530" r:id="rId143"/>
    <p:sldId id="531" r:id="rId144"/>
    <p:sldId id="532" r:id="rId145"/>
    <p:sldId id="533" r:id="rId146"/>
    <p:sldId id="534" r:id="rId147"/>
    <p:sldId id="587" r:id="rId148"/>
    <p:sldId id="570" r:id="rId149"/>
    <p:sldId id="571" r:id="rId150"/>
    <p:sldId id="572" r:id="rId151"/>
    <p:sldId id="573" r:id="rId152"/>
    <p:sldId id="574" r:id="rId153"/>
    <p:sldId id="575" r:id="rId154"/>
    <p:sldId id="576" r:id="rId155"/>
    <p:sldId id="577" r:id="rId156"/>
  </p:sldIdLst>
  <p:sldSz cx="9144000" cy="6858000" type="screen4x3"/>
  <p:notesSz cx="6858000" cy="9144000"/>
  <p:defaultTextStyle>
    <a:defPPr>
      <a:defRPr lang="zh-CN"/>
    </a:defPPr>
    <a:lvl1pPr algn="l" rtl="0" fontAlgn="base">
      <a:spcBef>
        <a:spcPct val="0"/>
      </a:spcBef>
      <a:spcAft>
        <a:spcPct val="0"/>
      </a:spcAft>
      <a:defRPr sz="1600" kern="1200">
        <a:solidFill>
          <a:schemeClr val="tx1"/>
        </a:solidFill>
        <a:latin typeface="Garamond" pitchFamily="18" charset="0"/>
        <a:ea typeface="宋体" pitchFamily="2" charset="-122"/>
        <a:cs typeface="+mn-cs"/>
      </a:defRPr>
    </a:lvl1pPr>
    <a:lvl2pPr marL="457200" algn="l" rtl="0" fontAlgn="base">
      <a:spcBef>
        <a:spcPct val="0"/>
      </a:spcBef>
      <a:spcAft>
        <a:spcPct val="0"/>
      </a:spcAft>
      <a:defRPr sz="1600" kern="1200">
        <a:solidFill>
          <a:schemeClr val="tx1"/>
        </a:solidFill>
        <a:latin typeface="Garamond" pitchFamily="18" charset="0"/>
        <a:ea typeface="宋体" pitchFamily="2" charset="-122"/>
        <a:cs typeface="+mn-cs"/>
      </a:defRPr>
    </a:lvl2pPr>
    <a:lvl3pPr marL="914400" algn="l" rtl="0" fontAlgn="base">
      <a:spcBef>
        <a:spcPct val="0"/>
      </a:spcBef>
      <a:spcAft>
        <a:spcPct val="0"/>
      </a:spcAft>
      <a:defRPr sz="1600" kern="1200">
        <a:solidFill>
          <a:schemeClr val="tx1"/>
        </a:solidFill>
        <a:latin typeface="Garamond" pitchFamily="18" charset="0"/>
        <a:ea typeface="宋体" pitchFamily="2" charset="-122"/>
        <a:cs typeface="+mn-cs"/>
      </a:defRPr>
    </a:lvl3pPr>
    <a:lvl4pPr marL="1371600" algn="l" rtl="0" fontAlgn="base">
      <a:spcBef>
        <a:spcPct val="0"/>
      </a:spcBef>
      <a:spcAft>
        <a:spcPct val="0"/>
      </a:spcAft>
      <a:defRPr sz="1600" kern="1200">
        <a:solidFill>
          <a:schemeClr val="tx1"/>
        </a:solidFill>
        <a:latin typeface="Garamond" pitchFamily="18" charset="0"/>
        <a:ea typeface="宋体" pitchFamily="2" charset="-122"/>
        <a:cs typeface="+mn-cs"/>
      </a:defRPr>
    </a:lvl4pPr>
    <a:lvl5pPr marL="1828800" algn="l" rtl="0" fontAlgn="base">
      <a:spcBef>
        <a:spcPct val="0"/>
      </a:spcBef>
      <a:spcAft>
        <a:spcPct val="0"/>
      </a:spcAft>
      <a:defRPr sz="1600" kern="1200">
        <a:solidFill>
          <a:schemeClr val="tx1"/>
        </a:solidFill>
        <a:latin typeface="Garamond" pitchFamily="18" charset="0"/>
        <a:ea typeface="宋体" pitchFamily="2" charset="-122"/>
        <a:cs typeface="+mn-cs"/>
      </a:defRPr>
    </a:lvl5pPr>
    <a:lvl6pPr marL="2286000" algn="l" defTabSz="914400" rtl="0" eaLnBrk="1" latinLnBrk="0" hangingPunct="1">
      <a:defRPr sz="1600" kern="1200">
        <a:solidFill>
          <a:schemeClr val="tx1"/>
        </a:solidFill>
        <a:latin typeface="Garamond" pitchFamily="18" charset="0"/>
        <a:ea typeface="宋体" pitchFamily="2" charset="-122"/>
        <a:cs typeface="+mn-cs"/>
      </a:defRPr>
    </a:lvl6pPr>
    <a:lvl7pPr marL="2743200" algn="l" defTabSz="914400" rtl="0" eaLnBrk="1" latinLnBrk="0" hangingPunct="1">
      <a:defRPr sz="1600" kern="1200">
        <a:solidFill>
          <a:schemeClr val="tx1"/>
        </a:solidFill>
        <a:latin typeface="Garamond" pitchFamily="18" charset="0"/>
        <a:ea typeface="宋体" pitchFamily="2" charset="-122"/>
        <a:cs typeface="+mn-cs"/>
      </a:defRPr>
    </a:lvl7pPr>
    <a:lvl8pPr marL="3200400" algn="l" defTabSz="914400" rtl="0" eaLnBrk="1" latinLnBrk="0" hangingPunct="1">
      <a:defRPr sz="1600" kern="1200">
        <a:solidFill>
          <a:schemeClr val="tx1"/>
        </a:solidFill>
        <a:latin typeface="Garamond" pitchFamily="18" charset="0"/>
        <a:ea typeface="宋体" pitchFamily="2" charset="-122"/>
        <a:cs typeface="+mn-cs"/>
      </a:defRPr>
    </a:lvl8pPr>
    <a:lvl9pPr marL="3657600" algn="l" defTabSz="914400" rtl="0" eaLnBrk="1" latinLnBrk="0" hangingPunct="1">
      <a:defRPr sz="1600" kern="1200">
        <a:solidFill>
          <a:schemeClr val="tx1"/>
        </a:solidFill>
        <a:latin typeface="Garamond" pitchFamily="18"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A4"/>
    <a:srgbClr val="FFFF00"/>
    <a:srgbClr val="00FFFF"/>
    <a:srgbClr val="FF33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347" autoAdjust="0"/>
  </p:normalViewPr>
  <p:slideViewPr>
    <p:cSldViewPr>
      <p:cViewPr varScale="1">
        <p:scale>
          <a:sx n="76" d="100"/>
          <a:sy n="76" d="100"/>
        </p:scale>
        <p:origin x="-99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652"/>
    </p:cViewPr>
  </p:sorterViewPr>
  <p:notesViewPr>
    <p:cSldViewPr>
      <p:cViewPr varScale="1">
        <p:scale>
          <a:sx n="60" d="100"/>
          <a:sy n="60" d="100"/>
        </p:scale>
        <p:origin x="-2547"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0ADB99-FE79-49EC-90A1-3246D4BCBD4E}" type="datetimeFigureOut">
              <a:rPr lang="zh-CN" altLang="en-US" smtClean="0"/>
              <a:t>2023/11/13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96B4D5-52B6-4046-8446-624EDD818188}" type="slidenum">
              <a:rPr lang="zh-CN" altLang="en-US" smtClean="0"/>
              <a:t>‹#›</a:t>
            </a:fld>
            <a:endParaRPr lang="zh-CN" altLang="en-US"/>
          </a:p>
        </p:txBody>
      </p:sp>
    </p:spTree>
    <p:extLst>
      <p:ext uri="{BB962C8B-B14F-4D97-AF65-F5344CB8AC3E}">
        <p14:creationId xmlns:p14="http://schemas.microsoft.com/office/powerpoint/2010/main" val="403963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endParaRPr lang="en-US" altLang="zh-CN"/>
          </a:p>
        </p:txBody>
      </p:sp>
      <p:sp>
        <p:nvSpPr>
          <p:cNvPr id="1699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endParaRPr lang="en-US" altLang="zh-CN"/>
          </a:p>
        </p:txBody>
      </p:sp>
      <p:sp>
        <p:nvSpPr>
          <p:cNvPr id="169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699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99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endParaRPr lang="en-US" altLang="zh-CN"/>
          </a:p>
        </p:txBody>
      </p:sp>
      <p:sp>
        <p:nvSpPr>
          <p:cNvPr id="1699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fld id="{92755EE7-821F-4227-91F6-39E83155CA68}" type="slidenum">
              <a:rPr lang="en-US" altLang="zh-CN"/>
              <a:pPr/>
              <a:t>‹#›</a:t>
            </a:fld>
            <a:endParaRPr lang="en-US" altLang="zh-CN"/>
          </a:p>
        </p:txBody>
      </p:sp>
    </p:spTree>
    <p:extLst>
      <p:ext uri="{BB962C8B-B14F-4D97-AF65-F5344CB8AC3E}">
        <p14:creationId xmlns:p14="http://schemas.microsoft.com/office/powerpoint/2010/main" val="27492982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8B3F01-3E7F-4E7C-97F4-1B659032CC5F}" type="slidenum">
              <a:rPr lang="en-US" altLang="zh-CN"/>
              <a:pPr/>
              <a:t>4</a:t>
            </a:fld>
            <a:endParaRPr lang="en-US" altLang="zh-CN"/>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08160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D5DD00-5633-4E93-8F6C-311D1AF8EC5C}" type="slidenum">
              <a:rPr lang="en-US" altLang="zh-CN"/>
              <a:pPr/>
              <a:t>5</a:t>
            </a:fld>
            <a:endParaRPr lang="en-US" altLang="zh-CN"/>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96357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4810C6-EDFF-4812-9F68-504749E7220F}" type="slidenum">
              <a:rPr lang="en-US" altLang="zh-CN"/>
              <a:pPr/>
              <a:t>6</a:t>
            </a:fld>
            <a:endParaRPr lang="en-US" altLang="zh-CN"/>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77004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580BDD-1FB3-4252-94DD-0003B978B707}" type="slidenum">
              <a:rPr lang="en-US" altLang="zh-CN"/>
              <a:pPr/>
              <a:t>7</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456748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AA6B72-4106-477E-93F9-0D836101691B}" type="slidenum">
              <a:rPr lang="en-US" altLang="zh-CN"/>
              <a:pPr/>
              <a:t>8</a:t>
            </a:fld>
            <a:endParaRPr lang="en-US" altLang="zh-CN"/>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68073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755EE7-821F-4227-91F6-39E83155CA68}" type="slidenum">
              <a:rPr lang="en-US" altLang="zh-CN" smtClean="0"/>
              <a:pPr/>
              <a:t>33</a:t>
            </a:fld>
            <a:endParaRPr lang="en-US" altLang="zh-CN"/>
          </a:p>
        </p:txBody>
      </p:sp>
    </p:spTree>
    <p:extLst>
      <p:ext uri="{BB962C8B-B14F-4D97-AF65-F5344CB8AC3E}">
        <p14:creationId xmlns:p14="http://schemas.microsoft.com/office/powerpoint/2010/main" val="342937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2400">
                <a:latin typeface="Arial Narrow" charset="0"/>
              </a:rPr>
              <a:t>Essentials of Visual Modeling w/ UML 2.0 - Instructor Notes</a:t>
            </a:r>
          </a:p>
        </p:txBody>
      </p:sp>
      <p:sp>
        <p:nvSpPr>
          <p:cNvPr id="66562" name="Rectangle 2"/>
          <p:cNvSpPr>
            <a:spLocks noGrp="1" noRot="1" noChangeAspect="1" noChangeArrowheads="1" noTextEdit="1"/>
          </p:cNvSpPr>
          <p:nvPr>
            <p:ph type="sldImg"/>
          </p:nvPr>
        </p:nvSpPr>
        <p:spPr>
          <a:xfrm>
            <a:off x="2590800" y="838200"/>
            <a:ext cx="4057650" cy="3043238"/>
          </a:xfrm>
          <a:ln/>
        </p:spPr>
      </p:sp>
      <p:sp>
        <p:nvSpPr>
          <p:cNvPr id="66563" name="Text Box 4"/>
          <p:cNvSpPr txBox="1">
            <a:spLocks noChangeArrowheads="1"/>
          </p:cNvSpPr>
          <p:nvPr/>
        </p:nvSpPr>
        <p:spPr bwMode="auto">
          <a:xfrm>
            <a:off x="455613" y="1233488"/>
            <a:ext cx="1778000" cy="678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i="1" u="sng">
                <a:latin typeface="ZapfHumnst BT" charset="0"/>
              </a:rPr>
              <a:t>Provide a sample state machine for the students to read.  Briefly explain the advanced concepts of the state machine that are not covered in detail in this course.</a:t>
            </a:r>
          </a:p>
          <a:p>
            <a:endParaRPr lang="en-US" altLang="zh-CN">
              <a:latin typeface="ZapfHumnst BT" charset="0"/>
            </a:endParaRPr>
          </a:p>
          <a:p>
            <a:r>
              <a:rPr lang="en-US" altLang="zh-CN">
                <a:latin typeface="ZapfHumnst BT" charset="0"/>
              </a:rPr>
              <a:t>The </a:t>
            </a:r>
            <a:r>
              <a:rPr lang="en-US" altLang="zh-CN" b="1">
                <a:latin typeface="ZapfHumnst BT" charset="0"/>
              </a:rPr>
              <a:t>Hired</a:t>
            </a:r>
            <a:r>
              <a:rPr lang="en-US" altLang="zh-CN">
                <a:latin typeface="ZapfHumnst BT" charset="0"/>
              </a:rPr>
              <a:t> state is a composite state which means that it contains additional behavior inside the state.</a:t>
            </a:r>
          </a:p>
          <a:p>
            <a:endParaRPr lang="en-US" altLang="zh-CN">
              <a:latin typeface="ZapfHumnst BT" charset="0"/>
            </a:endParaRPr>
          </a:p>
          <a:p>
            <a:r>
              <a:rPr lang="en-US" altLang="zh-CN">
                <a:latin typeface="ZapfHumnst BT" charset="0"/>
              </a:rPr>
              <a:t>The H within a circle is known as a history pseudo state or a return to history.  When the </a:t>
            </a:r>
            <a:r>
              <a:rPr lang="en-US" altLang="zh-CN" b="1">
                <a:latin typeface="ZapfHumnst BT" charset="0"/>
              </a:rPr>
              <a:t>accepted</a:t>
            </a:r>
            <a:r>
              <a:rPr lang="en-US" altLang="zh-CN">
                <a:latin typeface="ZapfHumnst BT" charset="0"/>
              </a:rPr>
              <a:t> transition reaches history of the Hired state, since we have never been here before we go to the initial pseudo state.</a:t>
            </a:r>
          </a:p>
          <a:p>
            <a:endParaRPr lang="en-US" altLang="zh-CN">
              <a:latin typeface="ZapfHumnst BT" charset="0"/>
            </a:endParaRPr>
          </a:p>
          <a:p>
            <a:r>
              <a:rPr lang="en-US" altLang="zh-CN">
                <a:latin typeface="ZapfHumnst BT" charset="0"/>
              </a:rPr>
              <a:t>The </a:t>
            </a:r>
            <a:r>
              <a:rPr lang="en-US" altLang="zh-CN" b="1">
                <a:latin typeface="ZapfHumnst BT" charset="0"/>
              </a:rPr>
              <a:t>takeSabbatical </a:t>
            </a:r>
            <a:r>
              <a:rPr lang="en-US" altLang="zh-CN">
                <a:latin typeface="ZapfHumnst BT" charset="0"/>
              </a:rPr>
              <a:t>transition is a group transition which means that any state inside of Hired can trigger this transition.  When the </a:t>
            </a:r>
            <a:r>
              <a:rPr lang="en-US" altLang="zh-CN" b="1">
                <a:latin typeface="ZapfHumnst BT" charset="0"/>
              </a:rPr>
              <a:t>return</a:t>
            </a:r>
            <a:r>
              <a:rPr lang="en-US" altLang="zh-CN">
                <a:latin typeface="ZapfHumnst BT" charset="0"/>
              </a:rPr>
              <a:t> transition reaches history of the </a:t>
            </a:r>
            <a:r>
              <a:rPr lang="en-US" altLang="zh-CN" b="1">
                <a:latin typeface="ZapfHumnst BT" charset="0"/>
              </a:rPr>
              <a:t>Hired</a:t>
            </a:r>
            <a:r>
              <a:rPr lang="en-US" altLang="zh-CN">
                <a:latin typeface="ZapfHumnst BT" charset="0"/>
              </a:rPr>
              <a:t> state, we return to the state we were in last, i.e., if we were in the </a:t>
            </a:r>
            <a:r>
              <a:rPr lang="en-US" altLang="zh-CN" b="1">
                <a:latin typeface="ZapfHumnst BT" charset="0"/>
              </a:rPr>
              <a:t>Tenured</a:t>
            </a:r>
            <a:r>
              <a:rPr lang="en-US" altLang="zh-CN">
                <a:latin typeface="ZapfHumnst BT" charset="0"/>
              </a:rPr>
              <a:t> state when we took a </a:t>
            </a:r>
            <a:r>
              <a:rPr lang="en-US" altLang="zh-CN" b="1">
                <a:latin typeface="ZapfHumnst BT" charset="0"/>
              </a:rPr>
              <a:t>Hiatus</a:t>
            </a:r>
            <a:r>
              <a:rPr lang="en-US" altLang="zh-CN">
                <a:latin typeface="ZapfHumnst BT" charset="0"/>
              </a:rPr>
              <a:t>, we will return to the </a:t>
            </a:r>
            <a:r>
              <a:rPr lang="en-US" altLang="zh-CN" b="1">
                <a:latin typeface="ZapfHumnst BT" charset="0"/>
              </a:rPr>
              <a:t>Tenured</a:t>
            </a:r>
            <a:r>
              <a:rPr lang="en-US" altLang="zh-CN">
                <a:latin typeface="ZapfHumnst BT" charset="0"/>
              </a:rPr>
              <a:t> state upon reaching history.</a:t>
            </a:r>
          </a:p>
        </p:txBody>
      </p:sp>
    </p:spTree>
    <p:extLst>
      <p:ext uri="{BB962C8B-B14F-4D97-AF65-F5344CB8AC3E}">
        <p14:creationId xmlns:p14="http://schemas.microsoft.com/office/powerpoint/2010/main" val="912228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2755EE7-821F-4227-91F6-39E83155CA68}" type="slidenum">
              <a:rPr lang="en-US" altLang="zh-CN" smtClean="0"/>
              <a:pPr/>
              <a:t>100</a:t>
            </a:fld>
            <a:endParaRPr lang="en-US" altLang="zh-CN"/>
          </a:p>
        </p:txBody>
      </p:sp>
    </p:spTree>
    <p:extLst>
      <p:ext uri="{BB962C8B-B14F-4D97-AF65-F5344CB8AC3E}">
        <p14:creationId xmlns:p14="http://schemas.microsoft.com/office/powerpoint/2010/main" val="1470013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755EE7-821F-4227-91F6-39E83155CA68}" type="slidenum">
              <a:rPr lang="en-US" altLang="zh-CN" smtClean="0"/>
              <a:pPr/>
              <a:t>138</a:t>
            </a:fld>
            <a:endParaRPr lang="en-US" altLang="zh-CN"/>
          </a:p>
        </p:txBody>
      </p:sp>
    </p:spTree>
    <p:extLst>
      <p:ext uri="{BB962C8B-B14F-4D97-AF65-F5344CB8AC3E}">
        <p14:creationId xmlns:p14="http://schemas.microsoft.com/office/powerpoint/2010/main" val="248678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7938" name="Group 2"/>
          <p:cNvGrpSpPr>
            <a:grpSpLocks/>
          </p:cNvGrpSpPr>
          <p:nvPr/>
        </p:nvGrpSpPr>
        <p:grpSpPr bwMode="auto">
          <a:xfrm>
            <a:off x="0" y="0"/>
            <a:ext cx="9140825" cy="6850063"/>
            <a:chOff x="0" y="0"/>
            <a:chExt cx="5758" cy="4315"/>
          </a:xfrm>
        </p:grpSpPr>
        <p:grpSp>
          <p:nvGrpSpPr>
            <p:cNvPr id="167939" name="Group 3"/>
            <p:cNvGrpSpPr>
              <a:grpSpLocks/>
            </p:cNvGrpSpPr>
            <p:nvPr userDrawn="1"/>
          </p:nvGrpSpPr>
          <p:grpSpPr bwMode="auto">
            <a:xfrm>
              <a:off x="1728" y="2230"/>
              <a:ext cx="4027" cy="2085"/>
              <a:chOff x="1728" y="2230"/>
              <a:chExt cx="4027" cy="2085"/>
            </a:xfrm>
          </p:grpSpPr>
          <p:sp>
            <p:nvSpPr>
              <p:cNvPr id="167940"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endParaRPr lang="zh-CN" altLang="en-US"/>
              </a:p>
            </p:txBody>
          </p:sp>
          <p:sp>
            <p:nvSpPr>
              <p:cNvPr id="167941"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endParaRPr lang="zh-CN" altLang="en-US"/>
              </a:p>
            </p:txBody>
          </p:sp>
          <p:sp>
            <p:nvSpPr>
              <p:cNvPr id="167942"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endParaRPr lang="zh-CN" altLang="en-US"/>
              </a:p>
            </p:txBody>
          </p:sp>
          <p:sp>
            <p:nvSpPr>
              <p:cNvPr id="167943" name="Freeform 7"/>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endParaRPr lang="zh-CN" altLang="en-US"/>
              </a:p>
            </p:txBody>
          </p:sp>
          <p:sp>
            <p:nvSpPr>
              <p:cNvPr id="167944"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endParaRPr lang="zh-CN" altLang="en-US"/>
              </a:p>
            </p:txBody>
          </p:sp>
        </p:grpSp>
        <p:sp>
          <p:nvSpPr>
            <p:cNvPr id="167945"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endParaRPr lang="zh-CN" altLang="en-US"/>
            </a:p>
          </p:txBody>
        </p:sp>
        <p:sp>
          <p:nvSpPr>
            <p:cNvPr id="167946" name="Freeform 10"/>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endParaRPr lang="zh-CN" altLang="en-US"/>
            </a:p>
          </p:txBody>
        </p:sp>
      </p:grpSp>
      <p:sp>
        <p:nvSpPr>
          <p:cNvPr id="167947" name="Rectangle 11"/>
          <p:cNvSpPr>
            <a:spLocks noGrp="1" noChangeArrowheads="1"/>
          </p:cNvSpPr>
          <p:nvPr>
            <p:ph type="ctrTitle" sz="quarter"/>
          </p:nvPr>
        </p:nvSpPr>
        <p:spPr>
          <a:xfrm>
            <a:off x="685800" y="1736725"/>
            <a:ext cx="7772400" cy="1920875"/>
          </a:xfrm>
        </p:spPr>
        <p:txBody>
          <a:bodyPr/>
          <a:lstStyle>
            <a:lvl1pPr>
              <a:defRPr sz="6000"/>
            </a:lvl1pPr>
          </a:lstStyle>
          <a:p>
            <a:r>
              <a:rPr lang="zh-CN" altLang="en-US"/>
              <a:t>单击此处编辑母版标题样式</a:t>
            </a:r>
          </a:p>
        </p:txBody>
      </p:sp>
      <p:sp>
        <p:nvSpPr>
          <p:cNvPr id="167948"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67949" name="Rectangle 13"/>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167950" name="Rectangle 14"/>
          <p:cNvSpPr>
            <a:spLocks noGrp="1" noChangeArrowheads="1"/>
          </p:cNvSpPr>
          <p:nvPr>
            <p:ph type="ftr" sz="quarter" idx="3"/>
          </p:nvPr>
        </p:nvSpPr>
        <p:spPr>
          <a:xfrm>
            <a:off x="3124200" y="6251575"/>
            <a:ext cx="2895600" cy="476250"/>
          </a:xfrm>
        </p:spPr>
        <p:txBody>
          <a:bodyPr/>
          <a:lstStyle>
            <a:lvl1pPr>
              <a:defRPr/>
            </a:lvl1pPr>
          </a:lstStyle>
          <a:p>
            <a:r>
              <a:rPr lang="en-US" altLang="zh-CN"/>
              <a:t>软件工程 - 2013 - 第十章 面向对象（1）</a:t>
            </a:r>
          </a:p>
        </p:txBody>
      </p:sp>
      <p:sp>
        <p:nvSpPr>
          <p:cNvPr id="167951" name="Rectangle 15"/>
          <p:cNvSpPr>
            <a:spLocks noGrp="1" noChangeArrowheads="1"/>
          </p:cNvSpPr>
          <p:nvPr>
            <p:ph type="sldNum" sz="quarter" idx="4"/>
          </p:nvPr>
        </p:nvSpPr>
        <p:spPr>
          <a:xfrm>
            <a:off x="6553200" y="6254750"/>
            <a:ext cx="2133600" cy="476250"/>
          </a:xfrm>
        </p:spPr>
        <p:txBody>
          <a:bodyPr/>
          <a:lstStyle>
            <a:lvl1pPr>
              <a:defRPr/>
            </a:lvl1pPr>
          </a:lstStyle>
          <a:p>
            <a:fld id="{4A9C3490-CB96-4C27-84C7-799A2D96F5C6}"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ED907CB2-48C4-444F-A5B8-A26BBA265346}"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ABBD4ACE-532A-414E-8C68-0B0FDF185481}"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4" name="灯片编号占位符 3"/>
          <p:cNvSpPr>
            <a:spLocks noGrp="1"/>
          </p:cNvSpPr>
          <p:nvPr>
            <p:ph type="sldNum" sz="quarter" idx="11"/>
          </p:nvPr>
        </p:nvSpPr>
        <p:spPr>
          <a:xfrm>
            <a:off x="6553200" y="6248400"/>
            <a:ext cx="2133600" cy="476250"/>
          </a:xfrm>
        </p:spPr>
        <p:txBody>
          <a:bodyPr/>
          <a:lstStyle>
            <a:lvl1pPr>
              <a:defRPr/>
            </a:lvl1pPr>
          </a:lstStyle>
          <a:p>
            <a:fld id="{C60DE71F-FFE7-4897-8D08-7B41C7D448B6}" type="slidenum">
              <a:rPr lang="en-US" altLang="zh-CN"/>
              <a:pPr/>
              <a:t>‹#›</a:t>
            </a:fld>
            <a:endParaRPr lang="en-US" altLang="zh-CN"/>
          </a:p>
        </p:txBody>
      </p:sp>
      <p:sp>
        <p:nvSpPr>
          <p:cNvPr id="5" name="页脚占位符 4"/>
          <p:cNvSpPr>
            <a:spLocks noGrp="1"/>
          </p:cNvSpPr>
          <p:nvPr>
            <p:ph type="ftr" sz="quarter" idx="12"/>
          </p:nvPr>
        </p:nvSpPr>
        <p:spPr>
          <a:xfrm>
            <a:off x="3124200" y="6248400"/>
            <a:ext cx="2895600" cy="476250"/>
          </a:xfrm>
        </p:spPr>
        <p:txBody>
          <a:bodyPr/>
          <a:lstStyle>
            <a:lvl1pPr>
              <a:defRPr/>
            </a:lvl1pPr>
          </a:lstStyle>
          <a:p>
            <a:r>
              <a:rPr lang="en-US" altLang="zh-CN"/>
              <a:t>软件工程 - 2013 - 第十章 面向对象（1）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DBD0F5C3-AB76-4979-ADE2-050A8618ACD2}"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3F5E772D-420A-44AE-BA67-5D71198A6A0C}"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7B966897-59E3-4E6B-BE7C-9AEE44A0CB71}"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AA4CD504-43B9-4109-B22F-49517C39EE90}" type="slidenum">
              <a:rPr lang="en-US" altLang="zh-CN"/>
              <a:pPr/>
              <a:t>‹#›</a:t>
            </a:fld>
            <a:endParaRPr lang="en-US" altLang="zh-CN"/>
          </a:p>
        </p:txBody>
      </p:sp>
      <p:sp>
        <p:nvSpPr>
          <p:cNvPr id="9" name="页脚占位符 8"/>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8DF0D5DA-66B7-4A20-B401-1FFF61C02A5C}"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C5167043-1CCE-4B74-A28A-126CA405F65C}" type="slidenum">
              <a:rPr lang="en-US" altLang="zh-CN"/>
              <a:pPr/>
              <a:t>‹#›</a:t>
            </a:fld>
            <a:endParaRPr lang="en-US" altLang="zh-CN"/>
          </a:p>
        </p:txBody>
      </p:sp>
      <p:sp>
        <p:nvSpPr>
          <p:cNvPr id="4" name="页脚占位符 3"/>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0AA4E38D-43C3-43D7-8356-5D7413D9EA17}"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9138E72C-421E-44C4-BEB1-EA9A4B9BF0ED}"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ltLang="zh-CN"/>
          </a:p>
        </p:txBody>
      </p:sp>
      <p:sp>
        <p:nvSpPr>
          <p:cNvPr id="166915" name="Rectangle 3"/>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A2CBE5A1-FAFE-4984-A69A-5264C030DB14}" type="slidenum">
              <a:rPr lang="en-US" altLang="zh-CN"/>
              <a:pPr/>
              <a:t>‹#›</a:t>
            </a:fld>
            <a:endParaRPr lang="en-US" altLang="zh-CN"/>
          </a:p>
        </p:txBody>
      </p:sp>
      <p:grpSp>
        <p:nvGrpSpPr>
          <p:cNvPr id="166916" name="Group 4"/>
          <p:cNvGrpSpPr>
            <a:grpSpLocks/>
          </p:cNvGrpSpPr>
          <p:nvPr/>
        </p:nvGrpSpPr>
        <p:grpSpPr bwMode="auto">
          <a:xfrm>
            <a:off x="0" y="0"/>
            <a:ext cx="9140825" cy="6850063"/>
            <a:chOff x="0" y="0"/>
            <a:chExt cx="5758" cy="4315"/>
          </a:xfrm>
        </p:grpSpPr>
        <p:grpSp>
          <p:nvGrpSpPr>
            <p:cNvPr id="166917" name="Group 5"/>
            <p:cNvGrpSpPr>
              <a:grpSpLocks/>
            </p:cNvGrpSpPr>
            <p:nvPr userDrawn="1"/>
          </p:nvGrpSpPr>
          <p:grpSpPr bwMode="auto">
            <a:xfrm>
              <a:off x="1728" y="2230"/>
              <a:ext cx="4027" cy="2085"/>
              <a:chOff x="1728" y="2230"/>
              <a:chExt cx="4027" cy="2085"/>
            </a:xfrm>
          </p:grpSpPr>
          <p:sp>
            <p:nvSpPr>
              <p:cNvPr id="166918"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endParaRPr lang="zh-CN" altLang="en-US"/>
              </a:p>
            </p:txBody>
          </p:sp>
          <p:sp>
            <p:nvSpPr>
              <p:cNvPr id="166919"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endParaRPr lang="zh-CN" altLang="en-US"/>
              </a:p>
            </p:txBody>
          </p:sp>
          <p:sp>
            <p:nvSpPr>
              <p:cNvPr id="166920"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endParaRPr lang="zh-CN" altLang="en-US"/>
              </a:p>
            </p:txBody>
          </p:sp>
          <p:sp>
            <p:nvSpPr>
              <p:cNvPr id="166921" name="Freeform 9"/>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endParaRPr lang="zh-CN" altLang="en-US"/>
              </a:p>
            </p:txBody>
          </p:sp>
          <p:sp>
            <p:nvSpPr>
              <p:cNvPr id="166922"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endParaRPr lang="zh-CN" altLang="en-US"/>
              </a:p>
            </p:txBody>
          </p:sp>
        </p:grpSp>
        <p:sp>
          <p:nvSpPr>
            <p:cNvPr id="166923"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endParaRPr lang="zh-CN" altLang="en-US"/>
            </a:p>
          </p:txBody>
        </p:sp>
        <p:sp>
          <p:nvSpPr>
            <p:cNvPr id="166924" name="Freeform 12"/>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endParaRPr lang="zh-CN" altLang="en-US"/>
            </a:p>
          </p:txBody>
        </p:sp>
      </p:grpSp>
      <p:sp>
        <p:nvSpPr>
          <p:cNvPr id="166925"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66926"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Arial" charset="0"/>
              </a:defRPr>
            </a:lvl1pPr>
          </a:lstStyle>
          <a:p>
            <a:r>
              <a:rPr lang="en-US" altLang="zh-CN"/>
              <a:t>软件工程 - 2013 - 第十章 面向对象（1）</a:t>
            </a:r>
          </a:p>
        </p:txBody>
      </p:sp>
      <p:sp>
        <p:nvSpPr>
          <p:cNvPr id="166927"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iming>
    <p:tnLst>
      <p:par>
        <p:cTn id="1" dur="indefinite" restart="never" nodeType="tmRoot"/>
      </p:par>
    </p:tnLst>
  </p:timing>
  <p:hf hdr="0" dt="0"/>
  <p:txStyles>
    <p:title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9pPr>
    </p:titleStyle>
    <p:body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1.wmf"/><Relationship Id="rId4" Type="http://schemas.openxmlformats.org/officeDocument/2006/relationships/oleObject" Target="../embeddings/Microsoft_Visio_Drawing1.vsd"/></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Microsoft_Visio_Drawing2.vsd"/><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1.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11188" y="692150"/>
            <a:ext cx="7772400" cy="4249738"/>
          </a:xfrm>
        </p:spPr>
        <p:txBody>
          <a:bodyPr/>
          <a:lstStyle/>
          <a:p>
            <a:r>
              <a:rPr lang="zh-CN" altLang="en-US" sz="7200">
                <a:solidFill>
                  <a:srgbClr val="FFFF00"/>
                </a:solidFill>
              </a:rPr>
              <a:t>第十章</a:t>
            </a:r>
            <a:r>
              <a:rPr lang="zh-CN" altLang="en-US" sz="8300">
                <a:solidFill>
                  <a:srgbClr val="FFFF00"/>
                </a:solidFill>
              </a:rPr>
              <a:t/>
            </a:r>
            <a:br>
              <a:rPr lang="zh-CN" altLang="en-US" sz="8300">
                <a:solidFill>
                  <a:srgbClr val="FFFF00"/>
                </a:solidFill>
              </a:rPr>
            </a:br>
            <a:r>
              <a:rPr lang="zh-CN" altLang="en-US" sz="8800">
                <a:solidFill>
                  <a:srgbClr val="FFFF00"/>
                </a:solidFill>
              </a:rPr>
              <a:t>面向对象</a:t>
            </a:r>
            <a:br>
              <a:rPr lang="zh-CN" altLang="en-US" sz="8800">
                <a:solidFill>
                  <a:srgbClr val="FFFF00"/>
                </a:solidFill>
              </a:rPr>
            </a:br>
            <a:r>
              <a:rPr lang="en-US" altLang="zh-CN" sz="7200">
                <a:solidFill>
                  <a:srgbClr val="FFFF00"/>
                </a:solidFill>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E8BC960-7D56-42CE-BDD4-96EFE3B72EBF}" type="slidenum">
              <a:rPr lang="en-US" altLang="zh-CN"/>
              <a:pPr/>
              <a:t>10</a:t>
            </a:fld>
            <a:endParaRPr lang="en-US" altLang="zh-CN"/>
          </a:p>
        </p:txBody>
      </p:sp>
      <p:sp>
        <p:nvSpPr>
          <p:cNvPr id="163843" name="Rectangle 3"/>
          <p:cNvSpPr>
            <a:spLocks noGrp="1" noChangeArrowheads="1"/>
          </p:cNvSpPr>
          <p:nvPr>
            <p:ph type="body" idx="1"/>
          </p:nvPr>
        </p:nvSpPr>
        <p:spPr>
          <a:xfrm>
            <a:off x="684213" y="1671654"/>
            <a:ext cx="7772400" cy="4114800"/>
          </a:xfrm>
        </p:spPr>
        <p:txBody>
          <a:bodyPr/>
          <a:lstStyle/>
          <a:p>
            <a:pPr>
              <a:lnSpc>
                <a:spcPct val="110000"/>
              </a:lnSpc>
            </a:pPr>
            <a:r>
              <a:rPr lang="zh-CN" altLang="en-US" b="1" dirty="0"/>
              <a:t>标识身份</a:t>
            </a:r>
            <a:r>
              <a:rPr lang="zh-CN" altLang="en-US" b="1" dirty="0">
                <a:solidFill>
                  <a:srgbClr val="FFFF00"/>
                </a:solidFill>
              </a:rPr>
              <a:t>：意指</a:t>
            </a:r>
            <a:r>
              <a:rPr lang="zh-CN" altLang="en-US" b="1" u="sng" dirty="0">
                <a:solidFill>
                  <a:srgbClr val="FFFF00"/>
                </a:solidFill>
              </a:rPr>
              <a:t>数据与操作都被组织到相互分离、区别开来的问题空间实体当中</a:t>
            </a:r>
            <a:r>
              <a:rPr lang="zh-CN" altLang="en-US" b="1" dirty="0">
                <a:solidFill>
                  <a:srgbClr val="FFFF00"/>
                </a:solidFill>
              </a:rPr>
              <a:t>。没有身份，对象就没有和某问题空间相联系，就仅仅是某个抽象数据类型，丧失了与问题求解相关的语义，无法与其他问题空间对象相联系，也无法被集成进整个开发求解过程。</a:t>
            </a:r>
          </a:p>
        </p:txBody>
      </p:sp>
      <p:sp>
        <p:nvSpPr>
          <p:cNvPr id="163845"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163847" name="Rectangle 7"/>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3678EB6D-6ACF-43B0-A256-6BF7215BFC82}" type="slidenum">
              <a:rPr lang="en-US" altLang="zh-CN"/>
              <a:pPr/>
              <a:t>100</a:t>
            </a:fld>
            <a:endParaRPr lang="en-US" altLang="zh-CN"/>
          </a:p>
        </p:txBody>
      </p:sp>
      <p:sp>
        <p:nvSpPr>
          <p:cNvPr id="368642" name="Rectangle 2"/>
          <p:cNvSpPr>
            <a:spLocks noGrp="1" noChangeArrowheads="1"/>
          </p:cNvSpPr>
          <p:nvPr>
            <p:ph type="body" idx="1"/>
          </p:nvPr>
        </p:nvSpPr>
        <p:spPr>
          <a:xfrm>
            <a:off x="250825" y="1196975"/>
            <a:ext cx="8569325" cy="4895850"/>
          </a:xfrm>
        </p:spPr>
        <p:txBody>
          <a:bodyPr/>
          <a:lstStyle/>
          <a:p>
            <a:pPr>
              <a:lnSpc>
                <a:spcPct val="110000"/>
              </a:lnSpc>
            </a:pPr>
            <a:r>
              <a:rPr lang="zh-CN" altLang="en-US" sz="2800" b="1" dirty="0"/>
              <a:t>用例（</a:t>
            </a:r>
            <a:r>
              <a:rPr lang="en-US" altLang="zh-CN" sz="2800" b="1" dirty="0"/>
              <a:t>use case</a:t>
            </a:r>
            <a:r>
              <a:rPr lang="zh-CN" altLang="en-US" sz="2800" b="1" dirty="0"/>
              <a:t>）</a:t>
            </a:r>
            <a:r>
              <a:rPr lang="zh-CN" altLang="en-US" sz="2800" b="1" dirty="0">
                <a:solidFill>
                  <a:srgbClr val="FFFF00"/>
                </a:solidFill>
              </a:rPr>
              <a:t>：是系统通过与参与者的交互可以提供</a:t>
            </a:r>
            <a:r>
              <a:rPr lang="zh-CN" altLang="en-US" sz="2800" b="1" dirty="0" smtClean="0">
                <a:solidFill>
                  <a:srgbClr val="FFFF00"/>
                </a:solidFill>
              </a:rPr>
              <a:t>的一个功能</a:t>
            </a:r>
            <a:r>
              <a:rPr lang="zh-CN" altLang="en-US" sz="2800" b="1" dirty="0">
                <a:solidFill>
                  <a:srgbClr val="FFFF00"/>
                </a:solidFill>
              </a:rPr>
              <a:t>。</a:t>
            </a:r>
          </a:p>
          <a:p>
            <a:pPr>
              <a:lnSpc>
                <a:spcPct val="110000"/>
              </a:lnSpc>
            </a:pPr>
            <a:r>
              <a:rPr lang="zh-CN" altLang="en-US" sz="2800" b="1" dirty="0">
                <a:solidFill>
                  <a:srgbClr val="FFFF00"/>
                </a:solidFill>
              </a:rPr>
              <a:t>每个用例会涉及一个或多个参与者以及系统本身。</a:t>
            </a:r>
          </a:p>
          <a:p>
            <a:pPr>
              <a:lnSpc>
                <a:spcPct val="110000"/>
              </a:lnSpc>
            </a:pPr>
            <a:r>
              <a:rPr lang="zh-CN" altLang="en-US" sz="2800" b="1" dirty="0">
                <a:solidFill>
                  <a:srgbClr val="FFFF00"/>
                </a:solidFill>
              </a:rPr>
              <a:t>用例涉及系统和其参与者之间的消息序列。</a:t>
            </a:r>
          </a:p>
          <a:p>
            <a:pPr>
              <a:lnSpc>
                <a:spcPct val="110000"/>
              </a:lnSpc>
            </a:pPr>
            <a:r>
              <a:rPr lang="zh-CN" altLang="en-US" sz="2800" b="1" dirty="0">
                <a:solidFill>
                  <a:srgbClr val="FFFF00"/>
                </a:solidFill>
              </a:rPr>
              <a:t>用例有固定的消息序列，但也会有一些变体。用例把与一部分系统功能相关的所有行为组合在一起：普通主线行为、普通行为的变体、异常条件、错误条件和请求取消。</a:t>
            </a:r>
          </a:p>
        </p:txBody>
      </p:sp>
      <p:sp>
        <p:nvSpPr>
          <p:cNvPr id="3686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a:t>
            </a:r>
          </a:p>
        </p:txBody>
      </p:sp>
      <p:sp>
        <p:nvSpPr>
          <p:cNvPr id="3686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105DD12C-B1F0-4064-A2DC-000E855E65DD}" type="slidenum">
              <a:rPr lang="en-US" altLang="zh-CN"/>
              <a:pPr/>
              <a:t>101</a:t>
            </a:fld>
            <a:endParaRPr lang="en-US" altLang="zh-CN"/>
          </a:p>
        </p:txBody>
      </p:sp>
      <p:sp>
        <p:nvSpPr>
          <p:cNvPr id="369666" name="Rectangle 2"/>
          <p:cNvSpPr>
            <a:spLocks noGrp="1" noChangeArrowheads="1"/>
          </p:cNvSpPr>
          <p:nvPr>
            <p:ph type="body" idx="1"/>
          </p:nvPr>
        </p:nvSpPr>
        <p:spPr>
          <a:xfrm>
            <a:off x="250825" y="1196975"/>
            <a:ext cx="8569325" cy="4895850"/>
          </a:xfrm>
        </p:spPr>
        <p:txBody>
          <a:bodyPr/>
          <a:lstStyle/>
          <a:p>
            <a:pPr>
              <a:lnSpc>
                <a:spcPct val="110000"/>
              </a:lnSpc>
            </a:pPr>
            <a:r>
              <a:rPr lang="en-US" altLang="zh-CN" b="1" dirty="0">
                <a:solidFill>
                  <a:srgbClr val="FFFF00"/>
                </a:solidFill>
              </a:rPr>
              <a:t>Use Case</a:t>
            </a:r>
            <a:r>
              <a:rPr lang="zh-CN" altLang="en-US" b="1" dirty="0">
                <a:solidFill>
                  <a:srgbClr val="FFFF00"/>
                </a:solidFill>
              </a:rPr>
              <a:t>的描述：</a:t>
            </a:r>
          </a:p>
          <a:p>
            <a:pPr lvl="1">
              <a:lnSpc>
                <a:spcPct val="110000"/>
              </a:lnSpc>
            </a:pPr>
            <a:r>
              <a:rPr lang="en-US" altLang="zh-CN" b="1" dirty="0"/>
              <a:t>Use Case</a:t>
            </a:r>
            <a:r>
              <a:rPr lang="zh-CN" altLang="en-US" b="1" dirty="0"/>
              <a:t>的名字</a:t>
            </a:r>
            <a:r>
              <a:rPr lang="zh-CN" altLang="en-US" b="1" dirty="0">
                <a:solidFill>
                  <a:srgbClr val="FFFF00"/>
                </a:solidFill>
              </a:rPr>
              <a:t>：唯一标识</a:t>
            </a:r>
          </a:p>
          <a:p>
            <a:pPr lvl="1">
              <a:lnSpc>
                <a:spcPct val="110000"/>
              </a:lnSpc>
            </a:pPr>
            <a:r>
              <a:rPr lang="zh-CN" altLang="en-US" b="1" dirty="0"/>
              <a:t>参与的</a:t>
            </a:r>
            <a:r>
              <a:rPr lang="en-US" altLang="zh-CN" b="1" dirty="0"/>
              <a:t>Actor(s)</a:t>
            </a:r>
            <a:r>
              <a:rPr lang="zh-CN" altLang="en-US" b="1" dirty="0">
                <a:solidFill>
                  <a:srgbClr val="FFFF00"/>
                </a:solidFill>
              </a:rPr>
              <a:t>：标出其中的主动</a:t>
            </a:r>
            <a:r>
              <a:rPr lang="en-US" altLang="zh-CN" b="1" dirty="0">
                <a:solidFill>
                  <a:srgbClr val="FFFF00"/>
                </a:solidFill>
              </a:rPr>
              <a:t>Actor</a:t>
            </a:r>
          </a:p>
          <a:p>
            <a:pPr lvl="1">
              <a:lnSpc>
                <a:spcPct val="110000"/>
              </a:lnSpc>
            </a:pPr>
            <a:r>
              <a:rPr lang="zh-CN" altLang="en-US" b="1" dirty="0"/>
              <a:t>入口条件</a:t>
            </a:r>
            <a:r>
              <a:rPr lang="zh-CN" altLang="en-US" b="1" dirty="0">
                <a:solidFill>
                  <a:srgbClr val="FFFF00"/>
                </a:solidFill>
              </a:rPr>
              <a:t>：</a:t>
            </a:r>
            <a:r>
              <a:rPr lang="en-US" altLang="zh-CN" b="1" dirty="0">
                <a:solidFill>
                  <a:srgbClr val="FFFF00"/>
                </a:solidFill>
              </a:rPr>
              <a:t>Use Case</a:t>
            </a:r>
            <a:r>
              <a:rPr lang="zh-CN" altLang="en-US" b="1" dirty="0">
                <a:solidFill>
                  <a:srgbClr val="FFFF00"/>
                </a:solidFill>
              </a:rPr>
              <a:t>启动前需要的条件</a:t>
            </a:r>
          </a:p>
          <a:p>
            <a:pPr lvl="1">
              <a:lnSpc>
                <a:spcPct val="110000"/>
              </a:lnSpc>
            </a:pPr>
            <a:r>
              <a:rPr lang="zh-CN" altLang="en-US" b="1" dirty="0"/>
              <a:t>事件流</a:t>
            </a:r>
            <a:r>
              <a:rPr lang="zh-CN" altLang="en-US" b="1" dirty="0">
                <a:solidFill>
                  <a:srgbClr val="FFFF00"/>
                </a:solidFill>
              </a:rPr>
              <a:t>：</a:t>
            </a:r>
            <a:r>
              <a:rPr lang="en-US" altLang="zh-CN" b="1" dirty="0">
                <a:solidFill>
                  <a:srgbClr val="FFFF00"/>
                </a:solidFill>
              </a:rPr>
              <a:t>Use Case</a:t>
            </a:r>
            <a:r>
              <a:rPr lang="zh-CN" altLang="en-US" b="1" dirty="0">
                <a:solidFill>
                  <a:srgbClr val="FFFF00"/>
                </a:solidFill>
              </a:rPr>
              <a:t>的动作序列</a:t>
            </a:r>
          </a:p>
          <a:p>
            <a:pPr lvl="1">
              <a:lnSpc>
                <a:spcPct val="110000"/>
              </a:lnSpc>
            </a:pPr>
            <a:r>
              <a:rPr lang="zh-CN" altLang="en-US" b="1" dirty="0"/>
              <a:t>出口条件</a:t>
            </a:r>
            <a:r>
              <a:rPr lang="zh-CN" altLang="en-US" b="1" dirty="0">
                <a:solidFill>
                  <a:srgbClr val="FFFF00"/>
                </a:solidFill>
              </a:rPr>
              <a:t>：完成后应满足的条件</a:t>
            </a:r>
          </a:p>
          <a:p>
            <a:pPr lvl="1">
              <a:lnSpc>
                <a:spcPct val="110000"/>
              </a:lnSpc>
            </a:pPr>
            <a:r>
              <a:rPr lang="zh-CN" altLang="en-US" b="1" dirty="0"/>
              <a:t>特殊需求</a:t>
            </a:r>
            <a:r>
              <a:rPr lang="zh-CN" altLang="en-US" b="1" dirty="0">
                <a:solidFill>
                  <a:srgbClr val="FFFF00"/>
                </a:solidFill>
              </a:rPr>
              <a:t>：非功能性需求</a:t>
            </a:r>
          </a:p>
        </p:txBody>
      </p:sp>
      <p:sp>
        <p:nvSpPr>
          <p:cNvPr id="36966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用例描述</a:t>
            </a:r>
          </a:p>
        </p:txBody>
      </p:sp>
      <p:sp>
        <p:nvSpPr>
          <p:cNvPr id="36966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3"/>
          <p:cNvSpPr>
            <a:spLocks noGrp="1"/>
          </p:cNvSpPr>
          <p:nvPr>
            <p:ph type="sldNum" sz="quarter" idx="11"/>
          </p:nvPr>
        </p:nvSpPr>
        <p:spPr/>
        <p:txBody>
          <a:bodyPr/>
          <a:lstStyle/>
          <a:p>
            <a:fld id="{26734C65-60A2-4464-B9D9-B24EA981DD87}" type="slidenum">
              <a:rPr lang="en-US" altLang="zh-CN"/>
              <a:pPr/>
              <a:t>102</a:t>
            </a:fld>
            <a:endParaRPr lang="en-US" altLang="zh-CN"/>
          </a:p>
        </p:txBody>
      </p:sp>
      <p:sp>
        <p:nvSpPr>
          <p:cNvPr id="37171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用例描述</a:t>
            </a:r>
          </a:p>
        </p:txBody>
      </p:sp>
      <p:sp>
        <p:nvSpPr>
          <p:cNvPr id="37171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aphicFrame>
        <p:nvGraphicFramePr>
          <p:cNvPr id="371716" name="Group 4"/>
          <p:cNvGraphicFramePr>
            <a:graphicFrameLocks noGrp="1"/>
          </p:cNvGraphicFramePr>
          <p:nvPr>
            <p:ph/>
          </p:nvPr>
        </p:nvGraphicFramePr>
        <p:xfrm>
          <a:off x="2339975" y="1124744"/>
          <a:ext cx="6804025" cy="5650992"/>
        </p:xfrm>
        <a:graphic>
          <a:graphicData uri="http://schemas.openxmlformats.org/drawingml/2006/table">
            <a:tbl>
              <a:tblPr/>
              <a:tblGrid>
                <a:gridCol w="6804025"/>
              </a:tblGrid>
              <a:tr h="2873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Use case: PaySalesTax</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25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ID: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Brief description:</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Pay Sales tax to the Tax Authority at the end of the business quarter.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Primary actors: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Time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Second actors: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Tax Authority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Preconditions: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1. It is the end of the business quarter.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Main flow:</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AutoNum type="arabicPeriod"/>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use case starts when it is the end of the business quarter.</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AutoNum type="arabicPeriod"/>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system determines the amount of Sales Tax owed to the Tax Authority.</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AutoNum type="arabicPeriod"/>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system sends an electronic payment to the Tax Authority.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Postconditions: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1. The Tax Authority receives the correct amount of Sales Tax.</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Alternative flows: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71738" name="AutoShape 26"/>
          <p:cNvSpPr>
            <a:spLocks/>
          </p:cNvSpPr>
          <p:nvPr/>
        </p:nvSpPr>
        <p:spPr bwMode="auto">
          <a:xfrm>
            <a:off x="2195513" y="1125538"/>
            <a:ext cx="73025" cy="287337"/>
          </a:xfrm>
          <a:prstGeom prst="leftBrace">
            <a:avLst>
              <a:gd name="adj1" fmla="val 32790"/>
              <a:gd name="adj2" fmla="val 50000"/>
            </a:avLst>
          </a:prstGeom>
          <a:noFill/>
          <a:ln w="9525">
            <a:solidFill>
              <a:schemeClr val="tx1"/>
            </a:solidFill>
            <a:round/>
            <a:headEnd/>
            <a:tailEnd/>
          </a:ln>
          <a:effectLst/>
        </p:spPr>
        <p:txBody>
          <a:bodyPr wrap="none" anchor="ctr"/>
          <a:lstStyle/>
          <a:p>
            <a:endParaRPr lang="zh-CN" altLang="en-US"/>
          </a:p>
        </p:txBody>
      </p:sp>
      <p:sp>
        <p:nvSpPr>
          <p:cNvPr id="371739" name="AutoShape 27"/>
          <p:cNvSpPr>
            <a:spLocks/>
          </p:cNvSpPr>
          <p:nvPr/>
        </p:nvSpPr>
        <p:spPr bwMode="auto">
          <a:xfrm>
            <a:off x="2195513" y="1484313"/>
            <a:ext cx="73025" cy="287337"/>
          </a:xfrm>
          <a:prstGeom prst="leftBrace">
            <a:avLst>
              <a:gd name="adj1" fmla="val 32790"/>
              <a:gd name="adj2" fmla="val 50000"/>
            </a:avLst>
          </a:prstGeom>
          <a:noFill/>
          <a:ln w="9525">
            <a:solidFill>
              <a:schemeClr val="tx1"/>
            </a:solidFill>
            <a:round/>
            <a:headEnd/>
            <a:tailEnd/>
          </a:ln>
          <a:effectLst/>
        </p:spPr>
        <p:txBody>
          <a:bodyPr wrap="none" anchor="ctr"/>
          <a:lstStyle/>
          <a:p>
            <a:endParaRPr lang="zh-CN" altLang="en-US"/>
          </a:p>
        </p:txBody>
      </p:sp>
      <p:sp>
        <p:nvSpPr>
          <p:cNvPr id="371740" name="AutoShape 28"/>
          <p:cNvSpPr>
            <a:spLocks/>
          </p:cNvSpPr>
          <p:nvPr/>
        </p:nvSpPr>
        <p:spPr bwMode="auto">
          <a:xfrm>
            <a:off x="2195513" y="1844675"/>
            <a:ext cx="73025" cy="576263"/>
          </a:xfrm>
          <a:prstGeom prst="leftBrace">
            <a:avLst>
              <a:gd name="adj1" fmla="val 65761"/>
              <a:gd name="adj2" fmla="val 50000"/>
            </a:avLst>
          </a:prstGeom>
          <a:noFill/>
          <a:ln w="9525">
            <a:solidFill>
              <a:schemeClr val="tx1"/>
            </a:solidFill>
            <a:round/>
            <a:headEnd/>
            <a:tailEnd/>
          </a:ln>
          <a:effectLst/>
        </p:spPr>
        <p:txBody>
          <a:bodyPr wrap="none" anchor="ctr"/>
          <a:lstStyle/>
          <a:p>
            <a:endParaRPr lang="zh-CN" altLang="en-US"/>
          </a:p>
        </p:txBody>
      </p:sp>
      <p:sp>
        <p:nvSpPr>
          <p:cNvPr id="371741" name="AutoShape 29"/>
          <p:cNvSpPr>
            <a:spLocks/>
          </p:cNvSpPr>
          <p:nvPr/>
        </p:nvSpPr>
        <p:spPr bwMode="auto">
          <a:xfrm>
            <a:off x="2195513" y="2492375"/>
            <a:ext cx="73025" cy="1152525"/>
          </a:xfrm>
          <a:prstGeom prst="leftBrace">
            <a:avLst>
              <a:gd name="adj1" fmla="val 131522"/>
              <a:gd name="adj2" fmla="val 50000"/>
            </a:avLst>
          </a:prstGeom>
          <a:noFill/>
          <a:ln w="9525">
            <a:solidFill>
              <a:schemeClr val="tx1"/>
            </a:solidFill>
            <a:round/>
            <a:headEnd/>
            <a:tailEnd/>
          </a:ln>
          <a:effectLst/>
        </p:spPr>
        <p:txBody>
          <a:bodyPr wrap="none" anchor="ctr"/>
          <a:lstStyle/>
          <a:p>
            <a:endParaRPr lang="zh-CN" altLang="en-US"/>
          </a:p>
        </p:txBody>
      </p:sp>
      <p:sp>
        <p:nvSpPr>
          <p:cNvPr id="371742" name="AutoShape 30"/>
          <p:cNvSpPr>
            <a:spLocks/>
          </p:cNvSpPr>
          <p:nvPr/>
        </p:nvSpPr>
        <p:spPr bwMode="auto">
          <a:xfrm>
            <a:off x="2195513" y="3716338"/>
            <a:ext cx="73025" cy="576262"/>
          </a:xfrm>
          <a:prstGeom prst="leftBrace">
            <a:avLst>
              <a:gd name="adj1" fmla="val 65761"/>
              <a:gd name="adj2" fmla="val 50000"/>
            </a:avLst>
          </a:prstGeom>
          <a:noFill/>
          <a:ln w="9525">
            <a:solidFill>
              <a:schemeClr val="tx1"/>
            </a:solidFill>
            <a:round/>
            <a:headEnd/>
            <a:tailEnd/>
          </a:ln>
          <a:effectLst/>
        </p:spPr>
        <p:txBody>
          <a:bodyPr wrap="none" anchor="ctr"/>
          <a:lstStyle/>
          <a:p>
            <a:endParaRPr lang="zh-CN" altLang="en-US"/>
          </a:p>
        </p:txBody>
      </p:sp>
      <p:sp>
        <p:nvSpPr>
          <p:cNvPr id="371743" name="AutoShape 31"/>
          <p:cNvSpPr>
            <a:spLocks/>
          </p:cNvSpPr>
          <p:nvPr/>
        </p:nvSpPr>
        <p:spPr bwMode="auto">
          <a:xfrm>
            <a:off x="2195513" y="4365625"/>
            <a:ext cx="73025" cy="1077913"/>
          </a:xfrm>
          <a:prstGeom prst="leftBrace">
            <a:avLst>
              <a:gd name="adj1" fmla="val 123007"/>
              <a:gd name="adj2" fmla="val 50000"/>
            </a:avLst>
          </a:prstGeom>
          <a:noFill/>
          <a:ln w="9525">
            <a:solidFill>
              <a:schemeClr val="tx1"/>
            </a:solidFill>
            <a:round/>
            <a:headEnd/>
            <a:tailEnd/>
          </a:ln>
          <a:effectLst/>
        </p:spPr>
        <p:txBody>
          <a:bodyPr wrap="none" anchor="ctr"/>
          <a:lstStyle/>
          <a:p>
            <a:endParaRPr lang="zh-CN" altLang="en-US"/>
          </a:p>
        </p:txBody>
      </p:sp>
      <p:sp>
        <p:nvSpPr>
          <p:cNvPr id="371744" name="AutoShape 32"/>
          <p:cNvSpPr>
            <a:spLocks/>
          </p:cNvSpPr>
          <p:nvPr/>
        </p:nvSpPr>
        <p:spPr bwMode="auto">
          <a:xfrm>
            <a:off x="2195513" y="5516563"/>
            <a:ext cx="73025" cy="576262"/>
          </a:xfrm>
          <a:prstGeom prst="leftBrace">
            <a:avLst>
              <a:gd name="adj1" fmla="val 65761"/>
              <a:gd name="adj2" fmla="val 50000"/>
            </a:avLst>
          </a:prstGeom>
          <a:noFill/>
          <a:ln w="9525">
            <a:solidFill>
              <a:schemeClr val="tx1"/>
            </a:solidFill>
            <a:round/>
            <a:headEnd/>
            <a:tailEnd/>
          </a:ln>
          <a:effectLst/>
        </p:spPr>
        <p:txBody>
          <a:bodyPr wrap="none" anchor="ctr"/>
          <a:lstStyle/>
          <a:p>
            <a:endParaRPr lang="zh-CN" altLang="en-US"/>
          </a:p>
        </p:txBody>
      </p:sp>
      <p:sp>
        <p:nvSpPr>
          <p:cNvPr id="371745" name="AutoShape 33"/>
          <p:cNvSpPr>
            <a:spLocks/>
          </p:cNvSpPr>
          <p:nvPr/>
        </p:nvSpPr>
        <p:spPr bwMode="auto">
          <a:xfrm>
            <a:off x="2195513" y="6237288"/>
            <a:ext cx="73025" cy="620712"/>
          </a:xfrm>
          <a:prstGeom prst="leftBrace">
            <a:avLst>
              <a:gd name="adj1" fmla="val 70833"/>
              <a:gd name="adj2" fmla="val 50000"/>
            </a:avLst>
          </a:prstGeom>
          <a:noFill/>
          <a:ln w="9525">
            <a:solidFill>
              <a:schemeClr val="tx1"/>
            </a:solidFill>
            <a:round/>
            <a:headEnd/>
            <a:tailEnd/>
          </a:ln>
          <a:effectLst/>
        </p:spPr>
        <p:txBody>
          <a:bodyPr wrap="none" anchor="ctr"/>
          <a:lstStyle/>
          <a:p>
            <a:endParaRPr lang="zh-CN" altLang="en-US"/>
          </a:p>
        </p:txBody>
      </p:sp>
      <p:sp>
        <p:nvSpPr>
          <p:cNvPr id="371746" name="Text Box 34"/>
          <p:cNvSpPr txBox="1">
            <a:spLocks noChangeArrowheads="1"/>
          </p:cNvSpPr>
          <p:nvPr/>
        </p:nvSpPr>
        <p:spPr bwMode="auto">
          <a:xfrm>
            <a:off x="179388" y="1125538"/>
            <a:ext cx="1871662" cy="33655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use case name</a:t>
            </a:r>
          </a:p>
        </p:txBody>
      </p:sp>
      <p:sp>
        <p:nvSpPr>
          <p:cNvPr id="371747" name="Text Box 35"/>
          <p:cNvSpPr txBox="1">
            <a:spLocks noChangeArrowheads="1"/>
          </p:cNvSpPr>
          <p:nvPr/>
        </p:nvSpPr>
        <p:spPr bwMode="auto">
          <a:xfrm>
            <a:off x="179388" y="1412875"/>
            <a:ext cx="1871662" cy="33655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use case identifier</a:t>
            </a:r>
          </a:p>
        </p:txBody>
      </p:sp>
      <p:sp>
        <p:nvSpPr>
          <p:cNvPr id="371748" name="Text Box 36"/>
          <p:cNvSpPr txBox="1">
            <a:spLocks noChangeArrowheads="1"/>
          </p:cNvSpPr>
          <p:nvPr/>
        </p:nvSpPr>
        <p:spPr bwMode="auto">
          <a:xfrm>
            <a:off x="179388" y="1797050"/>
            <a:ext cx="1871662" cy="33655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brief description</a:t>
            </a:r>
          </a:p>
        </p:txBody>
      </p:sp>
      <p:sp>
        <p:nvSpPr>
          <p:cNvPr id="371749" name="Text Box 37"/>
          <p:cNvSpPr txBox="1">
            <a:spLocks noChangeArrowheads="1"/>
          </p:cNvSpPr>
          <p:nvPr/>
        </p:nvSpPr>
        <p:spPr bwMode="auto">
          <a:xfrm>
            <a:off x="179388" y="2781300"/>
            <a:ext cx="1871662" cy="581025"/>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the actors involved in the use case</a:t>
            </a:r>
          </a:p>
        </p:txBody>
      </p:sp>
      <p:sp>
        <p:nvSpPr>
          <p:cNvPr id="371750" name="Text Box 38"/>
          <p:cNvSpPr txBox="1">
            <a:spLocks noChangeArrowheads="1"/>
          </p:cNvSpPr>
          <p:nvPr/>
        </p:nvSpPr>
        <p:spPr bwMode="auto">
          <a:xfrm>
            <a:off x="0" y="3644900"/>
            <a:ext cx="2051050" cy="82550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the system state before the use case can begin</a:t>
            </a:r>
          </a:p>
        </p:txBody>
      </p:sp>
      <p:sp>
        <p:nvSpPr>
          <p:cNvPr id="371751" name="Text Box 39"/>
          <p:cNvSpPr txBox="1">
            <a:spLocks noChangeArrowheads="1"/>
          </p:cNvSpPr>
          <p:nvPr/>
        </p:nvSpPr>
        <p:spPr bwMode="auto">
          <a:xfrm>
            <a:off x="179388" y="4581525"/>
            <a:ext cx="1871662" cy="581025"/>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The actual steps of the use case</a:t>
            </a:r>
          </a:p>
        </p:txBody>
      </p:sp>
      <p:sp>
        <p:nvSpPr>
          <p:cNvPr id="371752" name="Text Box 40"/>
          <p:cNvSpPr txBox="1">
            <a:spLocks noChangeArrowheads="1"/>
          </p:cNvSpPr>
          <p:nvPr/>
        </p:nvSpPr>
        <p:spPr bwMode="auto">
          <a:xfrm>
            <a:off x="0" y="5373688"/>
            <a:ext cx="2195513" cy="82550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the system state when the use case can has finished</a:t>
            </a:r>
          </a:p>
        </p:txBody>
      </p:sp>
      <p:sp>
        <p:nvSpPr>
          <p:cNvPr id="371753" name="Text Box 41"/>
          <p:cNvSpPr txBox="1">
            <a:spLocks noChangeArrowheads="1"/>
          </p:cNvSpPr>
          <p:nvPr/>
        </p:nvSpPr>
        <p:spPr bwMode="auto">
          <a:xfrm>
            <a:off x="323850" y="6276975"/>
            <a:ext cx="1871663" cy="33655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alternative flows</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a:spLocks noGrp="1"/>
          </p:cNvSpPr>
          <p:nvPr>
            <p:ph type="sldNum" sz="quarter" idx="11"/>
          </p:nvPr>
        </p:nvSpPr>
        <p:spPr/>
        <p:txBody>
          <a:bodyPr/>
          <a:lstStyle/>
          <a:p>
            <a:fld id="{47BDAD63-A715-4CE8-BE96-77C33CA191F4}" type="slidenum">
              <a:rPr lang="en-US" altLang="zh-CN"/>
              <a:pPr/>
              <a:t>103</a:t>
            </a:fld>
            <a:endParaRPr lang="en-US" altLang="zh-CN"/>
          </a:p>
        </p:txBody>
      </p:sp>
      <p:graphicFrame>
        <p:nvGraphicFramePr>
          <p:cNvPr id="372738" name="Group 2"/>
          <p:cNvGraphicFramePr>
            <a:graphicFrameLocks noGrp="1"/>
          </p:cNvGraphicFramePr>
          <p:nvPr>
            <p:ph/>
          </p:nvPr>
        </p:nvGraphicFramePr>
        <p:xfrm>
          <a:off x="467544" y="260648"/>
          <a:ext cx="8229600" cy="6392546"/>
        </p:xfrm>
        <a:graphic>
          <a:graphicData uri="http://schemas.openxmlformats.org/drawingml/2006/table">
            <a:tbl>
              <a:tblPr/>
              <a:tblGrid>
                <a:gridCol w="8229600"/>
              </a:tblGrid>
              <a:tr h="3460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Use case: </a:t>
                      </a:r>
                      <a:r>
                        <a:rPr kumimoji="0" lang="en-US" altLang="zh-CN" sz="1600" b="1" i="0" u="none" strike="noStrike" cap="none" normalizeH="0" baseline="0" dirty="0" err="1" smtClean="0">
                          <a:ln>
                            <a:noFill/>
                          </a:ln>
                          <a:solidFill>
                            <a:srgbClr val="FFFF00"/>
                          </a:solidFill>
                          <a:effectLst>
                            <a:outerShdw blurRad="38100" dist="38100" dir="2700000" algn="tl">
                              <a:srgbClr val="000000"/>
                            </a:outerShdw>
                          </a:effectLst>
                          <a:latin typeface="Garamond" pitchFamily="18" charset="0"/>
                          <a:ea typeface="宋体" pitchFamily="2" charset="-122"/>
                        </a:rPr>
                        <a:t>ManageBasket</a:t>
                      </a:r>
                      <a:endPar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ID: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Brief description:</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customer changes the quantity of an item in the basket.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Primary actors: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Customer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92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Second actors: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Preconditions: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1: The shopping basket contents are visible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57300">
                <a:tc>
                  <a:txBody>
                    <a:bodyPr/>
                    <a:lstStyle/>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Main flow:</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1. The use case starts when the Customer selects an item in the basket</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2. If the Customer selects </a:t>
                      </a: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Arial"/>
                          <a:ea typeface="宋体" pitchFamily="2" charset="-122"/>
                        </a:rPr>
                        <a:t>“</a:t>
                      </a: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delete item</a:t>
                      </a: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Arial"/>
                          <a:ea typeface="宋体" pitchFamily="2" charset="-122"/>
                        </a:rPr>
                        <a:t>”</a:t>
                      </a:r>
                      <a:endPar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endParaRP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   2.1 The system removes the item from the basket</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3. If the Customer types in a new quantity</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   3.1 The system updates the quantity of the item in the basket.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92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Postconditions: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Alternative flows: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72760" name="Text Box 24"/>
          <p:cNvSpPr txBox="1">
            <a:spLocks noChangeArrowheads="1"/>
          </p:cNvSpPr>
          <p:nvPr/>
        </p:nvSpPr>
        <p:spPr bwMode="auto">
          <a:xfrm>
            <a:off x="8655050" y="549275"/>
            <a:ext cx="488950" cy="4895850"/>
          </a:xfrm>
          <a:prstGeom prst="rect">
            <a:avLst/>
          </a:prstGeom>
          <a:noFill/>
          <a:ln w="9525">
            <a:noFill/>
            <a:miter lim="800000"/>
            <a:headEnd/>
            <a:tailEnd/>
          </a:ln>
          <a:effectLst/>
        </p:spPr>
        <p:txBody>
          <a:bodyPr vert="eaVert">
            <a:spAutoFit/>
          </a:bodyPr>
          <a:lstStyle/>
          <a:p>
            <a:pPr>
              <a:spcBef>
                <a:spcPct val="50000"/>
              </a:spcBef>
            </a:pPr>
            <a:r>
              <a:rPr lang="zh-CN" altLang="en-US" sz="2000" b="1">
                <a:solidFill>
                  <a:srgbClr val="FFFF00"/>
                </a:solidFill>
              </a:rPr>
              <a:t>事件流中的分支：</a:t>
            </a:r>
            <a:r>
              <a:rPr lang="en-US" altLang="zh-CN" sz="2000" b="1">
                <a:solidFill>
                  <a:srgbClr val="FFFF00"/>
                </a:solidFill>
              </a:rPr>
              <a:t>Keyword If</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a:spLocks noGrp="1"/>
          </p:cNvSpPr>
          <p:nvPr>
            <p:ph type="sldNum" sz="quarter" idx="11"/>
          </p:nvPr>
        </p:nvSpPr>
        <p:spPr/>
        <p:txBody>
          <a:bodyPr/>
          <a:lstStyle/>
          <a:p>
            <a:fld id="{83BA2B9C-43F3-478D-A4C0-ED22887DE835}" type="slidenum">
              <a:rPr lang="en-US" altLang="zh-CN"/>
              <a:pPr/>
              <a:t>104</a:t>
            </a:fld>
            <a:endParaRPr lang="en-US" altLang="zh-CN"/>
          </a:p>
        </p:txBody>
      </p:sp>
      <p:graphicFrame>
        <p:nvGraphicFramePr>
          <p:cNvPr id="373762" name="Group 2"/>
          <p:cNvGraphicFramePr>
            <a:graphicFrameLocks noGrp="1"/>
          </p:cNvGraphicFramePr>
          <p:nvPr>
            <p:ph/>
          </p:nvPr>
        </p:nvGraphicFramePr>
        <p:xfrm>
          <a:off x="0" y="332656"/>
          <a:ext cx="9144000" cy="6376227"/>
        </p:xfrm>
        <a:graphic>
          <a:graphicData uri="http://schemas.openxmlformats.org/drawingml/2006/table">
            <a:tbl>
              <a:tblPr/>
              <a:tblGrid>
                <a:gridCol w="9144000"/>
              </a:tblGrid>
              <a:tr h="1619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Use case: FindProduct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5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ID: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53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Brief description:</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system finds some products based on Customer search criteria and displays them to the Customer.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Primary actors: Customer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Second actors: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Preconditions: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57300">
                <a:tc>
                  <a:txBody>
                    <a:bodyPr/>
                    <a:lstStyle/>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Main flow:</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1. The use case starts when the Customer selects “find product”</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2. The system asks the Customer for search criteria.</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3. The Customer enters the requested criteria.</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4. The system searches for products that match the Customer’s criteria.</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5. If the system finds some matching products then</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5.1 For each product found</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5.1.1 The system displays a thumbnail sketch of the product.</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5.1.2 The system displays a summary of the product details.</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5.1.3 The system displays the product price.</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6. Else</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6.1 The system tells the Customer that no matching products could be found.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Postconditions: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Alternative flows: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73784" name="Text Box 24"/>
          <p:cNvSpPr txBox="1">
            <a:spLocks noChangeArrowheads="1"/>
          </p:cNvSpPr>
          <p:nvPr/>
        </p:nvSpPr>
        <p:spPr bwMode="auto">
          <a:xfrm>
            <a:off x="1042988" y="0"/>
            <a:ext cx="3744912" cy="396875"/>
          </a:xfrm>
          <a:prstGeom prst="rect">
            <a:avLst/>
          </a:prstGeom>
          <a:noFill/>
          <a:ln w="9525">
            <a:noFill/>
            <a:miter lim="800000"/>
            <a:headEnd/>
            <a:tailEnd/>
          </a:ln>
          <a:effectLst/>
        </p:spPr>
        <p:txBody>
          <a:bodyPr>
            <a:spAutoFit/>
          </a:bodyPr>
          <a:lstStyle/>
          <a:p>
            <a:pPr>
              <a:spcBef>
                <a:spcPct val="50000"/>
              </a:spcBef>
            </a:pPr>
            <a:r>
              <a:rPr lang="zh-CN" altLang="en-US" sz="2000" b="1">
                <a:solidFill>
                  <a:srgbClr val="FFFF00"/>
                </a:solidFill>
              </a:rPr>
              <a:t>事件流中的循环：</a:t>
            </a:r>
            <a:r>
              <a:rPr lang="en-US" altLang="zh-CN" sz="2000" b="1">
                <a:solidFill>
                  <a:srgbClr val="FFFF00"/>
                </a:solidFill>
              </a:rPr>
              <a:t>Keyword For</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a:spLocks noGrp="1"/>
          </p:cNvSpPr>
          <p:nvPr>
            <p:ph type="sldNum" sz="quarter" idx="11"/>
          </p:nvPr>
        </p:nvSpPr>
        <p:spPr/>
        <p:txBody>
          <a:bodyPr/>
          <a:lstStyle/>
          <a:p>
            <a:fld id="{8E1E88CC-F07E-4225-A38B-E4D06BE4D0A0}" type="slidenum">
              <a:rPr lang="en-US" altLang="zh-CN"/>
              <a:pPr/>
              <a:t>105</a:t>
            </a:fld>
            <a:endParaRPr lang="en-US" altLang="zh-CN"/>
          </a:p>
        </p:txBody>
      </p:sp>
      <p:graphicFrame>
        <p:nvGraphicFramePr>
          <p:cNvPr id="374786" name="Group 2"/>
          <p:cNvGraphicFramePr>
            <a:graphicFrameLocks noGrp="1"/>
          </p:cNvGraphicFramePr>
          <p:nvPr>
            <p:ph/>
          </p:nvPr>
        </p:nvGraphicFramePr>
        <p:xfrm>
          <a:off x="457200" y="549275"/>
          <a:ext cx="8229600" cy="5838254"/>
        </p:xfrm>
        <a:graphic>
          <a:graphicData uri="http://schemas.openxmlformats.org/drawingml/2006/table">
            <a:tbl>
              <a:tblPr/>
              <a:tblGrid>
                <a:gridCol w="8229600"/>
              </a:tblGrid>
              <a:tr h="3063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Use case: ShowCompanyDetails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ID: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Brief description:</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system displays the company details to the Customer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62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Primary actors: Customer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4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Second actors: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4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Preconditions: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57300">
                <a:tc>
                  <a:txBody>
                    <a:bodyPr/>
                    <a:lstStyle/>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Main flow:</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1. The use case starts when the Customer selects “show company details”.</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2. The system displays a web page showing the company details.</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3. While the Customer is browsing the company details</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3.1 The system plays some background music.</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3.2 The system displays special offers in a banner ad.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Postconditions:  </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1. The system has displayed the company details.</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2. The system has played background music.</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3. The system has displayed special offers.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Alternative flows: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74808" name="Text Box 24"/>
          <p:cNvSpPr txBox="1">
            <a:spLocks noChangeArrowheads="1"/>
          </p:cNvSpPr>
          <p:nvPr/>
        </p:nvSpPr>
        <p:spPr bwMode="auto">
          <a:xfrm>
            <a:off x="1042988" y="0"/>
            <a:ext cx="4465637" cy="396875"/>
          </a:xfrm>
          <a:prstGeom prst="rect">
            <a:avLst/>
          </a:prstGeom>
          <a:noFill/>
          <a:ln w="9525">
            <a:noFill/>
            <a:miter lim="800000"/>
            <a:headEnd/>
            <a:tailEnd/>
          </a:ln>
          <a:effectLst/>
        </p:spPr>
        <p:txBody>
          <a:bodyPr>
            <a:spAutoFit/>
          </a:bodyPr>
          <a:lstStyle/>
          <a:p>
            <a:pPr>
              <a:spcBef>
                <a:spcPct val="50000"/>
              </a:spcBef>
            </a:pPr>
            <a:r>
              <a:rPr lang="zh-CN" altLang="en-US" sz="2000" b="1">
                <a:solidFill>
                  <a:srgbClr val="FFFF00"/>
                </a:solidFill>
              </a:rPr>
              <a:t>事件流中的循环：</a:t>
            </a:r>
            <a:r>
              <a:rPr lang="en-US" altLang="zh-CN" sz="2000" b="1">
                <a:solidFill>
                  <a:srgbClr val="FFFF00"/>
                </a:solidFill>
              </a:rPr>
              <a:t>Keyword While</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2B8C7E85-22E8-418B-9FB5-C80A775E59AA}" type="slidenum">
              <a:rPr lang="en-US" altLang="zh-CN"/>
              <a:pPr/>
              <a:t>106</a:t>
            </a:fld>
            <a:endParaRPr lang="en-US" altLang="zh-CN"/>
          </a:p>
        </p:txBody>
      </p:sp>
      <p:sp>
        <p:nvSpPr>
          <p:cNvPr id="37069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用例图</a:t>
            </a:r>
          </a:p>
        </p:txBody>
      </p:sp>
      <p:sp>
        <p:nvSpPr>
          <p:cNvPr id="37069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70695" name="Rectangle 7"/>
          <p:cNvSpPr>
            <a:spLocks noGrp="1" noChangeArrowheads="1"/>
          </p:cNvSpPr>
          <p:nvPr>
            <p:ph type="body" idx="1"/>
          </p:nvPr>
        </p:nvSpPr>
        <p:spPr>
          <a:xfrm>
            <a:off x="468313" y="1196975"/>
            <a:ext cx="8229600" cy="1295400"/>
          </a:xfrm>
          <a:noFill/>
          <a:ln/>
        </p:spPr>
        <p:txBody>
          <a:bodyPr/>
          <a:lstStyle/>
          <a:p>
            <a:pPr>
              <a:lnSpc>
                <a:spcPct val="110000"/>
              </a:lnSpc>
            </a:pPr>
            <a:r>
              <a:rPr lang="zh-CN" altLang="en-US" b="1">
                <a:solidFill>
                  <a:srgbClr val="FFFF00"/>
                </a:solidFill>
              </a:rPr>
              <a:t>用例图包括一组用例和一组参与者，主要用于描述系统和外部环境的关系。</a:t>
            </a:r>
          </a:p>
        </p:txBody>
      </p:sp>
      <p:pic>
        <p:nvPicPr>
          <p:cNvPr id="370696" name="Picture 8" descr="Uml-UseCaseD-SimpleWatch01"/>
          <p:cNvPicPr>
            <a:picLocks noChangeAspect="1" noChangeArrowheads="1"/>
          </p:cNvPicPr>
          <p:nvPr/>
        </p:nvPicPr>
        <p:blipFill>
          <a:blip r:embed="rId2" cstate="print"/>
          <a:srcRect/>
          <a:stretch>
            <a:fillRect/>
          </a:stretch>
        </p:blipFill>
        <p:spPr bwMode="auto">
          <a:xfrm>
            <a:off x="1439068" y="2378794"/>
            <a:ext cx="6265863" cy="41465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70696"/>
                                        </p:tgtEl>
                                        <p:attrNameLst>
                                          <p:attrName>style.visibility</p:attrName>
                                        </p:attrNameLst>
                                      </p:cBhvr>
                                      <p:to>
                                        <p:strVal val="visible"/>
                                      </p:to>
                                    </p:set>
                                    <p:animEffect transition="in" filter="box(in)">
                                      <p:cBhvr>
                                        <p:cTn id="7" dur="500"/>
                                        <p:tgtEl>
                                          <p:spTgt spid="370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63CF8B0-01E8-4755-978C-D95B4F088C3D}" type="slidenum">
              <a:rPr lang="en-US" altLang="zh-CN"/>
              <a:pPr/>
              <a:t>107</a:t>
            </a:fld>
            <a:endParaRPr lang="en-US" altLang="zh-CN"/>
          </a:p>
        </p:txBody>
      </p:sp>
      <p:sp>
        <p:nvSpPr>
          <p:cNvPr id="375810"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用例模型的准则</a:t>
            </a:r>
          </a:p>
        </p:txBody>
      </p:sp>
      <p:sp>
        <p:nvSpPr>
          <p:cNvPr id="375811"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75812" name="Rectangle 4"/>
          <p:cNvSpPr>
            <a:spLocks noGrp="1" noChangeArrowheads="1"/>
          </p:cNvSpPr>
          <p:nvPr>
            <p:ph type="body" idx="1"/>
          </p:nvPr>
        </p:nvSpPr>
        <p:spPr>
          <a:xfrm>
            <a:off x="468313" y="1196975"/>
            <a:ext cx="8229600" cy="5184775"/>
          </a:xfrm>
          <a:noFill/>
          <a:ln/>
        </p:spPr>
        <p:txBody>
          <a:bodyPr/>
          <a:lstStyle/>
          <a:p>
            <a:pPr>
              <a:lnSpc>
                <a:spcPct val="110000"/>
              </a:lnSpc>
            </a:pPr>
            <a:r>
              <a:rPr lang="zh-CN" altLang="en-US" b="1" dirty="0">
                <a:solidFill>
                  <a:srgbClr val="FFFF00"/>
                </a:solidFill>
              </a:rPr>
              <a:t>首先确定系统边界。</a:t>
            </a:r>
          </a:p>
          <a:p>
            <a:pPr>
              <a:lnSpc>
                <a:spcPct val="110000"/>
              </a:lnSpc>
            </a:pPr>
            <a:r>
              <a:rPr lang="zh-CN" altLang="en-US" b="1" dirty="0">
                <a:solidFill>
                  <a:srgbClr val="FFFF00"/>
                </a:solidFill>
              </a:rPr>
              <a:t>确保关注参与者。</a:t>
            </a:r>
          </a:p>
          <a:p>
            <a:pPr>
              <a:lnSpc>
                <a:spcPct val="110000"/>
              </a:lnSpc>
            </a:pPr>
            <a:r>
              <a:rPr lang="zh-CN" altLang="en-US" b="1" dirty="0">
                <a:solidFill>
                  <a:srgbClr val="FFFF00"/>
                </a:solidFill>
              </a:rPr>
              <a:t>每个用例必须给用户提供价值。</a:t>
            </a:r>
          </a:p>
          <a:p>
            <a:pPr>
              <a:lnSpc>
                <a:spcPct val="110000"/>
              </a:lnSpc>
            </a:pPr>
            <a:r>
              <a:rPr lang="zh-CN" altLang="en-US" b="1" dirty="0">
                <a:solidFill>
                  <a:srgbClr val="FFFF00"/>
                </a:solidFill>
              </a:rPr>
              <a:t>关联用例和参与者。</a:t>
            </a:r>
          </a:p>
          <a:p>
            <a:pPr>
              <a:lnSpc>
                <a:spcPct val="110000"/>
              </a:lnSpc>
            </a:pPr>
            <a:r>
              <a:rPr lang="zh-CN" altLang="en-US" b="1" dirty="0">
                <a:solidFill>
                  <a:srgbClr val="FFFF00"/>
                </a:solidFill>
              </a:rPr>
              <a:t>记住用例是非形式化的。</a:t>
            </a:r>
          </a:p>
          <a:p>
            <a:pPr>
              <a:lnSpc>
                <a:spcPct val="110000"/>
              </a:lnSpc>
            </a:pPr>
            <a:r>
              <a:rPr lang="zh-CN" altLang="en-US" b="1" dirty="0">
                <a:solidFill>
                  <a:srgbClr val="FFFF00"/>
                </a:solidFill>
              </a:rPr>
              <a:t>用例可以结构化。</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r>
              <a:rPr kumimoji="0" lang="en-US" altLang="zh-CN" sz="1400">
                <a:solidFill>
                  <a:schemeClr val="accent2"/>
                </a:solidFill>
                <a:latin typeface="Tahoma" charset="0"/>
              </a:rPr>
              <a:t>-</a:t>
            </a:r>
            <a:fld id="{28099F87-B1C1-8943-BB31-6FB3B7025AA0}" type="slidenum">
              <a:rPr kumimoji="0" lang="en-US" altLang="zh-CN" sz="1400">
                <a:solidFill>
                  <a:schemeClr val="accent2"/>
                </a:solidFill>
                <a:latin typeface="Tahoma" charset="0"/>
              </a:rPr>
              <a:pPr/>
              <a:t>108</a:t>
            </a:fld>
            <a:r>
              <a:rPr kumimoji="0" lang="en-US" altLang="zh-CN" sz="1400">
                <a:solidFill>
                  <a:schemeClr val="accent2"/>
                </a:solidFill>
                <a:latin typeface="Tahoma" charset="0"/>
              </a:rPr>
              <a:t>-</a:t>
            </a:r>
          </a:p>
        </p:txBody>
      </p:sp>
      <p:grpSp>
        <p:nvGrpSpPr>
          <p:cNvPr id="37892" name="Group 3"/>
          <p:cNvGrpSpPr>
            <a:grpSpLocks/>
          </p:cNvGrpSpPr>
          <p:nvPr/>
        </p:nvGrpSpPr>
        <p:grpSpPr bwMode="auto">
          <a:xfrm>
            <a:off x="1619250" y="3259138"/>
            <a:ext cx="1943100" cy="366712"/>
            <a:chOff x="2699" y="1113"/>
            <a:chExt cx="1224" cy="231"/>
          </a:xfrm>
        </p:grpSpPr>
        <p:sp>
          <p:nvSpPr>
            <p:cNvPr id="37900" name="Line 4"/>
            <p:cNvSpPr>
              <a:spLocks noChangeShapeType="1"/>
            </p:cNvSpPr>
            <p:nvPr/>
          </p:nvSpPr>
          <p:spPr bwMode="auto">
            <a:xfrm flipV="1">
              <a:off x="2744" y="1298"/>
              <a:ext cx="1179" cy="0"/>
            </a:xfrm>
            <a:prstGeom prst="line">
              <a:avLst/>
            </a:prstGeom>
            <a:noFill/>
            <a:ln w="28575">
              <a:solidFill>
                <a:srgbClr val="FFFF00"/>
              </a:solidFill>
              <a:prstDash val="sysDot"/>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901" name="Text Box 5"/>
            <p:cNvSpPr txBox="1">
              <a:spLocks noChangeArrowheads="1"/>
            </p:cNvSpPr>
            <p:nvPr/>
          </p:nvSpPr>
          <p:spPr bwMode="auto">
            <a:xfrm>
              <a:off x="2699" y="1113"/>
              <a:ext cx="11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spcBef>
                  <a:spcPct val="50000"/>
                </a:spcBef>
              </a:pPr>
              <a:r>
                <a:rPr lang="en-US" altLang="zh-CN" sz="1800">
                  <a:latin typeface="Verdana" charset="0"/>
                </a:rPr>
                <a:t>&lt;&lt;include&gt;&gt;</a:t>
              </a:r>
            </a:p>
          </p:txBody>
        </p:sp>
      </p:grpSp>
      <p:grpSp>
        <p:nvGrpSpPr>
          <p:cNvPr id="37893" name="Group 6"/>
          <p:cNvGrpSpPr>
            <a:grpSpLocks/>
          </p:cNvGrpSpPr>
          <p:nvPr/>
        </p:nvGrpSpPr>
        <p:grpSpPr bwMode="auto">
          <a:xfrm>
            <a:off x="1603375" y="2198688"/>
            <a:ext cx="1943100" cy="366712"/>
            <a:chOff x="2699" y="1113"/>
            <a:chExt cx="1224" cy="231"/>
          </a:xfrm>
        </p:grpSpPr>
        <p:sp>
          <p:nvSpPr>
            <p:cNvPr id="37898" name="Line 7"/>
            <p:cNvSpPr>
              <a:spLocks noChangeShapeType="1"/>
            </p:cNvSpPr>
            <p:nvPr/>
          </p:nvSpPr>
          <p:spPr bwMode="auto">
            <a:xfrm flipV="1">
              <a:off x="2744" y="1298"/>
              <a:ext cx="1179" cy="0"/>
            </a:xfrm>
            <a:prstGeom prst="line">
              <a:avLst/>
            </a:prstGeom>
            <a:noFill/>
            <a:ln w="28575">
              <a:solidFill>
                <a:srgbClr val="FFFF00"/>
              </a:solidFill>
              <a:prstDash val="sysDot"/>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899" name="Text Box 8"/>
            <p:cNvSpPr txBox="1">
              <a:spLocks noChangeArrowheads="1"/>
            </p:cNvSpPr>
            <p:nvPr/>
          </p:nvSpPr>
          <p:spPr bwMode="auto">
            <a:xfrm>
              <a:off x="2699" y="1113"/>
              <a:ext cx="11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spcBef>
                  <a:spcPct val="50000"/>
                </a:spcBef>
              </a:pPr>
              <a:r>
                <a:rPr lang="en-US" altLang="zh-CN" sz="1800">
                  <a:latin typeface="Verdana" charset="0"/>
                </a:rPr>
                <a:t>&lt;&lt;extend&gt;&gt;</a:t>
              </a:r>
            </a:p>
          </p:txBody>
        </p:sp>
      </p:grpSp>
      <p:grpSp>
        <p:nvGrpSpPr>
          <p:cNvPr id="118790" name="Group 9"/>
          <p:cNvGrpSpPr>
            <a:grpSpLocks/>
          </p:cNvGrpSpPr>
          <p:nvPr/>
        </p:nvGrpSpPr>
        <p:grpSpPr bwMode="auto">
          <a:xfrm>
            <a:off x="1693863" y="4510088"/>
            <a:ext cx="1870075" cy="261937"/>
            <a:chOff x="2744" y="1752"/>
            <a:chExt cx="1178" cy="165"/>
          </a:xfrm>
          <a:solidFill>
            <a:schemeClr val="tx1"/>
          </a:solidFill>
        </p:grpSpPr>
        <p:sp>
          <p:nvSpPr>
            <p:cNvPr id="118794" name="Line 10"/>
            <p:cNvSpPr>
              <a:spLocks noChangeShapeType="1"/>
            </p:cNvSpPr>
            <p:nvPr/>
          </p:nvSpPr>
          <p:spPr bwMode="auto">
            <a:xfrm>
              <a:off x="2744" y="1842"/>
              <a:ext cx="1089" cy="0"/>
            </a:xfrm>
            <a:prstGeom prst="line">
              <a:avLst/>
            </a:prstGeom>
            <a:grpFill/>
            <a:ln w="28575">
              <a:solidFill>
                <a:srgbClr val="FFFF00"/>
              </a:solidFill>
              <a:round/>
              <a:headEnd/>
              <a:tailEnd/>
            </a:ln>
            <a:extLst/>
          </p:spPr>
          <p:txBody>
            <a:bodyPr/>
            <a:lstStyle/>
            <a:p>
              <a:pPr>
                <a:defRPr/>
              </a:pPr>
              <a:endParaRPr lang="zh-CN" altLang="en-US">
                <a:latin typeface="Arial" pitchFamily="34" charset="0"/>
                <a:ea typeface="宋体" pitchFamily="2" charset="-122"/>
              </a:endParaRPr>
            </a:p>
          </p:txBody>
        </p:sp>
        <p:sp>
          <p:nvSpPr>
            <p:cNvPr id="118795" name="AutoShape 11"/>
            <p:cNvSpPr>
              <a:spLocks noChangeArrowheads="1"/>
            </p:cNvSpPr>
            <p:nvPr/>
          </p:nvSpPr>
          <p:spPr bwMode="auto">
            <a:xfrm rot="-8125339">
              <a:off x="3742" y="1752"/>
              <a:ext cx="180" cy="165"/>
            </a:xfrm>
            <a:prstGeom prst="rtTriangle">
              <a:avLst/>
            </a:prstGeom>
            <a:noFill/>
            <a:ln w="19050">
              <a:solidFill>
                <a:srgbClr val="FFFF00"/>
              </a:solidFill>
              <a:miter lim="800000"/>
              <a:headEnd/>
              <a:tailEnd/>
            </a:ln>
          </p:spPr>
          <p:txBody>
            <a:bodyPr wrap="none" anchor="ct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zh-CN" altLang="en-US" smtClean="0"/>
            </a:p>
          </p:txBody>
        </p:sp>
      </p:grpSp>
      <p:sp>
        <p:nvSpPr>
          <p:cNvPr id="37895" name="Text Box 12"/>
          <p:cNvSpPr txBox="1">
            <a:spLocks noChangeArrowheads="1"/>
          </p:cNvSpPr>
          <p:nvPr/>
        </p:nvSpPr>
        <p:spPr bwMode="auto">
          <a:xfrm>
            <a:off x="3708400" y="2205038"/>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spcBef>
                <a:spcPct val="50000"/>
              </a:spcBef>
            </a:pPr>
            <a:r>
              <a:rPr lang="en-US" altLang="zh-CN" sz="2400" b="1">
                <a:latin typeface="Verdana" charset="0"/>
              </a:rPr>
              <a:t>Extend</a:t>
            </a:r>
          </a:p>
        </p:txBody>
      </p:sp>
      <p:sp>
        <p:nvSpPr>
          <p:cNvPr id="37896" name="Text Box 13"/>
          <p:cNvSpPr txBox="1">
            <a:spLocks noChangeArrowheads="1"/>
          </p:cNvSpPr>
          <p:nvPr/>
        </p:nvSpPr>
        <p:spPr bwMode="auto">
          <a:xfrm>
            <a:off x="3706813" y="3259138"/>
            <a:ext cx="2087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spcBef>
                <a:spcPct val="50000"/>
              </a:spcBef>
            </a:pPr>
            <a:r>
              <a:rPr lang="en-US" altLang="zh-CN" sz="2400" b="1">
                <a:latin typeface="Verdana" charset="0"/>
              </a:rPr>
              <a:t>Include</a:t>
            </a:r>
          </a:p>
        </p:txBody>
      </p:sp>
      <p:sp>
        <p:nvSpPr>
          <p:cNvPr id="37897" name="Text Box 14"/>
          <p:cNvSpPr txBox="1">
            <a:spLocks noChangeArrowheads="1"/>
          </p:cNvSpPr>
          <p:nvPr/>
        </p:nvSpPr>
        <p:spPr bwMode="auto">
          <a:xfrm>
            <a:off x="3708400" y="4411663"/>
            <a:ext cx="2698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spcBef>
                <a:spcPct val="50000"/>
              </a:spcBef>
            </a:pPr>
            <a:r>
              <a:rPr lang="en-US" altLang="zh-CN" sz="2400" b="1">
                <a:latin typeface="Verdana" charset="0"/>
              </a:rPr>
              <a:t>Generalization</a:t>
            </a:r>
          </a:p>
        </p:txBody>
      </p:sp>
      <p:sp>
        <p:nvSpPr>
          <p:cNvPr id="16"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高级交互建模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a:solidFill>
                  <a:srgbClr val="FFFF00"/>
                </a:solidFill>
                <a:effectLst>
                  <a:outerShdw blurRad="38100" dist="38100" dir="2700000" algn="tl">
                    <a:srgbClr val="000000"/>
                  </a:outerShdw>
                </a:effectLst>
              </a:rPr>
              <a:t>用例关系</a:t>
            </a:r>
          </a:p>
        </p:txBody>
      </p:sp>
      <p:sp>
        <p:nvSpPr>
          <p:cNvPr id="17"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extLst>
      <p:ext uri="{BB962C8B-B14F-4D97-AF65-F5344CB8AC3E}">
        <p14:creationId xmlns:p14="http://schemas.microsoft.com/office/powerpoint/2010/main" val="514298789"/>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3"/>
          <p:cNvSpPr>
            <a:spLocks noGrp="1" noChangeArrowheads="1"/>
          </p:cNvSpPr>
          <p:nvPr>
            <p:ph type="body" idx="1"/>
          </p:nvPr>
        </p:nvSpPr>
        <p:spPr>
          <a:xfrm>
            <a:off x="457200" y="1722437"/>
            <a:ext cx="8229600" cy="4525963"/>
          </a:xfrm>
        </p:spPr>
        <p:txBody>
          <a:bodyPr/>
          <a:lstStyle/>
          <a:p>
            <a:pPr eaLnBrk="1" hangingPunct="1">
              <a:buFont typeface="Arial" pitchFamily="34" charset="0"/>
              <a:buChar char="•"/>
              <a:defRPr/>
            </a:pPr>
            <a:r>
              <a:rPr lang="en-US" altLang="zh-CN" dirty="0" smtClean="0"/>
              <a:t>Extend</a:t>
            </a:r>
          </a:p>
          <a:p>
            <a:pPr lvl="1" eaLnBrk="1" hangingPunct="1">
              <a:buFont typeface="Arial" pitchFamily="34" charset="0"/>
              <a:buChar char="•"/>
              <a:defRPr/>
            </a:pPr>
            <a:r>
              <a:rPr lang="zh-CN" altLang="en-US" dirty="0" smtClean="0"/>
              <a:t>分离扩展路径</a:t>
            </a:r>
          </a:p>
          <a:p>
            <a:pPr eaLnBrk="1" hangingPunct="1">
              <a:buFont typeface="Arial" pitchFamily="34" charset="0"/>
              <a:buChar char="•"/>
              <a:defRPr/>
            </a:pPr>
            <a:r>
              <a:rPr lang="en-US" altLang="zh-CN" dirty="0" smtClean="0"/>
              <a:t>Include</a:t>
            </a:r>
          </a:p>
          <a:p>
            <a:pPr lvl="1" eaLnBrk="1" hangingPunct="1">
              <a:buFont typeface="Arial" pitchFamily="34" charset="0"/>
              <a:buChar char="•"/>
              <a:defRPr/>
            </a:pPr>
            <a:r>
              <a:rPr lang="zh-CN" altLang="en-US" dirty="0" smtClean="0"/>
              <a:t>提取公共步骤，便于复用</a:t>
            </a:r>
          </a:p>
          <a:p>
            <a:pPr eaLnBrk="1" hangingPunct="1">
              <a:buFont typeface="Arial" pitchFamily="34" charset="0"/>
              <a:buChar char="•"/>
              <a:defRPr/>
            </a:pPr>
            <a:r>
              <a:rPr lang="en-US" altLang="zh-CN" dirty="0" smtClean="0"/>
              <a:t>Generalization</a:t>
            </a:r>
          </a:p>
          <a:p>
            <a:pPr lvl="1" eaLnBrk="1" hangingPunct="1">
              <a:buFont typeface="Arial" pitchFamily="34" charset="0"/>
              <a:buChar char="•"/>
              <a:defRPr/>
            </a:pPr>
            <a:r>
              <a:rPr lang="zh-CN" altLang="en-US" dirty="0" smtClean="0"/>
              <a:t>同一业务目的的不同技术实现</a:t>
            </a:r>
          </a:p>
        </p:txBody>
      </p:sp>
      <p:sp>
        <p:nvSpPr>
          <p:cNvPr id="5"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高级交互建模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a:solidFill>
                  <a:srgbClr val="FFFF00"/>
                </a:solidFill>
                <a:effectLst>
                  <a:outerShdw blurRad="38100" dist="38100" dir="2700000" algn="tl">
                    <a:srgbClr val="000000"/>
                  </a:outerShdw>
                </a:effectLst>
              </a:rPr>
              <a:t>用例</a:t>
            </a:r>
            <a:r>
              <a:rPr lang="zh-CN" altLang="en-US" sz="4000" b="1" dirty="0" smtClean="0">
                <a:solidFill>
                  <a:srgbClr val="FFFF00"/>
                </a:solidFill>
                <a:effectLst>
                  <a:outerShdw blurRad="38100" dist="38100" dir="2700000" algn="tl">
                    <a:srgbClr val="000000"/>
                  </a:outerShdw>
                </a:effectLst>
              </a:rPr>
              <a:t>关系的含义</a:t>
            </a:r>
            <a:endParaRPr lang="zh-CN" altLang="en-US" sz="4000" b="1" dirty="0">
              <a:solidFill>
                <a:srgbClr val="FFFF00"/>
              </a:solidFill>
              <a:effectLst>
                <a:outerShdw blurRad="38100" dist="38100" dir="2700000" algn="tl">
                  <a:srgbClr val="000000"/>
                </a:outerShdw>
              </a:effectLst>
            </a:endParaRPr>
          </a:p>
        </p:txBody>
      </p:sp>
      <p:sp>
        <p:nvSpPr>
          <p:cNvPr id="6"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extLst>
      <p:ext uri="{BB962C8B-B14F-4D97-AF65-F5344CB8AC3E}">
        <p14:creationId xmlns:p14="http://schemas.microsoft.com/office/powerpoint/2010/main" val="19806754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81959500-6735-4C4C-8DD5-D6E206A7B37C}" type="slidenum">
              <a:rPr lang="en-US" altLang="zh-CN"/>
              <a:pPr/>
              <a:t>11</a:t>
            </a:fld>
            <a:endParaRPr lang="en-US" altLang="zh-CN"/>
          </a:p>
        </p:txBody>
      </p:sp>
      <p:sp>
        <p:nvSpPr>
          <p:cNvPr id="8195" name="Rectangle 3"/>
          <p:cNvSpPr>
            <a:spLocks noGrp="1" noChangeArrowheads="1"/>
          </p:cNvSpPr>
          <p:nvPr>
            <p:ph type="body" idx="1"/>
          </p:nvPr>
        </p:nvSpPr>
        <p:spPr>
          <a:xfrm>
            <a:off x="684213" y="2411421"/>
            <a:ext cx="7772400" cy="1660521"/>
          </a:xfrm>
        </p:spPr>
        <p:txBody>
          <a:bodyPr/>
          <a:lstStyle/>
          <a:p>
            <a:pPr>
              <a:lnSpc>
                <a:spcPct val="110000"/>
              </a:lnSpc>
            </a:pPr>
            <a:r>
              <a:rPr lang="zh-CN" altLang="en-US" b="1" dirty="0"/>
              <a:t>抽象</a:t>
            </a:r>
            <a:r>
              <a:rPr lang="zh-CN" altLang="en-US" b="1" dirty="0">
                <a:solidFill>
                  <a:srgbClr val="FFFF00"/>
                </a:solidFill>
              </a:rPr>
              <a:t>：这个要素并非面向对象独有，是在描述系统时应在一定程度上遵循的原则；</a:t>
            </a:r>
          </a:p>
        </p:txBody>
      </p:sp>
      <p:sp>
        <p:nvSpPr>
          <p:cNvPr id="8197"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8199" name="Rectangle 7"/>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4DF7EFC6-D87D-4975-81E3-05CBD16B74F2}" type="slidenum">
              <a:rPr lang="en-US" altLang="zh-CN"/>
              <a:pPr/>
              <a:t>110</a:t>
            </a:fld>
            <a:endParaRPr lang="en-US" altLang="zh-CN"/>
          </a:p>
        </p:txBody>
      </p:sp>
      <p:sp>
        <p:nvSpPr>
          <p:cNvPr id="37683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高级交互建模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用例包含关系</a:t>
            </a:r>
            <a:endParaRPr lang="zh-CN" altLang="en-US" sz="4000" b="1" dirty="0">
              <a:solidFill>
                <a:srgbClr val="FFFF00"/>
              </a:solidFill>
              <a:effectLst>
                <a:outerShdw blurRad="38100" dist="38100" dir="2700000" algn="tl">
                  <a:srgbClr val="000000"/>
                </a:outerShdw>
              </a:effectLst>
            </a:endParaRPr>
          </a:p>
        </p:txBody>
      </p:sp>
      <p:sp>
        <p:nvSpPr>
          <p:cNvPr id="37683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76836" name="Rectangle 4"/>
          <p:cNvSpPr>
            <a:spLocks noGrp="1" noChangeArrowheads="1"/>
          </p:cNvSpPr>
          <p:nvPr>
            <p:ph type="body" idx="1"/>
          </p:nvPr>
        </p:nvSpPr>
        <p:spPr>
          <a:xfrm>
            <a:off x="468313" y="1196975"/>
            <a:ext cx="8229600" cy="2087563"/>
          </a:xfrm>
          <a:noFill/>
          <a:ln/>
        </p:spPr>
        <p:txBody>
          <a:bodyPr/>
          <a:lstStyle/>
          <a:p>
            <a:pPr>
              <a:lnSpc>
                <a:spcPct val="110000"/>
              </a:lnSpc>
            </a:pPr>
            <a:r>
              <a:rPr lang="zh-CN" altLang="en-US" b="1">
                <a:solidFill>
                  <a:srgbClr val="FFFF00"/>
                </a:solidFill>
              </a:rPr>
              <a:t>包含（</a:t>
            </a:r>
            <a:r>
              <a:rPr lang="en-US" altLang="zh-CN" b="1">
                <a:solidFill>
                  <a:srgbClr val="FFFF00"/>
                </a:solidFill>
              </a:rPr>
              <a:t>include</a:t>
            </a:r>
            <a:r>
              <a:rPr lang="zh-CN" altLang="en-US" b="1">
                <a:solidFill>
                  <a:srgbClr val="FFFF00"/>
                </a:solidFill>
              </a:rPr>
              <a:t>）关系将一个用例合并到另一个用例的行为序列中。</a:t>
            </a:r>
          </a:p>
          <a:p>
            <a:pPr>
              <a:lnSpc>
                <a:spcPct val="110000"/>
              </a:lnSpc>
            </a:pPr>
            <a:r>
              <a:rPr lang="zh-CN" altLang="en-US" b="1">
                <a:solidFill>
                  <a:srgbClr val="FFFF00"/>
                </a:solidFill>
              </a:rPr>
              <a:t>被包含的用例就像是子程序。</a:t>
            </a:r>
          </a:p>
        </p:txBody>
      </p:sp>
      <p:grpSp>
        <p:nvGrpSpPr>
          <p:cNvPr id="376847" name="Group 15"/>
          <p:cNvGrpSpPr>
            <a:grpSpLocks/>
          </p:cNvGrpSpPr>
          <p:nvPr/>
        </p:nvGrpSpPr>
        <p:grpSpPr bwMode="auto">
          <a:xfrm>
            <a:off x="1692275" y="3429000"/>
            <a:ext cx="5472113" cy="2455863"/>
            <a:chOff x="839" y="2296"/>
            <a:chExt cx="3447" cy="1547"/>
          </a:xfrm>
        </p:grpSpPr>
        <p:grpSp>
          <p:nvGrpSpPr>
            <p:cNvPr id="376845" name="Group 13"/>
            <p:cNvGrpSpPr>
              <a:grpSpLocks/>
            </p:cNvGrpSpPr>
            <p:nvPr/>
          </p:nvGrpSpPr>
          <p:grpSpPr bwMode="auto">
            <a:xfrm>
              <a:off x="839" y="2296"/>
              <a:ext cx="3447" cy="1089"/>
              <a:chOff x="839" y="2296"/>
              <a:chExt cx="3447" cy="1089"/>
            </a:xfrm>
          </p:grpSpPr>
          <p:sp>
            <p:nvSpPr>
              <p:cNvPr id="376837" name="Oval 5"/>
              <p:cNvSpPr>
                <a:spLocks noChangeArrowheads="1"/>
              </p:cNvSpPr>
              <p:nvPr/>
            </p:nvSpPr>
            <p:spPr bwMode="auto">
              <a:xfrm>
                <a:off x="839" y="2341"/>
                <a:ext cx="117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安全会话</a:t>
                </a:r>
              </a:p>
            </p:txBody>
          </p:sp>
          <p:sp>
            <p:nvSpPr>
              <p:cNvPr id="376838" name="Oval 6"/>
              <p:cNvSpPr>
                <a:spLocks noChangeArrowheads="1"/>
              </p:cNvSpPr>
              <p:nvPr/>
            </p:nvSpPr>
            <p:spPr bwMode="auto">
              <a:xfrm>
                <a:off x="839" y="3022"/>
                <a:ext cx="117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做交易</a:t>
                </a:r>
              </a:p>
            </p:txBody>
          </p:sp>
          <p:sp>
            <p:nvSpPr>
              <p:cNvPr id="376839" name="Oval 7"/>
              <p:cNvSpPr>
                <a:spLocks noChangeArrowheads="1"/>
              </p:cNvSpPr>
              <p:nvPr/>
            </p:nvSpPr>
            <p:spPr bwMode="auto">
              <a:xfrm>
                <a:off x="3107" y="2659"/>
                <a:ext cx="117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验证密码</a:t>
                </a:r>
              </a:p>
            </p:txBody>
          </p:sp>
          <p:sp>
            <p:nvSpPr>
              <p:cNvPr id="376840" name="Line 8"/>
              <p:cNvSpPr>
                <a:spLocks noChangeShapeType="1"/>
              </p:cNvSpPr>
              <p:nvPr/>
            </p:nvSpPr>
            <p:spPr bwMode="auto">
              <a:xfrm>
                <a:off x="2018" y="2523"/>
                <a:ext cx="1134" cy="227"/>
              </a:xfrm>
              <a:prstGeom prst="line">
                <a:avLst/>
              </a:prstGeom>
              <a:noFill/>
              <a:ln w="28575">
                <a:solidFill>
                  <a:schemeClr val="tx1"/>
                </a:solidFill>
                <a:prstDash val="dash"/>
                <a:round/>
                <a:headEnd/>
                <a:tailEnd type="arrow" w="lg" len="lg"/>
              </a:ln>
              <a:effectLst/>
            </p:spPr>
            <p:txBody>
              <a:bodyPr/>
              <a:lstStyle/>
              <a:p>
                <a:endParaRPr lang="zh-CN" altLang="en-US"/>
              </a:p>
            </p:txBody>
          </p:sp>
          <p:sp>
            <p:nvSpPr>
              <p:cNvPr id="376841" name="Line 9"/>
              <p:cNvSpPr>
                <a:spLocks noChangeShapeType="1"/>
              </p:cNvSpPr>
              <p:nvPr/>
            </p:nvSpPr>
            <p:spPr bwMode="auto">
              <a:xfrm flipV="1">
                <a:off x="2018" y="2886"/>
                <a:ext cx="1089" cy="317"/>
              </a:xfrm>
              <a:prstGeom prst="line">
                <a:avLst/>
              </a:prstGeom>
              <a:noFill/>
              <a:ln w="28575">
                <a:solidFill>
                  <a:schemeClr val="tx1"/>
                </a:solidFill>
                <a:prstDash val="dash"/>
                <a:round/>
                <a:headEnd/>
                <a:tailEnd type="arrow" w="lg" len="lg"/>
              </a:ln>
              <a:effectLst/>
            </p:spPr>
            <p:txBody>
              <a:bodyPr/>
              <a:lstStyle/>
              <a:p>
                <a:endParaRPr lang="zh-CN" altLang="en-US"/>
              </a:p>
            </p:txBody>
          </p:sp>
          <p:sp>
            <p:nvSpPr>
              <p:cNvPr id="376842" name="Text Box 10"/>
              <p:cNvSpPr txBox="1">
                <a:spLocks noChangeArrowheads="1"/>
              </p:cNvSpPr>
              <p:nvPr/>
            </p:nvSpPr>
            <p:spPr bwMode="auto">
              <a:xfrm>
                <a:off x="2200" y="2296"/>
                <a:ext cx="1043"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《include》</a:t>
                </a:r>
              </a:p>
            </p:txBody>
          </p:sp>
          <p:sp>
            <p:nvSpPr>
              <p:cNvPr id="376843" name="Text Box 11"/>
              <p:cNvSpPr txBox="1">
                <a:spLocks noChangeArrowheads="1"/>
              </p:cNvSpPr>
              <p:nvPr/>
            </p:nvSpPr>
            <p:spPr bwMode="auto">
              <a:xfrm>
                <a:off x="2200" y="3135"/>
                <a:ext cx="861"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《include》</a:t>
                </a:r>
              </a:p>
            </p:txBody>
          </p:sp>
        </p:grpSp>
        <p:sp>
          <p:nvSpPr>
            <p:cNvPr id="376846" name="Text Box 14"/>
            <p:cNvSpPr txBox="1">
              <a:spLocks noChangeArrowheads="1"/>
            </p:cNvSpPr>
            <p:nvPr/>
          </p:nvSpPr>
          <p:spPr bwMode="auto">
            <a:xfrm>
              <a:off x="2427" y="3612"/>
              <a:ext cx="725"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用例包含</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6847"/>
                                        </p:tgtEl>
                                        <p:attrNameLst>
                                          <p:attrName>style.visibility</p:attrName>
                                        </p:attrNameLst>
                                      </p:cBhvr>
                                      <p:to>
                                        <p:strVal val="visible"/>
                                      </p:to>
                                    </p:set>
                                    <p:animEffect transition="in" filter="wipe(left)">
                                      <p:cBhvr>
                                        <p:cTn id="7" dur="500"/>
                                        <p:tgtEl>
                                          <p:spTgt spid="376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4"/>
          <p:cNvSpPr txBox="1">
            <a:spLocks noChangeArrowheads="1"/>
          </p:cNvSpPr>
          <p:nvPr/>
        </p:nvSpPr>
        <p:spPr bwMode="auto">
          <a:xfrm>
            <a:off x="590550" y="1651000"/>
            <a:ext cx="7783513" cy="4233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endParaRPr lang="zh-CN" altLang="en-US"/>
          </a:p>
        </p:txBody>
      </p:sp>
      <p:sp>
        <p:nvSpPr>
          <p:cNvPr id="54275"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r>
              <a:rPr kumimoji="0" lang="en-US" altLang="zh-CN" sz="1400">
                <a:solidFill>
                  <a:schemeClr val="accent2"/>
                </a:solidFill>
                <a:latin typeface="Tahoma" charset="0"/>
              </a:rPr>
              <a:t>-</a:t>
            </a:r>
            <a:fld id="{7A032E0A-459B-1245-9681-17DB3FDF3717}" type="slidenum">
              <a:rPr kumimoji="0" lang="en-US" altLang="zh-CN" sz="1400">
                <a:solidFill>
                  <a:schemeClr val="accent2"/>
                </a:solidFill>
                <a:latin typeface="Tahoma" charset="0"/>
              </a:rPr>
              <a:pPr/>
              <a:t>111</a:t>
            </a:fld>
            <a:r>
              <a:rPr kumimoji="0" lang="en-US" altLang="zh-CN" sz="1400">
                <a:solidFill>
                  <a:schemeClr val="accent2"/>
                </a:solidFill>
                <a:latin typeface="Tahoma" charset="0"/>
              </a:rPr>
              <a:t>-</a:t>
            </a:r>
          </a:p>
        </p:txBody>
      </p:sp>
      <p:pic>
        <p:nvPicPr>
          <p:cNvPr id="66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312" y="1801018"/>
            <a:ext cx="7773988"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3"/>
          <p:cNvSpPr>
            <a:spLocks noChangeArrowheads="1"/>
          </p:cNvSpPr>
          <p:nvPr/>
        </p:nvSpPr>
        <p:spPr bwMode="auto">
          <a:xfrm>
            <a:off x="723900" y="333375"/>
            <a:ext cx="77930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r>
              <a:rPr lang="zh-CN" altLang="en-US" sz="4000" b="1" dirty="0">
                <a:solidFill>
                  <a:srgbClr val="FFFF00"/>
                </a:solidFill>
                <a:effectLst>
                  <a:outerShdw blurRad="38100" dist="38100" dir="2700000" algn="tl">
                    <a:srgbClr val="000000"/>
                  </a:outerShdw>
                </a:effectLst>
                <a:latin typeface="Garamond" pitchFamily="18" charset="0"/>
                <a:ea typeface="宋体" pitchFamily="2" charset="-122"/>
              </a:rPr>
              <a:t>包含关系示例</a:t>
            </a:r>
          </a:p>
        </p:txBody>
      </p:sp>
    </p:spTree>
    <p:extLst>
      <p:ext uri="{BB962C8B-B14F-4D97-AF65-F5344CB8AC3E}">
        <p14:creationId xmlns:p14="http://schemas.microsoft.com/office/powerpoint/2010/main" val="11500944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3" presetClass="entr" presetSubtype="16" fill="hold" nodeType="afterEffect">
                                  <p:stCondLst>
                                    <p:cond delay="0"/>
                                  </p:stCondLst>
                                  <p:childTnLst>
                                    <p:set>
                                      <p:cBhvr>
                                        <p:cTn id="6" dur="1" fill="hold">
                                          <p:stCondLst>
                                            <p:cond delay="0"/>
                                          </p:stCondLst>
                                        </p:cTn>
                                        <p:tgtEl>
                                          <p:spTgt spid="663554"/>
                                        </p:tgtEl>
                                        <p:attrNameLst>
                                          <p:attrName>style.visibility</p:attrName>
                                        </p:attrNameLst>
                                      </p:cBhvr>
                                      <p:to>
                                        <p:strVal val="visible"/>
                                      </p:to>
                                    </p:set>
                                    <p:animEffect transition="in" filter="plus(in)">
                                      <p:cBhvr>
                                        <p:cTn id="7" dur="1000"/>
                                        <p:tgtEl>
                                          <p:spTgt spid="66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4"/>
          <p:cNvSpPr txBox="1">
            <a:spLocks noChangeArrowheads="1"/>
          </p:cNvSpPr>
          <p:nvPr/>
        </p:nvSpPr>
        <p:spPr bwMode="auto">
          <a:xfrm>
            <a:off x="590550" y="1651000"/>
            <a:ext cx="7783513" cy="4233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endParaRPr lang="zh-CN" altLang="en-US"/>
          </a:p>
        </p:txBody>
      </p:sp>
      <p:sp>
        <p:nvSpPr>
          <p:cNvPr id="55299" name="幻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r>
              <a:rPr kumimoji="0" lang="en-US" altLang="zh-CN" sz="1400">
                <a:solidFill>
                  <a:schemeClr val="accent2"/>
                </a:solidFill>
                <a:latin typeface="Tahoma" charset="0"/>
              </a:rPr>
              <a:t>-</a:t>
            </a:r>
            <a:fld id="{4B5DB6A0-5940-014D-B4C5-D8AC92715691}" type="slidenum">
              <a:rPr kumimoji="0" lang="en-US" altLang="zh-CN" sz="1400">
                <a:solidFill>
                  <a:schemeClr val="accent2"/>
                </a:solidFill>
                <a:latin typeface="Tahoma" charset="0"/>
              </a:rPr>
              <a:pPr/>
              <a:t>112</a:t>
            </a:fld>
            <a:r>
              <a:rPr kumimoji="0" lang="en-US" altLang="zh-CN" sz="1400">
                <a:solidFill>
                  <a:schemeClr val="accent2"/>
                </a:solidFill>
                <a:latin typeface="Tahoma" charset="0"/>
              </a:rPr>
              <a:t>-</a:t>
            </a:r>
          </a:p>
        </p:txBody>
      </p:sp>
      <p:sp>
        <p:nvSpPr>
          <p:cNvPr id="55300" name="Rectangle 2"/>
          <p:cNvSpPr>
            <a:spLocks noGrp="1" noChangeArrowheads="1"/>
          </p:cNvSpPr>
          <p:nvPr>
            <p:ph type="title"/>
          </p:nvPr>
        </p:nvSpPr>
        <p:spPr bwMode="auto"/>
        <p:txBody>
          <a:bodyPr/>
          <a:lstStyle/>
          <a:p>
            <a:pPr algn="l"/>
            <a:r>
              <a:rPr lang="zh-CN" altLang="en-US" sz="4000" kern="1200" dirty="0">
                <a:solidFill>
                  <a:srgbClr val="FFFF00"/>
                </a:solidFill>
                <a:latin typeface="Garamond" pitchFamily="18" charset="0"/>
                <a:ea typeface="宋体" pitchFamily="2" charset="-122"/>
                <a:cs typeface="+mn-cs"/>
              </a:rPr>
              <a:t>包含关系误用</a:t>
            </a:r>
          </a:p>
        </p:txBody>
      </p:sp>
      <p:pic>
        <p:nvPicPr>
          <p:cNvPr id="5530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088" y="1573213"/>
            <a:ext cx="6840537"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09394"/>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p:cNvSpPr>
            <a:spLocks noGrp="1"/>
          </p:cNvSpPr>
          <p:nvPr>
            <p:ph type="sldNum" sz="quarter" idx="11"/>
          </p:nvPr>
        </p:nvSpPr>
        <p:spPr/>
        <p:txBody>
          <a:bodyPr/>
          <a:lstStyle/>
          <a:p>
            <a:fld id="{FE753CD0-65DD-4486-8153-6FB00D60E6BB}" type="slidenum">
              <a:rPr lang="en-US" altLang="zh-CN"/>
              <a:pPr/>
              <a:t>113</a:t>
            </a:fld>
            <a:endParaRPr lang="en-US" altLang="zh-CN"/>
          </a:p>
        </p:txBody>
      </p:sp>
      <p:sp>
        <p:nvSpPr>
          <p:cNvPr id="377858"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高级交互建模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用例扩展关系</a:t>
            </a:r>
            <a:endParaRPr lang="zh-CN" altLang="en-US" sz="4000" b="1" dirty="0">
              <a:solidFill>
                <a:srgbClr val="FFFF00"/>
              </a:solidFill>
              <a:effectLst>
                <a:outerShdw blurRad="38100" dist="38100" dir="2700000" algn="tl">
                  <a:srgbClr val="000000"/>
                </a:outerShdw>
              </a:effectLst>
            </a:endParaRPr>
          </a:p>
        </p:txBody>
      </p:sp>
      <p:sp>
        <p:nvSpPr>
          <p:cNvPr id="377859"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77860" name="Rectangle 4"/>
          <p:cNvSpPr>
            <a:spLocks noGrp="1" noChangeArrowheads="1"/>
          </p:cNvSpPr>
          <p:nvPr>
            <p:ph type="body" idx="1"/>
          </p:nvPr>
        </p:nvSpPr>
        <p:spPr>
          <a:xfrm>
            <a:off x="468313" y="1196975"/>
            <a:ext cx="8229600" cy="2736850"/>
          </a:xfrm>
          <a:noFill/>
          <a:ln/>
        </p:spPr>
        <p:txBody>
          <a:bodyPr/>
          <a:lstStyle/>
          <a:p>
            <a:pPr>
              <a:lnSpc>
                <a:spcPct val="110000"/>
              </a:lnSpc>
            </a:pPr>
            <a:r>
              <a:rPr lang="zh-CN" altLang="en-US" sz="2800" b="1">
                <a:solidFill>
                  <a:srgbClr val="FFFF00"/>
                </a:solidFill>
              </a:rPr>
              <a:t>扩展（</a:t>
            </a:r>
            <a:r>
              <a:rPr lang="en-US" altLang="zh-CN" sz="2800" b="1">
                <a:solidFill>
                  <a:srgbClr val="FFFF00"/>
                </a:solidFill>
              </a:rPr>
              <a:t>extend</a:t>
            </a:r>
            <a:r>
              <a:rPr lang="zh-CN" altLang="en-US" sz="2800" b="1">
                <a:solidFill>
                  <a:srgbClr val="FFFF00"/>
                </a:solidFill>
              </a:rPr>
              <a:t>）关系给用例添加增量行为。</a:t>
            </a:r>
          </a:p>
          <a:p>
            <a:pPr>
              <a:lnSpc>
                <a:spcPct val="110000"/>
              </a:lnSpc>
            </a:pPr>
            <a:r>
              <a:rPr lang="zh-CN" altLang="en-US" sz="2800" b="1">
                <a:solidFill>
                  <a:srgbClr val="FFFF00"/>
                </a:solidFill>
              </a:rPr>
              <a:t>将常规动作放在一个基本用例中，将非常规动作放在其扩展用例中。</a:t>
            </a:r>
          </a:p>
          <a:p>
            <a:pPr>
              <a:lnSpc>
                <a:spcPct val="110000"/>
              </a:lnSpc>
            </a:pPr>
            <a:r>
              <a:rPr lang="zh-CN" altLang="en-US" sz="2800" b="1">
                <a:solidFill>
                  <a:srgbClr val="FFFF00"/>
                </a:solidFill>
              </a:rPr>
              <a:t>扩展用例会把自己加入基用例中，而不是基用例显式地合并扩展用例。</a:t>
            </a:r>
          </a:p>
        </p:txBody>
      </p:sp>
      <p:grpSp>
        <p:nvGrpSpPr>
          <p:cNvPr id="377885" name="Group 29"/>
          <p:cNvGrpSpPr>
            <a:grpSpLocks/>
          </p:cNvGrpSpPr>
          <p:nvPr/>
        </p:nvGrpSpPr>
        <p:grpSpPr bwMode="auto">
          <a:xfrm>
            <a:off x="1403350" y="3854450"/>
            <a:ext cx="6119813" cy="2670175"/>
            <a:chOff x="1066" y="2115"/>
            <a:chExt cx="3855" cy="1682"/>
          </a:xfrm>
        </p:grpSpPr>
        <p:sp>
          <p:nvSpPr>
            <p:cNvPr id="377871" name="Oval 15"/>
            <p:cNvSpPr>
              <a:spLocks noChangeArrowheads="1"/>
            </p:cNvSpPr>
            <p:nvPr/>
          </p:nvSpPr>
          <p:spPr bwMode="auto">
            <a:xfrm>
              <a:off x="2381" y="2115"/>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交易股票</a:t>
              </a:r>
            </a:p>
          </p:txBody>
        </p:sp>
        <p:sp>
          <p:nvSpPr>
            <p:cNvPr id="377872" name="Oval 16"/>
            <p:cNvSpPr>
              <a:spLocks noChangeArrowheads="1"/>
            </p:cNvSpPr>
            <p:nvPr/>
          </p:nvSpPr>
          <p:spPr bwMode="auto">
            <a:xfrm>
              <a:off x="1066" y="2931"/>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保证金交易</a:t>
              </a:r>
            </a:p>
          </p:txBody>
        </p:sp>
        <p:sp>
          <p:nvSpPr>
            <p:cNvPr id="377873" name="Oval 17"/>
            <p:cNvSpPr>
              <a:spLocks noChangeArrowheads="1"/>
            </p:cNvSpPr>
            <p:nvPr/>
          </p:nvSpPr>
          <p:spPr bwMode="auto">
            <a:xfrm>
              <a:off x="2381" y="2931"/>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沽空卖出</a:t>
              </a:r>
            </a:p>
          </p:txBody>
        </p:sp>
        <p:sp>
          <p:nvSpPr>
            <p:cNvPr id="377874" name="Oval 18"/>
            <p:cNvSpPr>
              <a:spLocks noChangeArrowheads="1"/>
            </p:cNvSpPr>
            <p:nvPr/>
          </p:nvSpPr>
          <p:spPr bwMode="auto">
            <a:xfrm>
              <a:off x="3742" y="2931"/>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极限订单</a:t>
              </a:r>
            </a:p>
          </p:txBody>
        </p:sp>
        <p:sp>
          <p:nvSpPr>
            <p:cNvPr id="377875" name="Oval 19"/>
            <p:cNvSpPr>
              <a:spLocks noChangeArrowheads="1"/>
            </p:cNvSpPr>
            <p:nvPr/>
          </p:nvSpPr>
          <p:spPr bwMode="auto">
            <a:xfrm>
              <a:off x="3742" y="2115"/>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交易期权</a:t>
              </a:r>
            </a:p>
          </p:txBody>
        </p:sp>
        <p:sp>
          <p:nvSpPr>
            <p:cNvPr id="377876" name="Line 20"/>
            <p:cNvSpPr>
              <a:spLocks noChangeShapeType="1"/>
            </p:cNvSpPr>
            <p:nvPr/>
          </p:nvSpPr>
          <p:spPr bwMode="auto">
            <a:xfrm flipV="1">
              <a:off x="2926" y="2478"/>
              <a:ext cx="0" cy="453"/>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77877" name="Line 21"/>
            <p:cNvSpPr>
              <a:spLocks noChangeShapeType="1"/>
            </p:cNvSpPr>
            <p:nvPr/>
          </p:nvSpPr>
          <p:spPr bwMode="auto">
            <a:xfrm flipV="1">
              <a:off x="1791" y="2432"/>
              <a:ext cx="771" cy="499"/>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77878" name="Line 22"/>
            <p:cNvSpPr>
              <a:spLocks noChangeShapeType="1"/>
            </p:cNvSpPr>
            <p:nvPr/>
          </p:nvSpPr>
          <p:spPr bwMode="auto">
            <a:xfrm flipH="1" flipV="1">
              <a:off x="3334" y="2432"/>
              <a:ext cx="635" cy="544"/>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77879" name="Line 23"/>
            <p:cNvSpPr>
              <a:spLocks noChangeShapeType="1"/>
            </p:cNvSpPr>
            <p:nvPr/>
          </p:nvSpPr>
          <p:spPr bwMode="auto">
            <a:xfrm flipV="1">
              <a:off x="4286" y="2478"/>
              <a:ext cx="0" cy="408"/>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77880" name="Text Box 24"/>
            <p:cNvSpPr txBox="1">
              <a:spLocks noChangeArrowheads="1"/>
            </p:cNvSpPr>
            <p:nvPr/>
          </p:nvSpPr>
          <p:spPr bwMode="auto">
            <a:xfrm>
              <a:off x="1429" y="2478"/>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《extend》</a:t>
              </a:r>
            </a:p>
          </p:txBody>
        </p:sp>
        <p:sp>
          <p:nvSpPr>
            <p:cNvPr id="377881" name="Text Box 25"/>
            <p:cNvSpPr txBox="1">
              <a:spLocks noChangeArrowheads="1"/>
            </p:cNvSpPr>
            <p:nvPr/>
          </p:nvSpPr>
          <p:spPr bwMode="auto">
            <a:xfrm>
              <a:off x="2199" y="2655"/>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《extend》</a:t>
              </a:r>
            </a:p>
          </p:txBody>
        </p:sp>
        <p:sp>
          <p:nvSpPr>
            <p:cNvPr id="377882" name="Text Box 26"/>
            <p:cNvSpPr txBox="1">
              <a:spLocks noChangeArrowheads="1"/>
            </p:cNvSpPr>
            <p:nvPr/>
          </p:nvSpPr>
          <p:spPr bwMode="auto">
            <a:xfrm>
              <a:off x="3016" y="2700"/>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《extend》</a:t>
              </a:r>
            </a:p>
          </p:txBody>
        </p:sp>
        <p:sp>
          <p:nvSpPr>
            <p:cNvPr id="377883" name="Text Box 27"/>
            <p:cNvSpPr txBox="1">
              <a:spLocks noChangeArrowheads="1"/>
            </p:cNvSpPr>
            <p:nvPr/>
          </p:nvSpPr>
          <p:spPr bwMode="auto">
            <a:xfrm>
              <a:off x="4195" y="2614"/>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《extend》</a:t>
              </a:r>
            </a:p>
          </p:txBody>
        </p:sp>
        <p:sp>
          <p:nvSpPr>
            <p:cNvPr id="377884" name="Text Box 28"/>
            <p:cNvSpPr txBox="1">
              <a:spLocks noChangeArrowheads="1"/>
            </p:cNvSpPr>
            <p:nvPr/>
          </p:nvSpPr>
          <p:spPr bwMode="auto">
            <a:xfrm>
              <a:off x="2699" y="3566"/>
              <a:ext cx="771"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用例扩展</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7885"/>
                                        </p:tgtEl>
                                        <p:attrNameLst>
                                          <p:attrName>style.visibility</p:attrName>
                                        </p:attrNameLst>
                                      </p:cBhvr>
                                      <p:to>
                                        <p:strVal val="visible"/>
                                      </p:to>
                                    </p:set>
                                    <p:animEffect transition="in" filter="wipe(left)">
                                      <p:cBhvr>
                                        <p:cTn id="7" dur="500"/>
                                        <p:tgtEl>
                                          <p:spTgt spid="377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r>
              <a:rPr kumimoji="0" lang="en-US" altLang="zh-CN" sz="1400">
                <a:solidFill>
                  <a:schemeClr val="accent2"/>
                </a:solidFill>
                <a:latin typeface="Tahoma" charset="0"/>
              </a:rPr>
              <a:t>-</a:t>
            </a:r>
            <a:fld id="{C48EF624-9DC6-074F-95AE-7FCD6B8001A8}" type="slidenum">
              <a:rPr kumimoji="0" lang="en-US" altLang="zh-CN" sz="1400">
                <a:solidFill>
                  <a:schemeClr val="accent2"/>
                </a:solidFill>
                <a:latin typeface="Tahoma" charset="0"/>
              </a:rPr>
              <a:pPr/>
              <a:t>114</a:t>
            </a:fld>
            <a:r>
              <a:rPr kumimoji="0" lang="en-US" altLang="zh-CN" sz="1400">
                <a:solidFill>
                  <a:schemeClr val="accent2"/>
                </a:solidFill>
                <a:latin typeface="Tahoma" charset="0"/>
              </a:rPr>
              <a:t>-</a:t>
            </a:r>
          </a:p>
        </p:txBody>
      </p:sp>
      <p:sp>
        <p:nvSpPr>
          <p:cNvPr id="40963" name="Rectangle 2"/>
          <p:cNvSpPr>
            <a:spLocks noGrp="1" noChangeArrowheads="1"/>
          </p:cNvSpPr>
          <p:nvPr>
            <p:ph type="title"/>
          </p:nvPr>
        </p:nvSpPr>
        <p:spPr bwMode="auto"/>
        <p:txBody>
          <a:bodyPr/>
          <a:lstStyle/>
          <a:p>
            <a:pPr algn="l"/>
            <a:r>
              <a:rPr lang="zh-CN" altLang="en-US" sz="4000" kern="1200" dirty="0">
                <a:solidFill>
                  <a:srgbClr val="FFFF00"/>
                </a:solidFill>
                <a:latin typeface="Garamond" pitchFamily="18" charset="0"/>
                <a:ea typeface="宋体" pitchFamily="2" charset="-122"/>
                <a:cs typeface="+mn-cs"/>
              </a:rPr>
              <a:t>扩展关系示例</a:t>
            </a:r>
          </a:p>
        </p:txBody>
      </p:sp>
      <p:sp>
        <p:nvSpPr>
          <p:cNvPr id="40964" name="TextBox 1"/>
          <p:cNvSpPr txBox="1">
            <a:spLocks noChangeArrowheads="1"/>
          </p:cNvSpPr>
          <p:nvPr/>
        </p:nvSpPr>
        <p:spPr bwMode="auto">
          <a:xfrm>
            <a:off x="304800" y="2522538"/>
            <a:ext cx="8331200" cy="3497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endParaRPr lang="zh-CN" altLang="en-US"/>
          </a:p>
        </p:txBody>
      </p:sp>
      <p:pic>
        <p:nvPicPr>
          <p:cNvPr id="6604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200" y="2608263"/>
            <a:ext cx="7848600"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9437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withEffect">
                                  <p:stCondLst>
                                    <p:cond delay="0"/>
                                  </p:stCondLst>
                                  <p:childTnLst>
                                    <p:set>
                                      <p:cBhvr>
                                        <p:cTn id="6" dur="1" fill="hold">
                                          <p:stCondLst>
                                            <p:cond delay="0"/>
                                          </p:stCondLst>
                                        </p:cTn>
                                        <p:tgtEl>
                                          <p:spTgt spid="660484"/>
                                        </p:tgtEl>
                                        <p:attrNameLst>
                                          <p:attrName>style.visibility</p:attrName>
                                        </p:attrNameLst>
                                      </p:cBhvr>
                                      <p:to>
                                        <p:strVal val="visible"/>
                                      </p:to>
                                    </p:set>
                                    <p:animEffect transition="in" filter="barn(inHorizontal)">
                                      <p:cBhvr>
                                        <p:cTn id="7" dur="500"/>
                                        <p:tgtEl>
                                          <p:spTgt spid="66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4"/>
          <p:cNvSpPr txBox="1">
            <a:spLocks noChangeArrowheads="1"/>
          </p:cNvSpPr>
          <p:nvPr/>
        </p:nvSpPr>
        <p:spPr bwMode="auto">
          <a:xfrm>
            <a:off x="300038" y="2100263"/>
            <a:ext cx="8331200" cy="3495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endParaRPr lang="zh-CN" altLang="en-US"/>
          </a:p>
        </p:txBody>
      </p:sp>
      <p:sp>
        <p:nvSpPr>
          <p:cNvPr id="41987" name="幻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r>
              <a:rPr kumimoji="0" lang="en-US" altLang="zh-CN" sz="1400">
                <a:solidFill>
                  <a:schemeClr val="accent2"/>
                </a:solidFill>
                <a:latin typeface="Tahoma" charset="0"/>
              </a:rPr>
              <a:t>-</a:t>
            </a:r>
            <a:fld id="{BE22C7F6-3D91-7149-8103-1DCCE07496F8}" type="slidenum">
              <a:rPr kumimoji="0" lang="en-US" altLang="zh-CN" sz="1400">
                <a:solidFill>
                  <a:schemeClr val="accent2"/>
                </a:solidFill>
                <a:latin typeface="Tahoma" charset="0"/>
              </a:rPr>
              <a:pPr/>
              <a:t>115</a:t>
            </a:fld>
            <a:r>
              <a:rPr kumimoji="0" lang="en-US" altLang="zh-CN" sz="1400">
                <a:solidFill>
                  <a:schemeClr val="accent2"/>
                </a:solidFill>
                <a:latin typeface="Tahoma" charset="0"/>
              </a:rPr>
              <a:t>-</a:t>
            </a:r>
          </a:p>
        </p:txBody>
      </p:sp>
      <p:sp>
        <p:nvSpPr>
          <p:cNvPr id="41988" name="Rectangle 2"/>
          <p:cNvSpPr>
            <a:spLocks noGrp="1" noChangeArrowheads="1"/>
          </p:cNvSpPr>
          <p:nvPr>
            <p:ph type="title"/>
          </p:nvPr>
        </p:nvSpPr>
        <p:spPr bwMode="auto"/>
        <p:txBody>
          <a:bodyPr/>
          <a:lstStyle/>
          <a:p>
            <a:pPr algn="l" eaLnBrk="1" hangingPunct="1"/>
            <a:r>
              <a:rPr lang="zh-CN" altLang="en-US" sz="4000" kern="1200" dirty="0">
                <a:solidFill>
                  <a:srgbClr val="FFFF00"/>
                </a:solidFill>
                <a:latin typeface="Garamond" pitchFamily="18" charset="0"/>
                <a:ea typeface="宋体" pitchFamily="2" charset="-122"/>
                <a:cs typeface="+mn-cs"/>
              </a:rPr>
              <a:t>扩展关系误用</a:t>
            </a:r>
          </a:p>
        </p:txBody>
      </p:sp>
      <p:pic>
        <p:nvPicPr>
          <p:cNvPr id="4198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2276475"/>
            <a:ext cx="7129462"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5708734"/>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1D3B6A5C-99F7-4F7B-A28B-E798C559727D}" type="slidenum">
              <a:rPr lang="en-US" altLang="zh-CN"/>
              <a:pPr/>
              <a:t>116</a:t>
            </a:fld>
            <a:endParaRPr lang="en-US" altLang="zh-CN"/>
          </a:p>
        </p:txBody>
      </p:sp>
      <p:sp>
        <p:nvSpPr>
          <p:cNvPr id="379906" name="Rectangle 2"/>
          <p:cNvSpPr>
            <a:spLocks noGrp="1" noChangeArrowheads="1"/>
          </p:cNvSpPr>
          <p:nvPr>
            <p:ph type="body" idx="1"/>
          </p:nvPr>
        </p:nvSpPr>
        <p:spPr/>
        <p:txBody>
          <a:bodyPr/>
          <a:lstStyle/>
          <a:p>
            <a:r>
              <a:rPr lang="en-US" altLang="zh-CN" b="1" i="1" dirty="0">
                <a:solidFill>
                  <a:srgbClr val="FFFF00"/>
                </a:solidFill>
                <a:latin typeface="Times New Roman" pitchFamily="18" charset="0"/>
              </a:rPr>
              <a:t>What is interest about 《</a:t>
            </a:r>
            <a:r>
              <a:rPr lang="en-US" altLang="zh-CN" b="1" i="1" dirty="0" err="1">
                <a:solidFill>
                  <a:srgbClr val="FFFF00"/>
                </a:solidFill>
                <a:latin typeface="Times New Roman" pitchFamily="18" charset="0"/>
              </a:rPr>
              <a:t>extend》is</a:t>
            </a:r>
            <a:r>
              <a:rPr lang="en-US" altLang="zh-CN" b="1" i="1" dirty="0">
                <a:solidFill>
                  <a:srgbClr val="FFFF00"/>
                </a:solidFill>
                <a:latin typeface="Times New Roman" pitchFamily="18" charset="0"/>
              </a:rPr>
              <a:t> that </a:t>
            </a:r>
            <a:r>
              <a:rPr lang="en-US" altLang="zh-CN" b="1" i="1" dirty="0">
                <a:latin typeface="Times New Roman" pitchFamily="18" charset="0"/>
              </a:rPr>
              <a:t>the base use case does not know anything about the extension use cases.</a:t>
            </a:r>
            <a:r>
              <a:rPr lang="en-US" altLang="zh-CN" b="1" i="1" dirty="0">
                <a:solidFill>
                  <a:srgbClr val="FFFF00"/>
                </a:solidFill>
                <a:latin typeface="Times New Roman" pitchFamily="18" charset="0"/>
              </a:rPr>
              <a:t> It just provides hooks for them. In fact, </a:t>
            </a:r>
            <a:r>
              <a:rPr lang="en-US" altLang="zh-CN" b="1" i="1" dirty="0">
                <a:latin typeface="Times New Roman" pitchFamily="18" charset="0"/>
              </a:rPr>
              <a:t>the base use case is perfectly complete without its extensions</a:t>
            </a:r>
            <a:r>
              <a:rPr lang="en-US" altLang="zh-CN" b="1" i="1" dirty="0">
                <a:solidFill>
                  <a:srgbClr val="FFFF00"/>
                </a:solidFill>
                <a:latin typeface="Times New Roman" pitchFamily="18" charset="0"/>
              </a:rPr>
              <a:t>. This is very different from 《include》, where the base used cases were incomplete without their inclusion use cases. </a:t>
            </a:r>
          </a:p>
        </p:txBody>
      </p:sp>
      <p:sp>
        <p:nvSpPr>
          <p:cNvPr id="37990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en-US" altLang="zh-CN" sz="4000" b="1">
                <a:solidFill>
                  <a:srgbClr val="FFFF00"/>
                </a:solidFill>
                <a:effectLst>
                  <a:outerShdw blurRad="38100" dist="38100" dir="2700000" algn="tl">
                    <a:srgbClr val="000000"/>
                  </a:outerShdw>
                </a:effectLst>
              </a:rPr>
              <a:t>《extend》Vs. 《Include》</a:t>
            </a:r>
          </a:p>
        </p:txBody>
      </p:sp>
      <p:sp>
        <p:nvSpPr>
          <p:cNvPr id="37990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p:cNvSpPr>
            <a:spLocks noGrp="1"/>
          </p:cNvSpPr>
          <p:nvPr>
            <p:ph type="sldNum" sz="quarter" idx="11"/>
          </p:nvPr>
        </p:nvSpPr>
        <p:spPr/>
        <p:txBody>
          <a:bodyPr/>
          <a:lstStyle/>
          <a:p>
            <a:fld id="{35EEE2B3-08C3-4974-B367-4BB8198953B0}" type="slidenum">
              <a:rPr lang="en-US" altLang="zh-CN"/>
              <a:pPr/>
              <a:t>117</a:t>
            </a:fld>
            <a:endParaRPr lang="en-US" altLang="zh-CN"/>
          </a:p>
        </p:txBody>
      </p:sp>
      <p:sp>
        <p:nvSpPr>
          <p:cNvPr id="378882"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高级交互建模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用例泛化关系</a:t>
            </a:r>
            <a:endParaRPr lang="zh-CN" altLang="en-US" sz="4000" b="1" dirty="0">
              <a:solidFill>
                <a:srgbClr val="FFFF00"/>
              </a:solidFill>
              <a:effectLst>
                <a:outerShdw blurRad="38100" dist="38100" dir="2700000" algn="tl">
                  <a:srgbClr val="000000"/>
                </a:outerShdw>
              </a:effectLst>
            </a:endParaRPr>
          </a:p>
        </p:txBody>
      </p:sp>
      <p:sp>
        <p:nvSpPr>
          <p:cNvPr id="378883"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78884" name="Rectangle 4"/>
          <p:cNvSpPr>
            <a:spLocks noGrp="1" noChangeArrowheads="1"/>
          </p:cNvSpPr>
          <p:nvPr>
            <p:ph type="body" idx="1"/>
          </p:nvPr>
        </p:nvSpPr>
        <p:spPr>
          <a:xfrm>
            <a:off x="468313" y="1196975"/>
            <a:ext cx="8229600" cy="2736850"/>
          </a:xfrm>
          <a:noFill/>
          <a:ln/>
        </p:spPr>
        <p:txBody>
          <a:bodyPr/>
          <a:lstStyle/>
          <a:p>
            <a:pPr>
              <a:lnSpc>
                <a:spcPct val="110000"/>
              </a:lnSpc>
            </a:pPr>
            <a:r>
              <a:rPr lang="zh-CN" altLang="en-US" b="1">
                <a:solidFill>
                  <a:srgbClr val="FFFF00"/>
                </a:solidFill>
              </a:rPr>
              <a:t>泛化（</a:t>
            </a:r>
            <a:r>
              <a:rPr lang="en-US" altLang="zh-CN" b="1">
                <a:solidFill>
                  <a:srgbClr val="FFFF00"/>
                </a:solidFill>
              </a:rPr>
              <a:t>generalization</a:t>
            </a:r>
            <a:r>
              <a:rPr lang="zh-CN" altLang="en-US" b="1">
                <a:solidFill>
                  <a:srgbClr val="FFFF00"/>
                </a:solidFill>
              </a:rPr>
              <a:t>）可以显示通用用例的一个特殊变体。</a:t>
            </a:r>
          </a:p>
          <a:p>
            <a:pPr>
              <a:lnSpc>
                <a:spcPct val="110000"/>
              </a:lnSpc>
            </a:pPr>
            <a:r>
              <a:rPr lang="zh-CN" altLang="en-US" b="1">
                <a:solidFill>
                  <a:srgbClr val="FFFF00"/>
                </a:solidFill>
              </a:rPr>
              <a:t>父用例表示通用的行为序列，通过插入额外的步骤或定义步骤，子用例特化父用例。</a:t>
            </a:r>
          </a:p>
        </p:txBody>
      </p:sp>
      <p:grpSp>
        <p:nvGrpSpPr>
          <p:cNvPr id="378909" name="Group 29"/>
          <p:cNvGrpSpPr>
            <a:grpSpLocks/>
          </p:cNvGrpSpPr>
          <p:nvPr/>
        </p:nvGrpSpPr>
        <p:grpSpPr bwMode="auto">
          <a:xfrm>
            <a:off x="1547813" y="3644900"/>
            <a:ext cx="5976937" cy="2389188"/>
            <a:chOff x="884" y="2428"/>
            <a:chExt cx="3765" cy="1505"/>
          </a:xfrm>
        </p:grpSpPr>
        <p:sp>
          <p:nvSpPr>
            <p:cNvPr id="378886" name="Oval 6"/>
            <p:cNvSpPr>
              <a:spLocks noChangeArrowheads="1"/>
            </p:cNvSpPr>
            <p:nvPr/>
          </p:nvSpPr>
          <p:spPr bwMode="auto">
            <a:xfrm>
              <a:off x="2199" y="2428"/>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做交易</a:t>
              </a:r>
            </a:p>
          </p:txBody>
        </p:sp>
        <p:sp>
          <p:nvSpPr>
            <p:cNvPr id="378887" name="Oval 7"/>
            <p:cNvSpPr>
              <a:spLocks noChangeArrowheads="1"/>
            </p:cNvSpPr>
            <p:nvPr/>
          </p:nvSpPr>
          <p:spPr bwMode="auto">
            <a:xfrm>
              <a:off x="884" y="3244"/>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交易债券</a:t>
              </a:r>
            </a:p>
          </p:txBody>
        </p:sp>
        <p:sp>
          <p:nvSpPr>
            <p:cNvPr id="378888" name="Oval 8"/>
            <p:cNvSpPr>
              <a:spLocks noChangeArrowheads="1"/>
            </p:cNvSpPr>
            <p:nvPr/>
          </p:nvSpPr>
          <p:spPr bwMode="auto">
            <a:xfrm>
              <a:off x="2199" y="3244"/>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交易股票</a:t>
              </a:r>
            </a:p>
          </p:txBody>
        </p:sp>
        <p:sp>
          <p:nvSpPr>
            <p:cNvPr id="378889" name="Oval 9"/>
            <p:cNvSpPr>
              <a:spLocks noChangeArrowheads="1"/>
            </p:cNvSpPr>
            <p:nvPr/>
          </p:nvSpPr>
          <p:spPr bwMode="auto">
            <a:xfrm>
              <a:off x="3560" y="3244"/>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交易期权</a:t>
              </a:r>
            </a:p>
          </p:txBody>
        </p:sp>
        <p:sp>
          <p:nvSpPr>
            <p:cNvPr id="378899" name="Text Box 19"/>
            <p:cNvSpPr txBox="1">
              <a:spLocks noChangeArrowheads="1"/>
            </p:cNvSpPr>
            <p:nvPr/>
          </p:nvSpPr>
          <p:spPr bwMode="auto">
            <a:xfrm>
              <a:off x="2426" y="3702"/>
              <a:ext cx="771"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用例泛化</a:t>
              </a:r>
            </a:p>
          </p:txBody>
        </p:sp>
        <p:grpSp>
          <p:nvGrpSpPr>
            <p:cNvPr id="378902" name="Group 22"/>
            <p:cNvGrpSpPr>
              <a:grpSpLocks/>
            </p:cNvGrpSpPr>
            <p:nvPr/>
          </p:nvGrpSpPr>
          <p:grpSpPr bwMode="auto">
            <a:xfrm>
              <a:off x="2699" y="2795"/>
              <a:ext cx="136" cy="453"/>
              <a:chOff x="204" y="3203"/>
              <a:chExt cx="136" cy="590"/>
            </a:xfrm>
          </p:grpSpPr>
          <p:sp>
            <p:nvSpPr>
              <p:cNvPr id="378900" name="AutoShape 20"/>
              <p:cNvSpPr>
                <a:spLocks noChangeArrowheads="1"/>
              </p:cNvSpPr>
              <p:nvPr/>
            </p:nvSpPr>
            <p:spPr bwMode="auto">
              <a:xfrm>
                <a:off x="204" y="3203"/>
                <a:ext cx="136" cy="182"/>
              </a:xfrm>
              <a:prstGeom prst="triangle">
                <a:avLst>
                  <a:gd name="adj" fmla="val 50000"/>
                </a:avLst>
              </a:prstGeom>
              <a:noFill/>
              <a:ln w="28575">
                <a:solidFill>
                  <a:srgbClr val="FFFF00"/>
                </a:solidFill>
                <a:miter lim="800000"/>
                <a:headEnd/>
                <a:tailEnd/>
              </a:ln>
              <a:effectLst/>
            </p:spPr>
            <p:txBody>
              <a:bodyPr wrap="none" anchor="ctr"/>
              <a:lstStyle/>
              <a:p>
                <a:endParaRPr lang="zh-CN" altLang="en-US"/>
              </a:p>
            </p:txBody>
          </p:sp>
          <p:sp>
            <p:nvSpPr>
              <p:cNvPr id="378901" name="Line 21"/>
              <p:cNvSpPr>
                <a:spLocks noChangeShapeType="1"/>
              </p:cNvSpPr>
              <p:nvPr/>
            </p:nvSpPr>
            <p:spPr bwMode="auto">
              <a:xfrm>
                <a:off x="265" y="3385"/>
                <a:ext cx="0" cy="408"/>
              </a:xfrm>
              <a:prstGeom prst="line">
                <a:avLst/>
              </a:prstGeom>
              <a:noFill/>
              <a:ln w="28575">
                <a:solidFill>
                  <a:srgbClr val="FFFF00"/>
                </a:solidFill>
                <a:round/>
                <a:headEnd/>
                <a:tailEnd/>
              </a:ln>
              <a:effectLst/>
            </p:spPr>
            <p:txBody>
              <a:bodyPr/>
              <a:lstStyle/>
              <a:p>
                <a:endParaRPr lang="zh-CN" altLang="en-US"/>
              </a:p>
            </p:txBody>
          </p:sp>
        </p:grpSp>
        <p:grpSp>
          <p:nvGrpSpPr>
            <p:cNvPr id="378903" name="Group 23"/>
            <p:cNvGrpSpPr>
              <a:grpSpLocks/>
            </p:cNvGrpSpPr>
            <p:nvPr/>
          </p:nvGrpSpPr>
          <p:grpSpPr bwMode="auto">
            <a:xfrm rot="2700000">
              <a:off x="1875" y="2585"/>
              <a:ext cx="136" cy="793"/>
              <a:chOff x="204" y="3203"/>
              <a:chExt cx="136" cy="590"/>
            </a:xfrm>
          </p:grpSpPr>
          <p:sp>
            <p:nvSpPr>
              <p:cNvPr id="378904" name="AutoShape 24"/>
              <p:cNvSpPr>
                <a:spLocks noChangeArrowheads="1"/>
              </p:cNvSpPr>
              <p:nvPr/>
            </p:nvSpPr>
            <p:spPr bwMode="auto">
              <a:xfrm>
                <a:off x="204" y="3203"/>
                <a:ext cx="136" cy="182"/>
              </a:xfrm>
              <a:prstGeom prst="triangle">
                <a:avLst>
                  <a:gd name="adj" fmla="val 50000"/>
                </a:avLst>
              </a:prstGeom>
              <a:noFill/>
              <a:ln w="28575">
                <a:solidFill>
                  <a:srgbClr val="FFFF00"/>
                </a:solidFill>
                <a:miter lim="800000"/>
                <a:headEnd/>
                <a:tailEnd/>
              </a:ln>
              <a:effectLst/>
            </p:spPr>
            <p:txBody>
              <a:bodyPr wrap="none" anchor="ctr"/>
              <a:lstStyle/>
              <a:p>
                <a:endParaRPr lang="zh-CN" altLang="en-US"/>
              </a:p>
            </p:txBody>
          </p:sp>
          <p:sp>
            <p:nvSpPr>
              <p:cNvPr id="378905" name="Line 25"/>
              <p:cNvSpPr>
                <a:spLocks noChangeShapeType="1"/>
              </p:cNvSpPr>
              <p:nvPr/>
            </p:nvSpPr>
            <p:spPr bwMode="auto">
              <a:xfrm>
                <a:off x="265" y="3385"/>
                <a:ext cx="0" cy="408"/>
              </a:xfrm>
              <a:prstGeom prst="line">
                <a:avLst/>
              </a:prstGeom>
              <a:noFill/>
              <a:ln w="28575">
                <a:solidFill>
                  <a:srgbClr val="FFFF00"/>
                </a:solidFill>
                <a:round/>
                <a:headEnd/>
                <a:tailEnd/>
              </a:ln>
              <a:effectLst/>
            </p:spPr>
            <p:txBody>
              <a:bodyPr/>
              <a:lstStyle/>
              <a:p>
                <a:endParaRPr lang="zh-CN" altLang="en-US"/>
              </a:p>
            </p:txBody>
          </p:sp>
        </p:grpSp>
        <p:grpSp>
          <p:nvGrpSpPr>
            <p:cNvPr id="378906" name="Group 26"/>
            <p:cNvGrpSpPr>
              <a:grpSpLocks/>
            </p:cNvGrpSpPr>
            <p:nvPr/>
          </p:nvGrpSpPr>
          <p:grpSpPr bwMode="auto">
            <a:xfrm rot="18900000">
              <a:off x="3515" y="2568"/>
              <a:ext cx="136" cy="793"/>
              <a:chOff x="204" y="3203"/>
              <a:chExt cx="136" cy="590"/>
            </a:xfrm>
          </p:grpSpPr>
          <p:sp>
            <p:nvSpPr>
              <p:cNvPr id="378907" name="AutoShape 27"/>
              <p:cNvSpPr>
                <a:spLocks noChangeArrowheads="1"/>
              </p:cNvSpPr>
              <p:nvPr/>
            </p:nvSpPr>
            <p:spPr bwMode="auto">
              <a:xfrm>
                <a:off x="204" y="3203"/>
                <a:ext cx="136" cy="182"/>
              </a:xfrm>
              <a:prstGeom prst="triangle">
                <a:avLst>
                  <a:gd name="adj" fmla="val 50000"/>
                </a:avLst>
              </a:prstGeom>
              <a:noFill/>
              <a:ln w="28575">
                <a:solidFill>
                  <a:srgbClr val="FFFF00"/>
                </a:solidFill>
                <a:miter lim="800000"/>
                <a:headEnd/>
                <a:tailEnd/>
              </a:ln>
              <a:effectLst/>
            </p:spPr>
            <p:txBody>
              <a:bodyPr wrap="none" anchor="ctr"/>
              <a:lstStyle/>
              <a:p>
                <a:endParaRPr lang="zh-CN" altLang="en-US"/>
              </a:p>
            </p:txBody>
          </p:sp>
          <p:sp>
            <p:nvSpPr>
              <p:cNvPr id="378908" name="Line 28"/>
              <p:cNvSpPr>
                <a:spLocks noChangeShapeType="1"/>
              </p:cNvSpPr>
              <p:nvPr/>
            </p:nvSpPr>
            <p:spPr bwMode="auto">
              <a:xfrm>
                <a:off x="265" y="3385"/>
                <a:ext cx="0" cy="408"/>
              </a:xfrm>
              <a:prstGeom prst="line">
                <a:avLst/>
              </a:prstGeom>
              <a:noFill/>
              <a:ln w="28575">
                <a:solidFill>
                  <a:srgbClr val="FFFF00"/>
                </a:solidFill>
                <a:round/>
                <a:headEnd/>
                <a:tailEnd/>
              </a:ln>
              <a:effec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78909"/>
                                        </p:tgtEl>
                                        <p:attrNameLst>
                                          <p:attrName>style.visibility</p:attrName>
                                        </p:attrNameLst>
                                      </p:cBhvr>
                                      <p:to>
                                        <p:strVal val="visible"/>
                                      </p:to>
                                    </p:set>
                                    <p:animEffect transition="in" filter="blinds(vertical)">
                                      <p:cBhvr>
                                        <p:cTn id="7" dur="500"/>
                                        <p:tgtEl>
                                          <p:spTgt spid="378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C9D3CA7E-EC4E-4A6F-A6A1-96BAEC903F89}" type="slidenum">
              <a:rPr lang="en-US" altLang="zh-CN"/>
              <a:pPr/>
              <a:t>118</a:t>
            </a:fld>
            <a:endParaRPr lang="en-US" altLang="zh-CN"/>
          </a:p>
        </p:txBody>
      </p:sp>
      <p:sp>
        <p:nvSpPr>
          <p:cNvPr id="380930"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高级交互建模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用例关系</a:t>
            </a:r>
          </a:p>
        </p:txBody>
      </p:sp>
      <p:sp>
        <p:nvSpPr>
          <p:cNvPr id="380931"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0932" name="Rectangle 4"/>
          <p:cNvSpPr>
            <a:spLocks noGrp="1" noChangeArrowheads="1"/>
          </p:cNvSpPr>
          <p:nvPr>
            <p:ph type="body" idx="1"/>
          </p:nvPr>
        </p:nvSpPr>
        <p:spPr>
          <a:xfrm>
            <a:off x="468313" y="1196975"/>
            <a:ext cx="8229600" cy="5256213"/>
          </a:xfrm>
          <a:noFill/>
          <a:ln/>
        </p:spPr>
        <p:txBody>
          <a:bodyPr/>
          <a:lstStyle/>
          <a:p>
            <a:pPr>
              <a:lnSpc>
                <a:spcPct val="110000"/>
              </a:lnSpc>
            </a:pPr>
            <a:r>
              <a:rPr lang="zh-CN" altLang="en-US" sz="2400" b="1" dirty="0">
                <a:solidFill>
                  <a:srgbClr val="FFFF00"/>
                </a:solidFill>
              </a:rPr>
              <a:t>用例关系的准则：</a:t>
            </a:r>
            <a:r>
              <a:rPr lang="zh-CN" altLang="en-US" sz="2400" b="1" dirty="0"/>
              <a:t>不要过度使用</a:t>
            </a:r>
            <a:r>
              <a:rPr lang="zh-CN" altLang="en-US" sz="2400" b="1" dirty="0">
                <a:solidFill>
                  <a:srgbClr val="FFFF00"/>
                </a:solidFill>
              </a:rPr>
              <a:t>用例关系，更不要将用例关系用到编程当中。用例的</a:t>
            </a:r>
            <a:r>
              <a:rPr lang="zh-CN" altLang="en-US" sz="2400" b="1" dirty="0"/>
              <a:t>目标是澄清需求</a:t>
            </a:r>
            <a:r>
              <a:rPr lang="zh-CN" altLang="en-US" sz="2400" b="1" dirty="0">
                <a:solidFill>
                  <a:srgbClr val="FFFF00"/>
                </a:solidFill>
              </a:rPr>
              <a:t>。</a:t>
            </a:r>
          </a:p>
          <a:p>
            <a:pPr lvl="1">
              <a:lnSpc>
                <a:spcPct val="110000"/>
              </a:lnSpc>
            </a:pPr>
            <a:r>
              <a:rPr lang="zh-CN" altLang="en-US" sz="2200" b="1" dirty="0"/>
              <a:t>用例泛化</a:t>
            </a:r>
            <a:r>
              <a:rPr lang="zh-CN" altLang="en-US" sz="2200" b="1" dirty="0">
                <a:solidFill>
                  <a:srgbClr val="FFFF00"/>
                </a:solidFill>
              </a:rPr>
              <a:t>：如果一个用例有几种变体，那么就用抽象用例建模公共的行为，再特化每种变体。</a:t>
            </a:r>
          </a:p>
          <a:p>
            <a:pPr lvl="1">
              <a:lnSpc>
                <a:spcPct val="110000"/>
              </a:lnSpc>
            </a:pPr>
            <a:r>
              <a:rPr lang="zh-CN" altLang="en-US" sz="2200" b="1" dirty="0"/>
              <a:t>用例包含</a:t>
            </a:r>
            <a:r>
              <a:rPr lang="zh-CN" altLang="en-US" sz="2200" b="1" dirty="0">
                <a:solidFill>
                  <a:srgbClr val="FFFF00"/>
                </a:solidFill>
              </a:rPr>
              <a:t>：如果一项用例包含有一段定义良好且有可能用在其他场合的行为片段，那么就该为该行为定义一项用例，并把该用例包含在原始用例中。</a:t>
            </a:r>
          </a:p>
          <a:p>
            <a:pPr lvl="1">
              <a:lnSpc>
                <a:spcPct val="110000"/>
              </a:lnSpc>
            </a:pPr>
            <a:r>
              <a:rPr lang="zh-CN" altLang="en-US" sz="2200" b="1" dirty="0"/>
              <a:t>用例扩展</a:t>
            </a:r>
            <a:r>
              <a:rPr lang="zh-CN" altLang="en-US" sz="2200" b="1" dirty="0">
                <a:solidFill>
                  <a:srgbClr val="FFFF00"/>
                </a:solidFill>
              </a:rPr>
              <a:t>：如果用可选特性来定义一项有意义的用例，那么要把基行为建模为用例，并用扩展关系来增加特性。</a:t>
            </a:r>
          </a:p>
          <a:p>
            <a:pPr lvl="1">
              <a:lnSpc>
                <a:spcPct val="110000"/>
              </a:lnSpc>
            </a:pPr>
            <a:r>
              <a:rPr lang="zh-CN" altLang="en-US" sz="2200" b="1" dirty="0">
                <a:solidFill>
                  <a:srgbClr val="FFFF00"/>
                </a:solidFill>
              </a:rPr>
              <a:t>包含关系和扩展关系：都可以把行为分解成较小的片段。但是，包含关系隐含着被包含行为是配置系统的一个必要的部分，而扩展关系暗示着没有增加的行为的系统也是有意义的。</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8E49AD1-F676-4C9A-AAD8-739DE3189935}" type="slidenum">
              <a:rPr lang="en-US" altLang="zh-CN"/>
              <a:pPr/>
              <a:t>119</a:t>
            </a:fld>
            <a:endParaRPr lang="en-US" altLang="zh-CN"/>
          </a:p>
        </p:txBody>
      </p:sp>
      <p:sp>
        <p:nvSpPr>
          <p:cNvPr id="38195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p>
        </p:txBody>
      </p:sp>
      <p:sp>
        <p:nvSpPr>
          <p:cNvPr id="38195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1956" name="Rectangle 4"/>
          <p:cNvSpPr>
            <a:spLocks noGrp="1" noChangeArrowheads="1"/>
          </p:cNvSpPr>
          <p:nvPr>
            <p:ph type="body" idx="1"/>
          </p:nvPr>
        </p:nvSpPr>
        <p:spPr>
          <a:xfrm>
            <a:off x="468313" y="2339983"/>
            <a:ext cx="8229600" cy="1803397"/>
          </a:xfrm>
          <a:noFill/>
          <a:ln/>
        </p:spPr>
        <p:txBody>
          <a:bodyPr/>
          <a:lstStyle/>
          <a:p>
            <a:pPr>
              <a:lnSpc>
                <a:spcPct val="110000"/>
              </a:lnSpc>
            </a:pPr>
            <a:r>
              <a:rPr lang="zh-CN" altLang="en-US" sz="3500" b="1" dirty="0">
                <a:solidFill>
                  <a:srgbClr val="FFFF00"/>
                </a:solidFill>
              </a:rPr>
              <a:t>顺序模型详细描述用例的主题</a:t>
            </a:r>
            <a:r>
              <a:rPr lang="zh-CN" altLang="en-US" sz="3500" b="1" dirty="0" smtClean="0">
                <a:solidFill>
                  <a:srgbClr val="FFFF00"/>
                </a:solidFill>
              </a:rPr>
              <a:t>。</a:t>
            </a:r>
            <a:endParaRPr lang="zh-CN" altLang="en-US" sz="3500" b="1" dirty="0">
              <a:solidFill>
                <a:srgbClr val="FFFF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9E66ABD-8438-40D0-8F3E-4AF404C6E521}" type="slidenum">
              <a:rPr lang="en-US" altLang="zh-CN"/>
              <a:pPr/>
              <a:t>12</a:t>
            </a:fld>
            <a:endParaRPr lang="en-US" altLang="zh-CN"/>
          </a:p>
        </p:txBody>
      </p:sp>
      <p:sp>
        <p:nvSpPr>
          <p:cNvPr id="263170" name="Rectangle 2"/>
          <p:cNvSpPr>
            <a:spLocks noGrp="1" noChangeArrowheads="1"/>
          </p:cNvSpPr>
          <p:nvPr>
            <p:ph type="body" idx="1"/>
          </p:nvPr>
        </p:nvSpPr>
        <p:spPr>
          <a:xfrm>
            <a:off x="684213" y="1554165"/>
            <a:ext cx="7772400" cy="4446603"/>
          </a:xfrm>
        </p:spPr>
        <p:txBody>
          <a:bodyPr/>
          <a:lstStyle/>
          <a:p>
            <a:pPr>
              <a:lnSpc>
                <a:spcPct val="110000"/>
              </a:lnSpc>
            </a:pPr>
            <a:r>
              <a:rPr lang="zh-CN" altLang="en-US" sz="2800" b="1" dirty="0"/>
              <a:t>分类</a:t>
            </a:r>
            <a:r>
              <a:rPr lang="zh-CN" altLang="en-US" sz="2800" b="1" dirty="0">
                <a:solidFill>
                  <a:srgbClr val="FFFF00"/>
                </a:solidFill>
              </a:rPr>
              <a:t>：把具有相同属性类型和操作的对象组成一组。</a:t>
            </a:r>
          </a:p>
          <a:p>
            <a:pPr lvl="1">
              <a:lnSpc>
                <a:spcPct val="110000"/>
              </a:lnSpc>
            </a:pPr>
            <a:r>
              <a:rPr lang="zh-CN" altLang="en-US" sz="2400" b="1" dirty="0">
                <a:solidFill>
                  <a:srgbClr val="FFFF00"/>
                </a:solidFill>
              </a:rPr>
              <a:t>分类本身具有主观性；</a:t>
            </a:r>
          </a:p>
          <a:p>
            <a:pPr lvl="1">
              <a:lnSpc>
                <a:spcPct val="110000"/>
              </a:lnSpc>
            </a:pPr>
            <a:r>
              <a:rPr lang="zh-CN" altLang="en-US" sz="2400" b="1" dirty="0">
                <a:solidFill>
                  <a:srgbClr val="FFFF00"/>
                </a:solidFill>
              </a:rPr>
              <a:t>要针对待解问题与其解决方案来确定如何分类；</a:t>
            </a:r>
          </a:p>
          <a:p>
            <a:pPr lvl="1">
              <a:lnSpc>
                <a:spcPct val="110000"/>
              </a:lnSpc>
            </a:pPr>
            <a:r>
              <a:rPr lang="zh-CN" altLang="en-US" sz="2400" b="1" dirty="0">
                <a:solidFill>
                  <a:srgbClr val="FFFF00"/>
                </a:solidFill>
              </a:rPr>
              <a:t>是组织问题空间知识的一种方法；</a:t>
            </a:r>
          </a:p>
          <a:p>
            <a:pPr lvl="1">
              <a:lnSpc>
                <a:spcPct val="110000"/>
              </a:lnSpc>
            </a:pPr>
            <a:r>
              <a:rPr lang="zh-CN" altLang="en-US" sz="2400" b="1" dirty="0"/>
              <a:t>类（</a:t>
            </a:r>
            <a:r>
              <a:rPr lang="en-US" altLang="zh-CN" sz="2400" b="1" dirty="0"/>
              <a:t>class</a:t>
            </a:r>
            <a:r>
              <a:rPr lang="zh-CN" altLang="en-US" sz="2400" b="1" dirty="0"/>
              <a:t>）</a:t>
            </a:r>
            <a:r>
              <a:rPr lang="zh-CN" altLang="en-US" sz="2400" b="1" dirty="0">
                <a:solidFill>
                  <a:srgbClr val="FFFF00"/>
                </a:solidFill>
              </a:rPr>
              <a:t>：</a:t>
            </a:r>
            <a:r>
              <a:rPr lang="zh-CN" altLang="en-US" sz="2400" b="1" dirty="0">
                <a:solidFill>
                  <a:srgbClr val="FFFF00"/>
                </a:solidFill>
                <a:latin typeface="Arial"/>
              </a:rPr>
              <a:t>“</a:t>
            </a:r>
            <a:r>
              <a:rPr lang="zh-CN" altLang="en-US" sz="2400" b="1" dirty="0">
                <a:solidFill>
                  <a:srgbClr val="FFFF00"/>
                </a:solidFill>
              </a:rPr>
              <a:t>类</a:t>
            </a:r>
            <a:r>
              <a:rPr lang="zh-CN" altLang="en-US" sz="2400" b="1" dirty="0">
                <a:solidFill>
                  <a:srgbClr val="FFFF00"/>
                </a:solidFill>
                <a:latin typeface="Arial"/>
              </a:rPr>
              <a:t>”</a:t>
            </a:r>
            <a:r>
              <a:rPr lang="zh-CN" altLang="en-US" sz="2400" b="1" dirty="0">
                <a:solidFill>
                  <a:srgbClr val="FFFF00"/>
                </a:solidFill>
              </a:rPr>
              <a:t>就是对具有相同数据和相同操作的一组相似对象的定义。</a:t>
            </a:r>
          </a:p>
          <a:p>
            <a:pPr lvl="1">
              <a:lnSpc>
                <a:spcPct val="110000"/>
              </a:lnSpc>
            </a:pPr>
            <a:r>
              <a:rPr lang="zh-CN" altLang="en-US" sz="2400" b="1" dirty="0"/>
              <a:t>实例（</a:t>
            </a:r>
            <a:r>
              <a:rPr lang="en-US" altLang="zh-CN" sz="2400" b="1" dirty="0"/>
              <a:t>instance</a:t>
            </a:r>
            <a:r>
              <a:rPr lang="zh-CN" altLang="en-US" sz="2400" b="1" dirty="0"/>
              <a:t>）</a:t>
            </a:r>
            <a:r>
              <a:rPr lang="zh-CN" altLang="en-US" sz="2400" b="1" dirty="0">
                <a:solidFill>
                  <a:srgbClr val="FFFF00"/>
                </a:solidFill>
              </a:rPr>
              <a:t>：实例就是由某个特定的类所描述的一个具体的对象。 </a:t>
            </a:r>
          </a:p>
        </p:txBody>
      </p:sp>
      <p:sp>
        <p:nvSpPr>
          <p:cNvPr id="263171"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263172"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21AC033-7B4F-490D-8D90-5CC7989CF3C7}" type="slidenum">
              <a:rPr lang="en-US" altLang="zh-CN"/>
              <a:pPr/>
              <a:t>120</a:t>
            </a:fld>
            <a:endParaRPr lang="en-US" altLang="zh-CN"/>
          </a:p>
        </p:txBody>
      </p:sp>
      <p:sp>
        <p:nvSpPr>
          <p:cNvPr id="382978"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场景</a:t>
            </a:r>
          </a:p>
        </p:txBody>
      </p:sp>
      <p:sp>
        <p:nvSpPr>
          <p:cNvPr id="382979"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2980" name="Rectangle 4"/>
          <p:cNvSpPr>
            <a:spLocks noGrp="1" noChangeArrowheads="1"/>
          </p:cNvSpPr>
          <p:nvPr>
            <p:ph type="body" idx="1"/>
          </p:nvPr>
        </p:nvSpPr>
        <p:spPr>
          <a:xfrm>
            <a:off x="468313" y="1554165"/>
            <a:ext cx="8229600" cy="4160851"/>
          </a:xfrm>
          <a:noFill/>
          <a:ln/>
        </p:spPr>
        <p:txBody>
          <a:bodyPr/>
          <a:lstStyle/>
          <a:p>
            <a:pPr>
              <a:lnSpc>
                <a:spcPct val="110000"/>
              </a:lnSpc>
            </a:pPr>
            <a:r>
              <a:rPr lang="zh-CN" altLang="en-US" sz="3500" b="1" dirty="0">
                <a:solidFill>
                  <a:srgbClr val="FFFF00"/>
                </a:solidFill>
              </a:rPr>
              <a:t>场景（</a:t>
            </a:r>
            <a:r>
              <a:rPr lang="en-US" altLang="zh-CN" sz="3500" b="1" dirty="0">
                <a:solidFill>
                  <a:srgbClr val="FFFF00"/>
                </a:solidFill>
              </a:rPr>
              <a:t>scenario</a:t>
            </a:r>
            <a:r>
              <a:rPr lang="zh-CN" altLang="en-US" sz="3500" b="1" dirty="0">
                <a:solidFill>
                  <a:srgbClr val="FFFF00"/>
                </a:solidFill>
              </a:rPr>
              <a:t>）是指系统在某个特定的执行期内所发生的一系列事件。</a:t>
            </a:r>
          </a:p>
          <a:p>
            <a:pPr>
              <a:lnSpc>
                <a:spcPct val="110000"/>
              </a:lnSpc>
            </a:pPr>
            <a:r>
              <a:rPr lang="zh-CN" altLang="en-US" sz="3500" b="1" dirty="0">
                <a:solidFill>
                  <a:srgbClr val="FFFF00"/>
                </a:solidFill>
              </a:rPr>
              <a:t>场景可以看作是用例的一次特定执行。</a:t>
            </a:r>
          </a:p>
          <a:p>
            <a:pPr>
              <a:lnSpc>
                <a:spcPct val="110000"/>
              </a:lnSpc>
            </a:pPr>
            <a:r>
              <a:rPr lang="zh-CN" altLang="en-US" sz="3500" b="1" dirty="0">
                <a:solidFill>
                  <a:srgbClr val="FFFF00"/>
                </a:solidFill>
              </a:rPr>
              <a:t>场景可以表示为</a:t>
            </a:r>
            <a:r>
              <a:rPr lang="zh-CN" altLang="en-US" sz="3500" b="1" dirty="0" smtClean="0">
                <a:solidFill>
                  <a:srgbClr val="FFFF00"/>
                </a:solidFill>
              </a:rPr>
              <a:t>一系列</a:t>
            </a:r>
            <a:r>
              <a:rPr lang="zh-CN" altLang="en-US" sz="3500" b="1" dirty="0">
                <a:solidFill>
                  <a:srgbClr val="FFFF00"/>
                </a:solidFill>
              </a:rPr>
              <a:t>文本语句。</a:t>
            </a:r>
          </a:p>
          <a:p>
            <a:pPr>
              <a:lnSpc>
                <a:spcPct val="110000"/>
              </a:lnSpc>
            </a:pPr>
            <a:r>
              <a:rPr lang="zh-CN" altLang="en-US" sz="3500" b="1" dirty="0">
                <a:solidFill>
                  <a:srgbClr val="FFFF00"/>
                </a:solidFill>
              </a:rPr>
              <a:t>在开发的早期阶段应该在高层表达场景；在后续阶段可以显示确切的消息。</a:t>
            </a:r>
          </a:p>
          <a:p>
            <a:pPr>
              <a:lnSpc>
                <a:spcPct val="110000"/>
              </a:lnSpc>
            </a:pPr>
            <a:endParaRPr lang="en-US" altLang="zh-CN" sz="3500" b="1" dirty="0">
              <a:solidFill>
                <a:srgbClr val="FFFF00"/>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12B73A7A-AF29-4123-AB9E-D256F02AE088}" type="slidenum">
              <a:rPr lang="en-US" altLang="zh-CN"/>
              <a:pPr/>
              <a:t>121</a:t>
            </a:fld>
            <a:endParaRPr lang="en-US" altLang="zh-CN"/>
          </a:p>
        </p:txBody>
      </p:sp>
      <p:sp>
        <p:nvSpPr>
          <p:cNvPr id="384002"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84003"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4004" name="Rectangle 4"/>
          <p:cNvSpPr>
            <a:spLocks noGrp="1" noChangeArrowheads="1"/>
          </p:cNvSpPr>
          <p:nvPr>
            <p:ph type="body" idx="1"/>
          </p:nvPr>
        </p:nvSpPr>
        <p:spPr>
          <a:xfrm>
            <a:off x="468313" y="1482727"/>
            <a:ext cx="8229600" cy="4732355"/>
          </a:xfrm>
          <a:noFill/>
          <a:ln/>
        </p:spPr>
        <p:txBody>
          <a:bodyPr/>
          <a:lstStyle/>
          <a:p>
            <a:pPr>
              <a:lnSpc>
                <a:spcPct val="110000"/>
              </a:lnSpc>
              <a:spcBef>
                <a:spcPct val="30000"/>
              </a:spcBef>
            </a:pPr>
            <a:r>
              <a:rPr lang="zh-CN" altLang="en-US" sz="2800" b="1" dirty="0">
                <a:solidFill>
                  <a:srgbClr val="FFFF00"/>
                </a:solidFill>
              </a:rPr>
              <a:t>顺序图（</a:t>
            </a:r>
            <a:r>
              <a:rPr lang="en-US" altLang="zh-CN" sz="2800" b="1" dirty="0">
                <a:solidFill>
                  <a:srgbClr val="FFFF00"/>
                </a:solidFill>
              </a:rPr>
              <a:t>sequence diagram</a:t>
            </a:r>
            <a:r>
              <a:rPr lang="zh-CN" altLang="en-US" sz="2800" b="1" dirty="0">
                <a:solidFill>
                  <a:srgbClr val="FFFF00"/>
                </a:solidFill>
              </a:rPr>
              <a:t>）显示了交互的参与者以及参与者之间的消息序列。</a:t>
            </a:r>
          </a:p>
          <a:p>
            <a:pPr>
              <a:lnSpc>
                <a:spcPct val="110000"/>
              </a:lnSpc>
              <a:spcBef>
                <a:spcPct val="30000"/>
              </a:spcBef>
            </a:pPr>
            <a:r>
              <a:rPr lang="zh-CN" altLang="en-US" sz="2800" b="1" dirty="0">
                <a:solidFill>
                  <a:srgbClr val="FFFF00"/>
                </a:solidFill>
              </a:rPr>
              <a:t>一个对象通过发送消息与其他对象相互作用。一个对象对消息的接收触发一个操作的执行，从而可能给其他对象发消息。</a:t>
            </a:r>
          </a:p>
          <a:p>
            <a:pPr>
              <a:lnSpc>
                <a:spcPct val="110000"/>
              </a:lnSpc>
              <a:spcBef>
                <a:spcPct val="30000"/>
              </a:spcBef>
            </a:pPr>
            <a:r>
              <a:rPr lang="zh-CN" altLang="en-US" sz="2800" b="1" dirty="0">
                <a:solidFill>
                  <a:srgbClr val="FFFF00"/>
                </a:solidFill>
              </a:rPr>
              <a:t>顺序图对识别用例中的附加对象很有用：</a:t>
            </a:r>
          </a:p>
          <a:p>
            <a:pPr lvl="1">
              <a:lnSpc>
                <a:spcPct val="110000"/>
              </a:lnSpc>
              <a:spcBef>
                <a:spcPct val="30000"/>
              </a:spcBef>
            </a:pPr>
            <a:r>
              <a:rPr lang="zh-CN" altLang="en-US" sz="2400" b="1" dirty="0">
                <a:solidFill>
                  <a:srgbClr val="FFFF00"/>
                </a:solidFill>
              </a:rPr>
              <a:t>包含在用例中的对象称为参与对象；</a:t>
            </a:r>
          </a:p>
          <a:p>
            <a:pPr lvl="1">
              <a:lnSpc>
                <a:spcPct val="110000"/>
              </a:lnSpc>
              <a:spcBef>
                <a:spcPct val="30000"/>
              </a:spcBef>
            </a:pPr>
            <a:r>
              <a:rPr lang="zh-CN" altLang="en-US" sz="2400" b="1" dirty="0">
                <a:solidFill>
                  <a:srgbClr val="FFFF00"/>
                </a:solidFill>
              </a:rPr>
              <a:t>顺序图展示了这些对象间传送消息的时间顺序，反映了对象之间的一次特定交互过程。</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F3C4FA06-9DFC-455F-85F5-06603B511CB8}" type="slidenum">
              <a:rPr lang="en-US" altLang="zh-CN"/>
              <a:pPr/>
              <a:t>122</a:t>
            </a:fld>
            <a:endParaRPr lang="en-US" altLang="zh-CN"/>
          </a:p>
        </p:txBody>
      </p:sp>
      <p:sp>
        <p:nvSpPr>
          <p:cNvPr id="385026"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85027"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5028" name="Rectangle 4"/>
          <p:cNvSpPr>
            <a:spLocks noGrp="1" noChangeArrowheads="1"/>
          </p:cNvSpPr>
          <p:nvPr>
            <p:ph type="body" idx="1"/>
          </p:nvPr>
        </p:nvSpPr>
        <p:spPr>
          <a:xfrm>
            <a:off x="468312" y="1554165"/>
            <a:ext cx="8424167" cy="4518041"/>
          </a:xfrm>
          <a:noFill/>
          <a:ln/>
        </p:spPr>
        <p:txBody>
          <a:bodyPr/>
          <a:lstStyle/>
          <a:p>
            <a:pPr>
              <a:lnSpc>
                <a:spcPct val="110000"/>
              </a:lnSpc>
              <a:spcBef>
                <a:spcPct val="30000"/>
              </a:spcBef>
            </a:pPr>
            <a:r>
              <a:rPr lang="zh-CN" altLang="en-US" b="1" dirty="0">
                <a:solidFill>
                  <a:srgbClr val="FFFF00"/>
                </a:solidFill>
              </a:rPr>
              <a:t>每个</a:t>
            </a:r>
            <a:r>
              <a:rPr lang="zh-CN" altLang="en-US" b="1" dirty="0" smtClean="0">
                <a:solidFill>
                  <a:srgbClr val="FFFF00"/>
                </a:solidFill>
              </a:rPr>
              <a:t>参与对象都</a:t>
            </a:r>
            <a:r>
              <a:rPr lang="zh-CN" altLang="en-US" b="1" dirty="0">
                <a:solidFill>
                  <a:srgbClr val="FFFF00"/>
                </a:solidFill>
              </a:rPr>
              <a:t>用一条垂直的生命线（</a:t>
            </a:r>
            <a:r>
              <a:rPr lang="en-US" altLang="zh-CN" b="1" dirty="0">
                <a:solidFill>
                  <a:srgbClr val="FFFF00"/>
                </a:solidFill>
              </a:rPr>
              <a:t>lifeline</a:t>
            </a:r>
            <a:r>
              <a:rPr lang="zh-CN" altLang="en-US" b="1" dirty="0">
                <a:solidFill>
                  <a:srgbClr val="FFFF00"/>
                </a:solidFill>
              </a:rPr>
              <a:t>）表示；</a:t>
            </a:r>
          </a:p>
          <a:p>
            <a:pPr>
              <a:lnSpc>
                <a:spcPct val="110000"/>
              </a:lnSpc>
              <a:spcBef>
                <a:spcPct val="30000"/>
              </a:spcBef>
            </a:pPr>
            <a:r>
              <a:rPr lang="zh-CN" altLang="en-US" b="1" dirty="0">
                <a:solidFill>
                  <a:srgbClr val="FFFF00"/>
                </a:solidFill>
              </a:rPr>
              <a:t>每条消息用从发送方指向接收方的水平箭头表示；</a:t>
            </a:r>
          </a:p>
          <a:p>
            <a:pPr>
              <a:lnSpc>
                <a:spcPct val="110000"/>
              </a:lnSpc>
              <a:spcBef>
                <a:spcPct val="30000"/>
              </a:spcBef>
            </a:pPr>
            <a:r>
              <a:rPr lang="zh-CN" altLang="en-US" b="1" dirty="0">
                <a:solidFill>
                  <a:srgbClr val="FFFF00"/>
                </a:solidFill>
              </a:rPr>
              <a:t>时间从上往下延伸，但间距是不相关的；</a:t>
            </a:r>
          </a:p>
          <a:p>
            <a:pPr>
              <a:lnSpc>
                <a:spcPct val="110000"/>
              </a:lnSpc>
              <a:spcBef>
                <a:spcPct val="30000"/>
              </a:spcBef>
            </a:pPr>
            <a:r>
              <a:rPr lang="zh-CN" altLang="en-US" b="1" dirty="0">
                <a:solidFill>
                  <a:srgbClr val="FFFF00"/>
                </a:solidFill>
              </a:rPr>
              <a:t>图中只显示了消息的顺序，而不是它们的准确时间。</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4"/>
          <p:cNvSpPr>
            <a:spLocks noGrp="1"/>
          </p:cNvSpPr>
          <p:nvPr>
            <p:ph type="sldNum" sz="quarter" idx="11"/>
          </p:nvPr>
        </p:nvSpPr>
        <p:spPr/>
        <p:txBody>
          <a:bodyPr/>
          <a:lstStyle/>
          <a:p>
            <a:fld id="{E24615C6-0034-4B47-863B-5D8C984B4380}" type="slidenum">
              <a:rPr lang="en-US" altLang="zh-CN"/>
              <a:pPr/>
              <a:t>123</a:t>
            </a:fld>
            <a:endParaRPr lang="en-US" altLang="zh-CN"/>
          </a:p>
        </p:txBody>
      </p:sp>
      <p:sp>
        <p:nvSpPr>
          <p:cNvPr id="386050"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86051"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86088" name="Group 40"/>
          <p:cNvGrpSpPr>
            <a:grpSpLocks/>
          </p:cNvGrpSpPr>
          <p:nvPr/>
        </p:nvGrpSpPr>
        <p:grpSpPr bwMode="auto">
          <a:xfrm>
            <a:off x="552450" y="1341438"/>
            <a:ext cx="8123238" cy="5327650"/>
            <a:chOff x="348" y="845"/>
            <a:chExt cx="5117" cy="3356"/>
          </a:xfrm>
        </p:grpSpPr>
        <p:sp>
          <p:nvSpPr>
            <p:cNvPr id="386055" name="Text Box 7"/>
            <p:cNvSpPr txBox="1">
              <a:spLocks noChangeArrowheads="1"/>
            </p:cNvSpPr>
            <p:nvPr/>
          </p:nvSpPr>
          <p:spPr bwMode="auto">
            <a:xfrm>
              <a:off x="348" y="845"/>
              <a:ext cx="680"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顾客</a:t>
              </a:r>
            </a:p>
          </p:txBody>
        </p:sp>
        <p:sp>
          <p:nvSpPr>
            <p:cNvPr id="386056" name="Text Box 8"/>
            <p:cNvSpPr txBox="1">
              <a:spLocks noChangeArrowheads="1"/>
            </p:cNvSpPr>
            <p:nvPr/>
          </p:nvSpPr>
          <p:spPr bwMode="auto">
            <a:xfrm>
              <a:off x="2018" y="845"/>
              <a:ext cx="1452"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股票经纪人系统</a:t>
              </a:r>
            </a:p>
          </p:txBody>
        </p:sp>
        <p:sp>
          <p:nvSpPr>
            <p:cNvPr id="386057" name="Text Box 9"/>
            <p:cNvSpPr txBox="1">
              <a:spLocks noChangeArrowheads="1"/>
            </p:cNvSpPr>
            <p:nvPr/>
          </p:nvSpPr>
          <p:spPr bwMode="auto">
            <a:xfrm>
              <a:off x="4195" y="845"/>
              <a:ext cx="998"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证券交易所</a:t>
              </a:r>
            </a:p>
          </p:txBody>
        </p:sp>
        <p:sp>
          <p:nvSpPr>
            <p:cNvPr id="386058" name="Rectangle 10"/>
            <p:cNvSpPr>
              <a:spLocks noChangeArrowheads="1"/>
            </p:cNvSpPr>
            <p:nvPr/>
          </p:nvSpPr>
          <p:spPr bwMode="auto">
            <a:xfrm>
              <a:off x="657" y="1117"/>
              <a:ext cx="91" cy="3084"/>
            </a:xfrm>
            <a:prstGeom prst="rect">
              <a:avLst/>
            </a:prstGeom>
            <a:noFill/>
            <a:ln w="28575">
              <a:solidFill>
                <a:srgbClr val="FFFF00"/>
              </a:solidFill>
              <a:miter lim="800000"/>
              <a:headEnd/>
              <a:tailEnd/>
            </a:ln>
            <a:effectLst/>
          </p:spPr>
          <p:txBody>
            <a:bodyPr wrap="none" anchor="ctr"/>
            <a:lstStyle/>
            <a:p>
              <a:endParaRPr lang="zh-CN" altLang="en-US"/>
            </a:p>
          </p:txBody>
        </p:sp>
        <p:sp>
          <p:nvSpPr>
            <p:cNvPr id="386059" name="Rectangle 11"/>
            <p:cNvSpPr>
              <a:spLocks noChangeArrowheads="1"/>
            </p:cNvSpPr>
            <p:nvPr/>
          </p:nvSpPr>
          <p:spPr bwMode="auto">
            <a:xfrm>
              <a:off x="2653" y="1117"/>
              <a:ext cx="91" cy="2993"/>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86060" name="Rectangle 12"/>
            <p:cNvSpPr>
              <a:spLocks noChangeArrowheads="1"/>
            </p:cNvSpPr>
            <p:nvPr/>
          </p:nvSpPr>
          <p:spPr bwMode="auto">
            <a:xfrm>
              <a:off x="4648" y="1117"/>
              <a:ext cx="92" cy="2993"/>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86061" name="Line 13"/>
            <p:cNvSpPr>
              <a:spLocks noChangeShapeType="1"/>
            </p:cNvSpPr>
            <p:nvPr/>
          </p:nvSpPr>
          <p:spPr bwMode="auto">
            <a:xfrm>
              <a:off x="748" y="1388"/>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2" name="Line 14"/>
            <p:cNvSpPr>
              <a:spLocks noChangeShapeType="1"/>
            </p:cNvSpPr>
            <p:nvPr/>
          </p:nvSpPr>
          <p:spPr bwMode="auto">
            <a:xfrm rot="10800000">
              <a:off x="748" y="1661"/>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3" name="Line 15"/>
            <p:cNvSpPr>
              <a:spLocks noChangeShapeType="1"/>
            </p:cNvSpPr>
            <p:nvPr/>
          </p:nvSpPr>
          <p:spPr bwMode="auto">
            <a:xfrm rot="10800000">
              <a:off x="748" y="1933"/>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4" name="Line 16"/>
            <p:cNvSpPr>
              <a:spLocks noChangeShapeType="1"/>
            </p:cNvSpPr>
            <p:nvPr/>
          </p:nvSpPr>
          <p:spPr bwMode="auto">
            <a:xfrm>
              <a:off x="748" y="2205"/>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5" name="Line 17"/>
            <p:cNvSpPr>
              <a:spLocks noChangeShapeType="1"/>
            </p:cNvSpPr>
            <p:nvPr/>
          </p:nvSpPr>
          <p:spPr bwMode="auto">
            <a:xfrm rot="10800000">
              <a:off x="748" y="2478"/>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6" name="Line 18"/>
            <p:cNvSpPr>
              <a:spLocks noChangeShapeType="1"/>
            </p:cNvSpPr>
            <p:nvPr/>
          </p:nvSpPr>
          <p:spPr bwMode="auto">
            <a:xfrm>
              <a:off x="761" y="2750"/>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7" name="Line 19"/>
            <p:cNvSpPr>
              <a:spLocks noChangeShapeType="1"/>
            </p:cNvSpPr>
            <p:nvPr/>
          </p:nvSpPr>
          <p:spPr bwMode="auto">
            <a:xfrm rot="10800000">
              <a:off x="748" y="3022"/>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8" name="Line 20"/>
            <p:cNvSpPr>
              <a:spLocks noChangeShapeType="1"/>
            </p:cNvSpPr>
            <p:nvPr/>
          </p:nvSpPr>
          <p:spPr bwMode="auto">
            <a:xfrm>
              <a:off x="748" y="3339"/>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9" name="Line 21"/>
            <p:cNvSpPr>
              <a:spLocks noChangeShapeType="1"/>
            </p:cNvSpPr>
            <p:nvPr/>
          </p:nvSpPr>
          <p:spPr bwMode="auto">
            <a:xfrm rot="10800000">
              <a:off x="748" y="3657"/>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70" name="Line 22"/>
            <p:cNvSpPr>
              <a:spLocks noChangeShapeType="1"/>
            </p:cNvSpPr>
            <p:nvPr/>
          </p:nvSpPr>
          <p:spPr bwMode="auto">
            <a:xfrm rot="10800000">
              <a:off x="748" y="3929"/>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71" name="Text Box 23"/>
            <p:cNvSpPr txBox="1">
              <a:spLocks noChangeArrowheads="1"/>
            </p:cNvSpPr>
            <p:nvPr/>
          </p:nvSpPr>
          <p:spPr bwMode="auto">
            <a:xfrm>
              <a:off x="1428" y="1207"/>
              <a:ext cx="590"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登陆</a:t>
              </a:r>
            </a:p>
          </p:txBody>
        </p:sp>
        <p:sp>
          <p:nvSpPr>
            <p:cNvPr id="386072" name="Text Box 24"/>
            <p:cNvSpPr txBox="1">
              <a:spLocks noChangeArrowheads="1"/>
            </p:cNvSpPr>
            <p:nvPr/>
          </p:nvSpPr>
          <p:spPr bwMode="auto">
            <a:xfrm>
              <a:off x="1247" y="1449"/>
              <a:ext cx="862"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安全的通信</a:t>
              </a:r>
            </a:p>
          </p:txBody>
        </p:sp>
        <p:sp>
          <p:nvSpPr>
            <p:cNvPr id="386073" name="Text Box 25"/>
            <p:cNvSpPr txBox="1">
              <a:spLocks noChangeArrowheads="1"/>
            </p:cNvSpPr>
            <p:nvPr/>
          </p:nvSpPr>
          <p:spPr bwMode="auto">
            <a:xfrm>
              <a:off x="1156" y="1721"/>
              <a:ext cx="122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显示投资组合信息</a:t>
              </a:r>
            </a:p>
          </p:txBody>
        </p:sp>
        <p:sp>
          <p:nvSpPr>
            <p:cNvPr id="386074" name="Text Box 26"/>
            <p:cNvSpPr txBox="1">
              <a:spLocks noChangeArrowheads="1"/>
            </p:cNvSpPr>
            <p:nvPr/>
          </p:nvSpPr>
          <p:spPr bwMode="auto">
            <a:xfrm>
              <a:off x="1247" y="1993"/>
              <a:ext cx="122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输入买入日期</a:t>
              </a:r>
            </a:p>
          </p:txBody>
        </p:sp>
        <p:sp>
          <p:nvSpPr>
            <p:cNvPr id="386075" name="Text Box 27"/>
            <p:cNvSpPr txBox="1">
              <a:spLocks noChangeArrowheads="1"/>
            </p:cNvSpPr>
            <p:nvPr/>
          </p:nvSpPr>
          <p:spPr bwMode="auto">
            <a:xfrm>
              <a:off x="1338" y="2296"/>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申请确认</a:t>
              </a:r>
            </a:p>
          </p:txBody>
        </p:sp>
        <p:sp>
          <p:nvSpPr>
            <p:cNvPr id="386076" name="Text Box 28"/>
            <p:cNvSpPr txBox="1">
              <a:spLocks noChangeArrowheads="1"/>
            </p:cNvSpPr>
            <p:nvPr/>
          </p:nvSpPr>
          <p:spPr bwMode="auto">
            <a:xfrm>
              <a:off x="1338" y="2538"/>
              <a:ext cx="63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确认买入</a:t>
              </a:r>
            </a:p>
          </p:txBody>
        </p:sp>
        <p:sp>
          <p:nvSpPr>
            <p:cNvPr id="386077" name="Text Box 29"/>
            <p:cNvSpPr txBox="1">
              <a:spLocks noChangeArrowheads="1"/>
            </p:cNvSpPr>
            <p:nvPr/>
          </p:nvSpPr>
          <p:spPr bwMode="auto">
            <a:xfrm>
              <a:off x="1247" y="2840"/>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显示订单号</a:t>
              </a:r>
            </a:p>
          </p:txBody>
        </p:sp>
        <p:sp>
          <p:nvSpPr>
            <p:cNvPr id="386078" name="Line 30"/>
            <p:cNvSpPr>
              <a:spLocks noChangeShapeType="1"/>
            </p:cNvSpPr>
            <p:nvPr/>
          </p:nvSpPr>
          <p:spPr bwMode="auto">
            <a:xfrm>
              <a:off x="2744" y="3022"/>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79" name="Text Box 31"/>
            <p:cNvSpPr txBox="1">
              <a:spLocks noChangeArrowheads="1"/>
            </p:cNvSpPr>
            <p:nvPr/>
          </p:nvSpPr>
          <p:spPr bwMode="auto">
            <a:xfrm>
              <a:off x="3425" y="2810"/>
              <a:ext cx="544"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下订单</a:t>
              </a:r>
            </a:p>
          </p:txBody>
        </p:sp>
        <p:sp>
          <p:nvSpPr>
            <p:cNvPr id="386080" name="Text Box 32"/>
            <p:cNvSpPr txBox="1">
              <a:spLocks noChangeArrowheads="1"/>
            </p:cNvSpPr>
            <p:nvPr/>
          </p:nvSpPr>
          <p:spPr bwMode="auto">
            <a:xfrm>
              <a:off x="1428" y="3127"/>
              <a:ext cx="409"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注销</a:t>
              </a:r>
            </a:p>
          </p:txBody>
        </p:sp>
        <p:sp>
          <p:nvSpPr>
            <p:cNvPr id="386081" name="Text Box 33"/>
            <p:cNvSpPr txBox="1">
              <a:spLocks noChangeArrowheads="1"/>
            </p:cNvSpPr>
            <p:nvPr/>
          </p:nvSpPr>
          <p:spPr bwMode="auto">
            <a:xfrm>
              <a:off x="1202" y="3475"/>
              <a:ext cx="907"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非安全的通信</a:t>
              </a:r>
            </a:p>
          </p:txBody>
        </p:sp>
        <p:sp>
          <p:nvSpPr>
            <p:cNvPr id="386082" name="Text Box 34"/>
            <p:cNvSpPr txBox="1">
              <a:spLocks noChangeArrowheads="1"/>
            </p:cNvSpPr>
            <p:nvPr/>
          </p:nvSpPr>
          <p:spPr bwMode="auto">
            <a:xfrm>
              <a:off x="1201" y="3748"/>
              <a:ext cx="953"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显示再见窗口</a:t>
              </a:r>
            </a:p>
          </p:txBody>
        </p:sp>
        <p:sp>
          <p:nvSpPr>
            <p:cNvPr id="386083" name="Line 35"/>
            <p:cNvSpPr>
              <a:spLocks noChangeShapeType="1"/>
            </p:cNvSpPr>
            <p:nvPr/>
          </p:nvSpPr>
          <p:spPr bwMode="auto">
            <a:xfrm rot="10800000">
              <a:off x="2744" y="4020"/>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84" name="Text Box 36"/>
            <p:cNvSpPr txBox="1">
              <a:spLocks noChangeArrowheads="1"/>
            </p:cNvSpPr>
            <p:nvPr/>
          </p:nvSpPr>
          <p:spPr bwMode="auto">
            <a:xfrm>
              <a:off x="3243" y="3808"/>
              <a:ext cx="99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报告交易结束</a:t>
              </a:r>
            </a:p>
          </p:txBody>
        </p:sp>
        <p:sp>
          <p:nvSpPr>
            <p:cNvPr id="386085" name="Text Box 37"/>
            <p:cNvSpPr txBox="1">
              <a:spLocks noChangeArrowheads="1"/>
            </p:cNvSpPr>
            <p:nvPr/>
          </p:nvSpPr>
          <p:spPr bwMode="auto">
            <a:xfrm>
              <a:off x="2789" y="1389"/>
              <a:ext cx="122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验证顾客身份</a:t>
              </a:r>
              <a:r>
                <a:rPr lang="en-US" altLang="zh-CN" b="1">
                  <a:effectLst>
                    <a:outerShdw blurRad="38100" dist="38100" dir="2700000" algn="tl">
                      <a:srgbClr val="000000"/>
                    </a:outerShdw>
                  </a:effectLst>
                </a:rPr>
                <a:t>}</a:t>
              </a:r>
            </a:p>
          </p:txBody>
        </p:sp>
        <p:sp>
          <p:nvSpPr>
            <p:cNvPr id="386086" name="Text Box 38"/>
            <p:cNvSpPr txBox="1">
              <a:spLocks noChangeArrowheads="1"/>
            </p:cNvSpPr>
            <p:nvPr/>
          </p:nvSpPr>
          <p:spPr bwMode="auto">
            <a:xfrm>
              <a:off x="2789" y="2205"/>
              <a:ext cx="122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验证资金</a:t>
              </a:r>
              <a:r>
                <a:rPr lang="en-US" altLang="zh-CN" b="1">
                  <a:effectLst>
                    <a:outerShdw blurRad="38100" dist="38100" dir="2700000" algn="tl">
                      <a:srgbClr val="000000"/>
                    </a:outerShdw>
                  </a:effectLst>
                </a:rPr>
                <a:t>}</a:t>
              </a:r>
            </a:p>
          </p:txBody>
        </p:sp>
        <p:sp>
          <p:nvSpPr>
            <p:cNvPr id="386087" name="Text Box 39"/>
            <p:cNvSpPr txBox="1">
              <a:spLocks noChangeArrowheads="1"/>
            </p:cNvSpPr>
            <p:nvPr/>
          </p:nvSpPr>
          <p:spPr bwMode="auto">
            <a:xfrm>
              <a:off x="4740" y="3339"/>
              <a:ext cx="72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执行订单</a:t>
              </a:r>
              <a:r>
                <a:rPr lang="en-US" altLang="zh-CN" b="1">
                  <a:effectLst>
                    <a:outerShdw blurRad="38100" dist="38100" dir="2700000" algn="tl">
                      <a:srgbClr val="000000"/>
                    </a:outerShdw>
                  </a:effectLst>
                </a:rPr>
                <a:t>}</a:t>
              </a:r>
            </a:p>
          </p:txBody>
        </p:sp>
      </p:gr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CC9D2B7-9555-4E40-9243-B68831BF4742}" type="slidenum">
              <a:rPr lang="en-US" altLang="zh-CN"/>
              <a:pPr/>
              <a:t>124</a:t>
            </a:fld>
            <a:endParaRPr lang="en-US" altLang="zh-CN"/>
          </a:p>
        </p:txBody>
      </p:sp>
      <p:sp>
        <p:nvSpPr>
          <p:cNvPr id="38707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8707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7076" name="Rectangle 4"/>
          <p:cNvSpPr>
            <a:spLocks noGrp="1" noChangeArrowheads="1"/>
          </p:cNvSpPr>
          <p:nvPr>
            <p:ph type="body" idx="1"/>
          </p:nvPr>
        </p:nvSpPr>
        <p:spPr>
          <a:xfrm>
            <a:off x="468313" y="1196975"/>
            <a:ext cx="8229600" cy="5256213"/>
          </a:xfrm>
          <a:noFill/>
          <a:ln/>
        </p:spPr>
        <p:txBody>
          <a:bodyPr/>
          <a:lstStyle/>
          <a:p>
            <a:pPr>
              <a:lnSpc>
                <a:spcPct val="110000"/>
              </a:lnSpc>
              <a:spcBef>
                <a:spcPct val="30000"/>
              </a:spcBef>
            </a:pPr>
            <a:r>
              <a:rPr lang="zh-CN" altLang="en-US" b="1" dirty="0">
                <a:solidFill>
                  <a:srgbClr val="FFFF00"/>
                </a:solidFill>
              </a:rPr>
              <a:t>每个用例需要一张或多张顺序图来描述其行为。</a:t>
            </a:r>
            <a:r>
              <a:rPr lang="zh-CN" altLang="en-US" b="1" dirty="0"/>
              <a:t>每张顺序图显示用例的一个特定的行为序列</a:t>
            </a:r>
            <a:r>
              <a:rPr lang="zh-CN" altLang="en-US" b="1" dirty="0">
                <a:solidFill>
                  <a:srgbClr val="FFFF00"/>
                </a:solidFill>
              </a:rPr>
              <a:t>。</a:t>
            </a:r>
          </a:p>
          <a:p>
            <a:pPr>
              <a:lnSpc>
                <a:spcPct val="110000"/>
              </a:lnSpc>
              <a:spcBef>
                <a:spcPct val="30000"/>
              </a:spcBef>
            </a:pPr>
            <a:r>
              <a:rPr lang="zh-CN" altLang="en-US" b="1" dirty="0" smtClean="0">
                <a:solidFill>
                  <a:srgbClr val="FFFF00"/>
                </a:solidFill>
              </a:rPr>
              <a:t>要</a:t>
            </a:r>
            <a:r>
              <a:rPr lang="zh-CN" altLang="en-US" b="1">
                <a:solidFill>
                  <a:srgbClr val="FFFF00"/>
                </a:solidFill>
              </a:rPr>
              <a:t>为</a:t>
            </a:r>
            <a:r>
              <a:rPr lang="zh-CN" altLang="en-US" b="1" smtClean="0">
                <a:solidFill>
                  <a:srgbClr val="FFFF00"/>
                </a:solidFill>
              </a:rPr>
              <a:t>用例的</a:t>
            </a:r>
            <a:r>
              <a:rPr lang="zh-CN" altLang="en-US" b="1" dirty="0">
                <a:solidFill>
                  <a:srgbClr val="FFFF00"/>
                </a:solidFill>
              </a:rPr>
              <a:t>每</a:t>
            </a:r>
            <a:r>
              <a:rPr lang="zh-CN" altLang="en-US" b="1">
                <a:solidFill>
                  <a:srgbClr val="FFFF00"/>
                </a:solidFill>
              </a:rPr>
              <a:t>种</a:t>
            </a:r>
            <a:r>
              <a:rPr lang="zh-CN" altLang="en-US" b="1" smtClean="0">
                <a:solidFill>
                  <a:srgbClr val="FFFF00"/>
                </a:solidFill>
              </a:rPr>
              <a:t>异常情况绘制</a:t>
            </a:r>
            <a:r>
              <a:rPr lang="zh-CN" altLang="en-US" b="1" dirty="0">
                <a:solidFill>
                  <a:srgbClr val="FFFF00"/>
                </a:solidFill>
              </a:rPr>
              <a:t>一张顺序图。</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4"/>
          <p:cNvSpPr>
            <a:spLocks noGrp="1"/>
          </p:cNvSpPr>
          <p:nvPr>
            <p:ph type="sldNum" sz="quarter" idx="11"/>
          </p:nvPr>
        </p:nvSpPr>
        <p:spPr/>
        <p:txBody>
          <a:bodyPr/>
          <a:lstStyle/>
          <a:p>
            <a:fld id="{A64EFEAE-71EA-478E-85BB-6DD30BE80BD2}" type="slidenum">
              <a:rPr lang="en-US" altLang="zh-CN"/>
              <a:pPr/>
              <a:t>125</a:t>
            </a:fld>
            <a:endParaRPr lang="en-US" altLang="zh-CN"/>
          </a:p>
        </p:txBody>
      </p:sp>
      <p:sp>
        <p:nvSpPr>
          <p:cNvPr id="388098"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88099"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88139" name="Group 43"/>
          <p:cNvGrpSpPr>
            <a:grpSpLocks/>
          </p:cNvGrpSpPr>
          <p:nvPr/>
        </p:nvGrpSpPr>
        <p:grpSpPr bwMode="auto">
          <a:xfrm>
            <a:off x="1403350" y="1449388"/>
            <a:ext cx="5962650" cy="4500562"/>
            <a:chOff x="884" y="754"/>
            <a:chExt cx="3756" cy="2835"/>
          </a:xfrm>
        </p:grpSpPr>
        <p:grpSp>
          <p:nvGrpSpPr>
            <p:cNvPr id="388137" name="Group 41"/>
            <p:cNvGrpSpPr>
              <a:grpSpLocks/>
            </p:cNvGrpSpPr>
            <p:nvPr/>
          </p:nvGrpSpPr>
          <p:grpSpPr bwMode="auto">
            <a:xfrm>
              <a:off x="884" y="754"/>
              <a:ext cx="3756" cy="2313"/>
              <a:chOff x="348" y="845"/>
              <a:chExt cx="3756" cy="2313"/>
            </a:xfrm>
          </p:grpSpPr>
          <p:sp>
            <p:nvSpPr>
              <p:cNvPr id="388103" name="Text Box 7"/>
              <p:cNvSpPr txBox="1">
                <a:spLocks noChangeArrowheads="1"/>
              </p:cNvSpPr>
              <p:nvPr/>
            </p:nvSpPr>
            <p:spPr bwMode="auto">
              <a:xfrm>
                <a:off x="348" y="845"/>
                <a:ext cx="680"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顾客</a:t>
                </a:r>
              </a:p>
            </p:txBody>
          </p:sp>
          <p:sp>
            <p:nvSpPr>
              <p:cNvPr id="388104" name="Text Box 8"/>
              <p:cNvSpPr txBox="1">
                <a:spLocks noChangeArrowheads="1"/>
              </p:cNvSpPr>
              <p:nvPr/>
            </p:nvSpPr>
            <p:spPr bwMode="auto">
              <a:xfrm>
                <a:off x="1338" y="845"/>
                <a:ext cx="1452"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股票经纪人系统</a:t>
                </a:r>
              </a:p>
            </p:txBody>
          </p:sp>
          <p:sp>
            <p:nvSpPr>
              <p:cNvPr id="388105" name="Text Box 9"/>
              <p:cNvSpPr txBox="1">
                <a:spLocks noChangeArrowheads="1"/>
              </p:cNvSpPr>
              <p:nvPr/>
            </p:nvSpPr>
            <p:spPr bwMode="auto">
              <a:xfrm>
                <a:off x="2880" y="845"/>
                <a:ext cx="998"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证券交易所</a:t>
                </a:r>
              </a:p>
            </p:txBody>
          </p:sp>
          <p:sp>
            <p:nvSpPr>
              <p:cNvPr id="388106" name="Rectangle 10"/>
              <p:cNvSpPr>
                <a:spLocks noChangeArrowheads="1"/>
              </p:cNvSpPr>
              <p:nvPr/>
            </p:nvSpPr>
            <p:spPr bwMode="auto">
              <a:xfrm>
                <a:off x="657" y="1117"/>
                <a:ext cx="91" cy="2041"/>
              </a:xfrm>
              <a:prstGeom prst="rect">
                <a:avLst/>
              </a:prstGeom>
              <a:noFill/>
              <a:ln w="28575">
                <a:solidFill>
                  <a:srgbClr val="FFFF00"/>
                </a:solidFill>
                <a:miter lim="800000"/>
                <a:headEnd/>
                <a:tailEnd/>
              </a:ln>
              <a:effectLst/>
            </p:spPr>
            <p:txBody>
              <a:bodyPr wrap="none" anchor="ctr"/>
              <a:lstStyle/>
              <a:p>
                <a:endParaRPr lang="zh-CN" altLang="en-US"/>
              </a:p>
            </p:txBody>
          </p:sp>
          <p:sp>
            <p:nvSpPr>
              <p:cNvPr id="388107" name="Rectangle 11"/>
              <p:cNvSpPr>
                <a:spLocks noChangeArrowheads="1"/>
              </p:cNvSpPr>
              <p:nvPr/>
            </p:nvSpPr>
            <p:spPr bwMode="auto">
              <a:xfrm>
                <a:off x="1973" y="1117"/>
                <a:ext cx="91" cy="1950"/>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88108" name="Rectangle 12"/>
              <p:cNvSpPr>
                <a:spLocks noChangeArrowheads="1"/>
              </p:cNvSpPr>
              <p:nvPr/>
            </p:nvSpPr>
            <p:spPr bwMode="auto">
              <a:xfrm>
                <a:off x="3333" y="1117"/>
                <a:ext cx="91" cy="1996"/>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88112" name="Line 16"/>
              <p:cNvSpPr>
                <a:spLocks noChangeShapeType="1"/>
              </p:cNvSpPr>
              <p:nvPr/>
            </p:nvSpPr>
            <p:spPr bwMode="auto">
              <a:xfrm>
                <a:off x="748" y="1329"/>
                <a:ext cx="1225" cy="0"/>
              </a:xfrm>
              <a:prstGeom prst="line">
                <a:avLst/>
              </a:prstGeom>
              <a:noFill/>
              <a:ln w="28575">
                <a:solidFill>
                  <a:srgbClr val="FFFF00"/>
                </a:solidFill>
                <a:round/>
                <a:headEnd/>
                <a:tailEnd type="arrow" w="lg" len="lg"/>
              </a:ln>
              <a:effectLst/>
            </p:spPr>
            <p:txBody>
              <a:bodyPr/>
              <a:lstStyle/>
              <a:p>
                <a:endParaRPr lang="zh-CN" altLang="en-US"/>
              </a:p>
            </p:txBody>
          </p:sp>
          <p:sp>
            <p:nvSpPr>
              <p:cNvPr id="388113" name="Line 17"/>
              <p:cNvSpPr>
                <a:spLocks noChangeShapeType="1"/>
              </p:cNvSpPr>
              <p:nvPr/>
            </p:nvSpPr>
            <p:spPr bwMode="auto">
              <a:xfrm rot="10800000">
                <a:off x="748" y="1602"/>
                <a:ext cx="1225" cy="0"/>
              </a:xfrm>
              <a:prstGeom prst="line">
                <a:avLst/>
              </a:prstGeom>
              <a:noFill/>
              <a:ln w="28575">
                <a:solidFill>
                  <a:srgbClr val="FFFF00"/>
                </a:solidFill>
                <a:round/>
                <a:headEnd/>
                <a:tailEnd type="arrow" w="lg" len="lg"/>
              </a:ln>
              <a:effectLst/>
            </p:spPr>
            <p:txBody>
              <a:bodyPr/>
              <a:lstStyle/>
              <a:p>
                <a:endParaRPr lang="zh-CN" altLang="en-US"/>
              </a:p>
            </p:txBody>
          </p:sp>
          <p:sp>
            <p:nvSpPr>
              <p:cNvPr id="388114" name="Line 18"/>
              <p:cNvSpPr>
                <a:spLocks noChangeShapeType="1"/>
              </p:cNvSpPr>
              <p:nvPr/>
            </p:nvSpPr>
            <p:spPr bwMode="auto">
              <a:xfrm>
                <a:off x="761" y="1874"/>
                <a:ext cx="1212" cy="0"/>
              </a:xfrm>
              <a:prstGeom prst="line">
                <a:avLst/>
              </a:prstGeom>
              <a:noFill/>
              <a:ln w="28575">
                <a:solidFill>
                  <a:srgbClr val="FFFF00"/>
                </a:solidFill>
                <a:round/>
                <a:headEnd/>
                <a:tailEnd type="arrow" w="lg" len="lg"/>
              </a:ln>
              <a:effectLst/>
            </p:spPr>
            <p:txBody>
              <a:bodyPr/>
              <a:lstStyle/>
              <a:p>
                <a:endParaRPr lang="zh-CN" altLang="en-US"/>
              </a:p>
            </p:txBody>
          </p:sp>
          <p:sp>
            <p:nvSpPr>
              <p:cNvPr id="388115" name="Line 19"/>
              <p:cNvSpPr>
                <a:spLocks noChangeShapeType="1"/>
              </p:cNvSpPr>
              <p:nvPr/>
            </p:nvSpPr>
            <p:spPr bwMode="auto">
              <a:xfrm rot="10800000">
                <a:off x="748" y="2146"/>
                <a:ext cx="1225" cy="0"/>
              </a:xfrm>
              <a:prstGeom prst="line">
                <a:avLst/>
              </a:prstGeom>
              <a:noFill/>
              <a:ln w="28575">
                <a:solidFill>
                  <a:srgbClr val="FFFF00"/>
                </a:solidFill>
                <a:round/>
                <a:headEnd/>
                <a:tailEnd type="arrow" w="lg" len="lg"/>
              </a:ln>
              <a:effectLst/>
            </p:spPr>
            <p:txBody>
              <a:bodyPr/>
              <a:lstStyle/>
              <a:p>
                <a:endParaRPr lang="zh-CN" altLang="en-US"/>
              </a:p>
            </p:txBody>
          </p:sp>
          <p:sp>
            <p:nvSpPr>
              <p:cNvPr id="388122" name="Text Box 26"/>
              <p:cNvSpPr txBox="1">
                <a:spLocks noChangeArrowheads="1"/>
              </p:cNvSpPr>
              <p:nvPr/>
            </p:nvSpPr>
            <p:spPr bwMode="auto">
              <a:xfrm>
                <a:off x="930" y="1117"/>
                <a:ext cx="907"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输入买入日期</a:t>
                </a:r>
              </a:p>
            </p:txBody>
          </p:sp>
          <p:sp>
            <p:nvSpPr>
              <p:cNvPr id="388123" name="Text Box 27"/>
              <p:cNvSpPr txBox="1">
                <a:spLocks noChangeArrowheads="1"/>
              </p:cNvSpPr>
              <p:nvPr/>
            </p:nvSpPr>
            <p:spPr bwMode="auto">
              <a:xfrm>
                <a:off x="1020" y="1390"/>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申请确认</a:t>
                </a:r>
              </a:p>
            </p:txBody>
          </p:sp>
          <p:sp>
            <p:nvSpPr>
              <p:cNvPr id="388124" name="Text Box 28"/>
              <p:cNvSpPr txBox="1">
                <a:spLocks noChangeArrowheads="1"/>
              </p:cNvSpPr>
              <p:nvPr/>
            </p:nvSpPr>
            <p:spPr bwMode="auto">
              <a:xfrm>
                <a:off x="1034" y="1692"/>
                <a:ext cx="63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确认买入</a:t>
                </a:r>
              </a:p>
            </p:txBody>
          </p:sp>
          <p:sp>
            <p:nvSpPr>
              <p:cNvPr id="388125" name="Text Box 29"/>
              <p:cNvSpPr txBox="1">
                <a:spLocks noChangeArrowheads="1"/>
              </p:cNvSpPr>
              <p:nvPr/>
            </p:nvSpPr>
            <p:spPr bwMode="auto">
              <a:xfrm>
                <a:off x="978" y="1964"/>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显示订单号</a:t>
                </a:r>
              </a:p>
            </p:txBody>
          </p:sp>
          <p:sp>
            <p:nvSpPr>
              <p:cNvPr id="388126" name="Line 30"/>
              <p:cNvSpPr>
                <a:spLocks noChangeShapeType="1"/>
              </p:cNvSpPr>
              <p:nvPr/>
            </p:nvSpPr>
            <p:spPr bwMode="auto">
              <a:xfrm>
                <a:off x="2064" y="2160"/>
                <a:ext cx="1224" cy="0"/>
              </a:xfrm>
              <a:prstGeom prst="line">
                <a:avLst/>
              </a:prstGeom>
              <a:noFill/>
              <a:ln w="28575">
                <a:solidFill>
                  <a:srgbClr val="FFFF00"/>
                </a:solidFill>
                <a:round/>
                <a:headEnd/>
                <a:tailEnd type="arrow" w="lg" len="lg"/>
              </a:ln>
              <a:effectLst/>
            </p:spPr>
            <p:txBody>
              <a:bodyPr/>
              <a:lstStyle/>
              <a:p>
                <a:endParaRPr lang="zh-CN" altLang="en-US"/>
              </a:p>
            </p:txBody>
          </p:sp>
          <p:sp>
            <p:nvSpPr>
              <p:cNvPr id="388127" name="Text Box 31"/>
              <p:cNvSpPr txBox="1">
                <a:spLocks noChangeArrowheads="1"/>
              </p:cNvSpPr>
              <p:nvPr/>
            </p:nvSpPr>
            <p:spPr bwMode="auto">
              <a:xfrm>
                <a:off x="2381" y="1933"/>
                <a:ext cx="544"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下订单</a:t>
                </a:r>
              </a:p>
            </p:txBody>
          </p:sp>
          <p:sp>
            <p:nvSpPr>
              <p:cNvPr id="388132" name="Text Box 36"/>
              <p:cNvSpPr txBox="1">
                <a:spLocks noChangeArrowheads="1"/>
              </p:cNvSpPr>
              <p:nvPr/>
            </p:nvSpPr>
            <p:spPr bwMode="auto">
              <a:xfrm>
                <a:off x="2200" y="2251"/>
                <a:ext cx="99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报告交易结束</a:t>
                </a:r>
              </a:p>
            </p:txBody>
          </p:sp>
          <p:sp>
            <p:nvSpPr>
              <p:cNvPr id="388134" name="Text Box 38"/>
              <p:cNvSpPr txBox="1">
                <a:spLocks noChangeArrowheads="1"/>
              </p:cNvSpPr>
              <p:nvPr/>
            </p:nvSpPr>
            <p:spPr bwMode="auto">
              <a:xfrm>
                <a:off x="2064" y="1358"/>
                <a:ext cx="816"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验证资金</a:t>
                </a:r>
                <a:r>
                  <a:rPr lang="en-US" altLang="zh-CN" b="1">
                    <a:effectLst>
                      <a:outerShdw blurRad="38100" dist="38100" dir="2700000" algn="tl">
                        <a:srgbClr val="000000"/>
                      </a:outerShdw>
                    </a:effectLst>
                  </a:rPr>
                  <a:t>}</a:t>
                </a:r>
              </a:p>
            </p:txBody>
          </p:sp>
          <p:sp>
            <p:nvSpPr>
              <p:cNvPr id="388135" name="Text Box 39"/>
              <p:cNvSpPr txBox="1">
                <a:spLocks noChangeArrowheads="1"/>
              </p:cNvSpPr>
              <p:nvPr/>
            </p:nvSpPr>
            <p:spPr bwMode="auto">
              <a:xfrm>
                <a:off x="3379" y="2205"/>
                <a:ext cx="72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执行订单</a:t>
                </a:r>
                <a:r>
                  <a:rPr lang="en-US" altLang="zh-CN" b="1">
                    <a:effectLst>
                      <a:outerShdw blurRad="38100" dist="38100" dir="2700000" algn="tl">
                        <a:srgbClr val="000000"/>
                      </a:outerShdw>
                    </a:effectLst>
                  </a:rPr>
                  <a:t>}</a:t>
                </a:r>
              </a:p>
            </p:txBody>
          </p:sp>
          <p:sp>
            <p:nvSpPr>
              <p:cNvPr id="388136" name="Line 40"/>
              <p:cNvSpPr>
                <a:spLocks noChangeShapeType="1"/>
              </p:cNvSpPr>
              <p:nvPr/>
            </p:nvSpPr>
            <p:spPr bwMode="auto">
              <a:xfrm rot="10800000">
                <a:off x="2086" y="2478"/>
                <a:ext cx="1247" cy="0"/>
              </a:xfrm>
              <a:prstGeom prst="line">
                <a:avLst/>
              </a:prstGeom>
              <a:noFill/>
              <a:ln w="28575">
                <a:solidFill>
                  <a:srgbClr val="FFFF00"/>
                </a:solidFill>
                <a:round/>
                <a:headEnd/>
                <a:tailEnd type="arrow" w="lg" len="lg"/>
              </a:ln>
              <a:effectLst/>
            </p:spPr>
            <p:txBody>
              <a:bodyPr/>
              <a:lstStyle/>
              <a:p>
                <a:endParaRPr lang="zh-CN" altLang="en-US"/>
              </a:p>
            </p:txBody>
          </p:sp>
        </p:grpSp>
        <p:sp>
          <p:nvSpPr>
            <p:cNvPr id="388138" name="Text Box 42"/>
            <p:cNvSpPr txBox="1">
              <a:spLocks noChangeArrowheads="1"/>
            </p:cNvSpPr>
            <p:nvPr/>
          </p:nvSpPr>
          <p:spPr bwMode="auto">
            <a:xfrm>
              <a:off x="2064" y="3339"/>
              <a:ext cx="1510" cy="250"/>
            </a:xfrm>
            <a:prstGeom prst="rect">
              <a:avLst/>
            </a:prstGeom>
            <a:noFill/>
            <a:ln w="9525">
              <a:noFill/>
              <a:miter lim="800000"/>
              <a:headEnd/>
              <a:tailEnd/>
            </a:ln>
            <a:effectLst/>
          </p:spPr>
          <p:txBody>
            <a:bodyPr>
              <a:spAutoFit/>
            </a:bodyPr>
            <a:lstStyle/>
            <a:p>
              <a:r>
                <a:rPr lang="zh-CN" altLang="en-US" sz="2000" b="1">
                  <a:effectLst>
                    <a:outerShdw blurRad="38100" dist="38100" dir="2700000" algn="tl">
                      <a:srgbClr val="000000"/>
                    </a:outerShdw>
                  </a:effectLst>
                </a:rPr>
                <a:t>买入股票的顺序图</a:t>
              </a:r>
            </a:p>
          </p:txBody>
        </p:sp>
      </p:gr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4"/>
          <p:cNvSpPr>
            <a:spLocks noGrp="1"/>
          </p:cNvSpPr>
          <p:nvPr>
            <p:ph type="sldNum" sz="quarter" idx="11"/>
          </p:nvPr>
        </p:nvSpPr>
        <p:spPr/>
        <p:txBody>
          <a:bodyPr/>
          <a:lstStyle/>
          <a:p>
            <a:fld id="{1E84D0E3-4BFF-4ECA-829C-71909D5FB23C}" type="slidenum">
              <a:rPr lang="en-US" altLang="zh-CN"/>
              <a:pPr/>
              <a:t>126</a:t>
            </a:fld>
            <a:endParaRPr lang="en-US" altLang="zh-CN"/>
          </a:p>
        </p:txBody>
      </p:sp>
      <p:sp>
        <p:nvSpPr>
          <p:cNvPr id="390146"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90147"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90171" name="Group 27"/>
          <p:cNvGrpSpPr>
            <a:grpSpLocks/>
          </p:cNvGrpSpPr>
          <p:nvPr/>
        </p:nvGrpSpPr>
        <p:grpSpPr bwMode="auto">
          <a:xfrm>
            <a:off x="1403350" y="1449388"/>
            <a:ext cx="5603875" cy="4500562"/>
            <a:chOff x="884" y="913"/>
            <a:chExt cx="3530" cy="2835"/>
          </a:xfrm>
        </p:grpSpPr>
        <p:sp>
          <p:nvSpPr>
            <p:cNvPr id="390150" name="Text Box 6"/>
            <p:cNvSpPr txBox="1">
              <a:spLocks noChangeArrowheads="1"/>
            </p:cNvSpPr>
            <p:nvPr/>
          </p:nvSpPr>
          <p:spPr bwMode="auto">
            <a:xfrm>
              <a:off x="884" y="913"/>
              <a:ext cx="680"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顾客</a:t>
              </a:r>
            </a:p>
          </p:txBody>
        </p:sp>
        <p:sp>
          <p:nvSpPr>
            <p:cNvPr id="390151" name="Text Box 7"/>
            <p:cNvSpPr txBox="1">
              <a:spLocks noChangeArrowheads="1"/>
            </p:cNvSpPr>
            <p:nvPr/>
          </p:nvSpPr>
          <p:spPr bwMode="auto">
            <a:xfrm>
              <a:off x="1874" y="913"/>
              <a:ext cx="1452"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股票经纪人系统</a:t>
              </a:r>
            </a:p>
          </p:txBody>
        </p:sp>
        <p:sp>
          <p:nvSpPr>
            <p:cNvPr id="390152" name="Text Box 8"/>
            <p:cNvSpPr txBox="1">
              <a:spLocks noChangeArrowheads="1"/>
            </p:cNvSpPr>
            <p:nvPr/>
          </p:nvSpPr>
          <p:spPr bwMode="auto">
            <a:xfrm>
              <a:off x="3416" y="913"/>
              <a:ext cx="998"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证券交易所</a:t>
              </a:r>
            </a:p>
          </p:txBody>
        </p:sp>
        <p:sp>
          <p:nvSpPr>
            <p:cNvPr id="390153" name="Rectangle 9"/>
            <p:cNvSpPr>
              <a:spLocks noChangeArrowheads="1"/>
            </p:cNvSpPr>
            <p:nvPr/>
          </p:nvSpPr>
          <p:spPr bwMode="auto">
            <a:xfrm>
              <a:off x="1193" y="1185"/>
              <a:ext cx="91" cy="2041"/>
            </a:xfrm>
            <a:prstGeom prst="rect">
              <a:avLst/>
            </a:prstGeom>
            <a:noFill/>
            <a:ln w="28575">
              <a:solidFill>
                <a:srgbClr val="FFFF00"/>
              </a:solidFill>
              <a:miter lim="800000"/>
              <a:headEnd/>
              <a:tailEnd/>
            </a:ln>
            <a:effectLst/>
          </p:spPr>
          <p:txBody>
            <a:bodyPr wrap="none" anchor="ctr"/>
            <a:lstStyle/>
            <a:p>
              <a:endParaRPr lang="zh-CN" altLang="en-US"/>
            </a:p>
          </p:txBody>
        </p:sp>
        <p:sp>
          <p:nvSpPr>
            <p:cNvPr id="390154" name="Rectangle 10"/>
            <p:cNvSpPr>
              <a:spLocks noChangeArrowheads="1"/>
            </p:cNvSpPr>
            <p:nvPr/>
          </p:nvSpPr>
          <p:spPr bwMode="auto">
            <a:xfrm>
              <a:off x="2509" y="1185"/>
              <a:ext cx="99" cy="2064"/>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90155" name="Rectangle 11"/>
            <p:cNvSpPr>
              <a:spLocks noChangeArrowheads="1"/>
            </p:cNvSpPr>
            <p:nvPr/>
          </p:nvSpPr>
          <p:spPr bwMode="auto">
            <a:xfrm>
              <a:off x="3869" y="1185"/>
              <a:ext cx="91" cy="1996"/>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90156" name="Line 12"/>
            <p:cNvSpPr>
              <a:spLocks noChangeShapeType="1"/>
            </p:cNvSpPr>
            <p:nvPr/>
          </p:nvSpPr>
          <p:spPr bwMode="auto">
            <a:xfrm>
              <a:off x="1284" y="1540"/>
              <a:ext cx="1225" cy="0"/>
            </a:xfrm>
            <a:prstGeom prst="line">
              <a:avLst/>
            </a:prstGeom>
            <a:noFill/>
            <a:ln w="28575">
              <a:solidFill>
                <a:srgbClr val="FFFF00"/>
              </a:solidFill>
              <a:round/>
              <a:headEnd/>
              <a:tailEnd type="arrow" w="lg" len="lg"/>
            </a:ln>
            <a:effectLst/>
          </p:spPr>
          <p:txBody>
            <a:bodyPr/>
            <a:lstStyle/>
            <a:p>
              <a:endParaRPr lang="zh-CN" altLang="en-US"/>
            </a:p>
          </p:txBody>
        </p:sp>
        <p:sp>
          <p:nvSpPr>
            <p:cNvPr id="390157" name="Line 13"/>
            <p:cNvSpPr>
              <a:spLocks noChangeShapeType="1"/>
            </p:cNvSpPr>
            <p:nvPr/>
          </p:nvSpPr>
          <p:spPr bwMode="auto">
            <a:xfrm rot="10800000">
              <a:off x="1284" y="1813"/>
              <a:ext cx="1225" cy="0"/>
            </a:xfrm>
            <a:prstGeom prst="line">
              <a:avLst/>
            </a:prstGeom>
            <a:noFill/>
            <a:ln w="28575">
              <a:solidFill>
                <a:srgbClr val="FFFF00"/>
              </a:solidFill>
              <a:round/>
              <a:headEnd/>
              <a:tailEnd type="arrow" w="lg" len="lg"/>
            </a:ln>
            <a:effectLst/>
          </p:spPr>
          <p:txBody>
            <a:bodyPr/>
            <a:lstStyle/>
            <a:p>
              <a:endParaRPr lang="zh-CN" altLang="en-US"/>
            </a:p>
          </p:txBody>
        </p:sp>
        <p:sp>
          <p:nvSpPr>
            <p:cNvPr id="390158" name="Line 14"/>
            <p:cNvSpPr>
              <a:spLocks noChangeShapeType="1"/>
            </p:cNvSpPr>
            <p:nvPr/>
          </p:nvSpPr>
          <p:spPr bwMode="auto">
            <a:xfrm>
              <a:off x="1297" y="2085"/>
              <a:ext cx="1212" cy="0"/>
            </a:xfrm>
            <a:prstGeom prst="line">
              <a:avLst/>
            </a:prstGeom>
            <a:noFill/>
            <a:ln w="28575">
              <a:solidFill>
                <a:srgbClr val="FFFF00"/>
              </a:solidFill>
              <a:round/>
              <a:headEnd/>
              <a:tailEnd type="arrow" w="lg" len="lg"/>
            </a:ln>
            <a:effectLst/>
          </p:spPr>
          <p:txBody>
            <a:bodyPr/>
            <a:lstStyle/>
            <a:p>
              <a:endParaRPr lang="zh-CN" altLang="en-US"/>
            </a:p>
          </p:txBody>
        </p:sp>
        <p:sp>
          <p:nvSpPr>
            <p:cNvPr id="390160" name="Text Box 16"/>
            <p:cNvSpPr txBox="1">
              <a:spLocks noChangeArrowheads="1"/>
            </p:cNvSpPr>
            <p:nvPr/>
          </p:nvSpPr>
          <p:spPr bwMode="auto">
            <a:xfrm>
              <a:off x="1466" y="1328"/>
              <a:ext cx="907"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输入买入日期</a:t>
              </a:r>
            </a:p>
          </p:txBody>
        </p:sp>
        <p:sp>
          <p:nvSpPr>
            <p:cNvPr id="390161" name="Text Box 17"/>
            <p:cNvSpPr txBox="1">
              <a:spLocks noChangeArrowheads="1"/>
            </p:cNvSpPr>
            <p:nvPr/>
          </p:nvSpPr>
          <p:spPr bwMode="auto">
            <a:xfrm>
              <a:off x="1556" y="1601"/>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拒绝买入</a:t>
              </a:r>
            </a:p>
          </p:txBody>
        </p:sp>
        <p:sp>
          <p:nvSpPr>
            <p:cNvPr id="390162" name="Text Box 18"/>
            <p:cNvSpPr txBox="1">
              <a:spLocks noChangeArrowheads="1"/>
            </p:cNvSpPr>
            <p:nvPr/>
          </p:nvSpPr>
          <p:spPr bwMode="auto">
            <a:xfrm>
              <a:off x="1570" y="1903"/>
              <a:ext cx="63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取消买入</a:t>
              </a:r>
            </a:p>
          </p:txBody>
        </p:sp>
        <p:sp>
          <p:nvSpPr>
            <p:cNvPr id="390167" name="Text Box 23"/>
            <p:cNvSpPr txBox="1">
              <a:spLocks noChangeArrowheads="1"/>
            </p:cNvSpPr>
            <p:nvPr/>
          </p:nvSpPr>
          <p:spPr bwMode="auto">
            <a:xfrm>
              <a:off x="2600" y="1540"/>
              <a:ext cx="1187" cy="366"/>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验证资金：资金不足</a:t>
              </a:r>
              <a:r>
                <a:rPr lang="en-US" altLang="zh-CN" b="1">
                  <a:effectLst>
                    <a:outerShdw blurRad="38100" dist="38100" dir="2700000" algn="tl">
                      <a:srgbClr val="000000"/>
                    </a:outerShdw>
                  </a:effectLst>
                </a:rPr>
                <a:t>}</a:t>
              </a:r>
            </a:p>
          </p:txBody>
        </p:sp>
        <p:sp>
          <p:nvSpPr>
            <p:cNvPr id="390170" name="Text Box 26"/>
            <p:cNvSpPr txBox="1">
              <a:spLocks noChangeArrowheads="1"/>
            </p:cNvSpPr>
            <p:nvPr/>
          </p:nvSpPr>
          <p:spPr bwMode="auto">
            <a:xfrm>
              <a:off x="2064" y="3498"/>
              <a:ext cx="1905" cy="250"/>
            </a:xfrm>
            <a:prstGeom prst="rect">
              <a:avLst/>
            </a:prstGeom>
            <a:noFill/>
            <a:ln w="9525">
              <a:noFill/>
              <a:miter lim="800000"/>
              <a:headEnd/>
              <a:tailEnd/>
            </a:ln>
            <a:effectLst/>
          </p:spPr>
          <p:txBody>
            <a:bodyPr>
              <a:spAutoFit/>
            </a:bodyPr>
            <a:lstStyle/>
            <a:p>
              <a:r>
                <a:rPr lang="zh-CN" altLang="en-US" sz="2000" b="1">
                  <a:effectLst>
                    <a:outerShdw blurRad="38100" dist="38100" dir="2700000" algn="tl">
                      <a:srgbClr val="000000"/>
                    </a:outerShdw>
                  </a:effectLst>
                </a:rPr>
                <a:t>买入股票失败的顺序图</a:t>
              </a:r>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9F37CE4-3D0C-45DC-9725-8D3CF47DDD6D}" type="slidenum">
              <a:rPr lang="en-US" altLang="zh-CN"/>
              <a:pPr/>
              <a:t>127</a:t>
            </a:fld>
            <a:endParaRPr lang="en-US" altLang="zh-CN"/>
          </a:p>
        </p:txBody>
      </p:sp>
      <p:pic>
        <p:nvPicPr>
          <p:cNvPr id="40966" name="Picture 6" descr="Uml-SequenceD-SimpleWatch01"/>
          <p:cNvPicPr>
            <a:picLocks noChangeAspect="1" noChangeArrowheads="1"/>
          </p:cNvPicPr>
          <p:nvPr/>
        </p:nvPicPr>
        <p:blipFill>
          <a:blip r:embed="rId2" cstate="print"/>
          <a:srcRect/>
          <a:stretch>
            <a:fillRect/>
          </a:stretch>
        </p:blipFill>
        <p:spPr bwMode="auto">
          <a:xfrm>
            <a:off x="1476375" y="188913"/>
            <a:ext cx="7315200" cy="6307137"/>
          </a:xfrm>
          <a:prstGeom prst="rect">
            <a:avLst/>
          </a:prstGeom>
          <a:noFill/>
        </p:spPr>
      </p:pic>
      <p:sp>
        <p:nvSpPr>
          <p:cNvPr id="40967" name="Text Box 7"/>
          <p:cNvSpPr txBox="1">
            <a:spLocks noChangeArrowheads="1"/>
          </p:cNvSpPr>
          <p:nvPr/>
        </p:nvSpPr>
        <p:spPr bwMode="auto">
          <a:xfrm>
            <a:off x="228600" y="457200"/>
            <a:ext cx="1524000" cy="118745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顺序图示例：简单手表调时</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0E68A4F-4669-4157-8720-21AC2CC1727E}" type="slidenum">
              <a:rPr lang="en-US" altLang="zh-CN"/>
              <a:pPr/>
              <a:t>128</a:t>
            </a:fld>
            <a:endParaRPr lang="en-US" altLang="zh-CN"/>
          </a:p>
        </p:txBody>
      </p:sp>
      <p:sp>
        <p:nvSpPr>
          <p:cNvPr id="39943" name="Text Box 7"/>
          <p:cNvSpPr txBox="1">
            <a:spLocks noChangeArrowheads="1"/>
          </p:cNvSpPr>
          <p:nvPr/>
        </p:nvSpPr>
        <p:spPr bwMode="auto">
          <a:xfrm>
            <a:off x="1981200" y="5410200"/>
            <a:ext cx="4953000" cy="519113"/>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FFFF00"/>
                </a:solidFill>
                <a:effectLst>
                  <a:outerShdw blurRad="38100" dist="38100" dir="2700000" algn="tl">
                    <a:srgbClr val="000000"/>
                  </a:outerShdw>
                </a:effectLst>
                <a:latin typeface="Times New Roman" pitchFamily="18" charset="0"/>
              </a:rPr>
              <a:t>顺序图示例：一台打印服务器</a:t>
            </a:r>
          </a:p>
        </p:txBody>
      </p:sp>
      <p:pic>
        <p:nvPicPr>
          <p:cNvPr id="39948" name="Picture 12" descr="Uml-SequenceD-Printer01"/>
          <p:cNvPicPr>
            <a:picLocks noChangeAspect="1" noChangeArrowheads="1"/>
          </p:cNvPicPr>
          <p:nvPr/>
        </p:nvPicPr>
        <p:blipFill>
          <a:blip r:embed="rId2" cstate="print"/>
          <a:srcRect/>
          <a:stretch>
            <a:fillRect/>
          </a:stretch>
        </p:blipFill>
        <p:spPr bwMode="auto">
          <a:xfrm>
            <a:off x="304800" y="1066800"/>
            <a:ext cx="8534400" cy="3948113"/>
          </a:xfrm>
          <a:prstGeom prst="rect">
            <a:avLst/>
          </a:prstGeom>
          <a:noFill/>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80127FBA-BEDE-4178-9B20-953F8422A672}" type="slidenum">
              <a:rPr lang="en-US" altLang="zh-CN"/>
              <a:pPr/>
              <a:t>129</a:t>
            </a:fld>
            <a:endParaRPr lang="en-US" altLang="zh-CN"/>
          </a:p>
        </p:txBody>
      </p:sp>
      <p:sp>
        <p:nvSpPr>
          <p:cNvPr id="391170"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p>
        </p:txBody>
      </p:sp>
      <p:sp>
        <p:nvSpPr>
          <p:cNvPr id="391171"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91172" name="Rectangle 4"/>
          <p:cNvSpPr>
            <a:spLocks noGrp="1" noChangeArrowheads="1"/>
          </p:cNvSpPr>
          <p:nvPr>
            <p:ph type="body" idx="1"/>
          </p:nvPr>
        </p:nvSpPr>
        <p:spPr>
          <a:xfrm>
            <a:off x="468313" y="1196975"/>
            <a:ext cx="8229600" cy="5256213"/>
          </a:xfrm>
          <a:noFill/>
          <a:ln/>
        </p:spPr>
        <p:txBody>
          <a:bodyPr/>
          <a:lstStyle/>
          <a:p>
            <a:pPr>
              <a:lnSpc>
                <a:spcPct val="110000"/>
              </a:lnSpc>
              <a:spcBef>
                <a:spcPct val="30000"/>
              </a:spcBef>
            </a:pPr>
            <a:r>
              <a:rPr lang="zh-CN" altLang="en-US" b="1">
                <a:solidFill>
                  <a:srgbClr val="FFFF00"/>
                </a:solidFill>
              </a:rPr>
              <a:t>顺序模型的准则：</a:t>
            </a:r>
          </a:p>
          <a:p>
            <a:pPr lvl="1">
              <a:lnSpc>
                <a:spcPct val="110000"/>
              </a:lnSpc>
              <a:spcBef>
                <a:spcPct val="30000"/>
              </a:spcBef>
            </a:pPr>
            <a:r>
              <a:rPr lang="zh-CN" altLang="en-US" b="1">
                <a:solidFill>
                  <a:srgbClr val="FFFF00"/>
                </a:solidFill>
              </a:rPr>
              <a:t>至少为每个用例编写一种场景；</a:t>
            </a:r>
          </a:p>
          <a:p>
            <a:pPr lvl="1">
              <a:lnSpc>
                <a:spcPct val="110000"/>
              </a:lnSpc>
              <a:spcBef>
                <a:spcPct val="30000"/>
              </a:spcBef>
            </a:pPr>
            <a:r>
              <a:rPr lang="zh-CN" altLang="en-US" b="1">
                <a:solidFill>
                  <a:srgbClr val="FFFF00"/>
                </a:solidFill>
              </a:rPr>
              <a:t>把场景抽象为顺序图；</a:t>
            </a:r>
          </a:p>
          <a:p>
            <a:pPr lvl="1">
              <a:lnSpc>
                <a:spcPct val="110000"/>
              </a:lnSpc>
              <a:spcBef>
                <a:spcPct val="30000"/>
              </a:spcBef>
            </a:pPr>
            <a:r>
              <a:rPr lang="zh-CN" altLang="en-US" b="1">
                <a:solidFill>
                  <a:srgbClr val="FFFF00"/>
                </a:solidFill>
              </a:rPr>
              <a:t>划分复杂的交互；</a:t>
            </a:r>
          </a:p>
          <a:p>
            <a:pPr lvl="1">
              <a:lnSpc>
                <a:spcPct val="110000"/>
              </a:lnSpc>
              <a:spcBef>
                <a:spcPct val="30000"/>
              </a:spcBef>
            </a:pPr>
            <a:r>
              <a:rPr lang="zh-CN" altLang="en-US" b="1">
                <a:solidFill>
                  <a:srgbClr val="FFFF00"/>
                </a:solidFill>
              </a:rPr>
              <a:t>为每种错误条件绘制一张顺序图。</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DF02F39-8CC0-46DE-903D-D9F03D3669AF}" type="slidenum">
              <a:rPr lang="en-US" altLang="zh-CN"/>
              <a:pPr/>
              <a:t>13</a:t>
            </a:fld>
            <a:endParaRPr lang="en-US" altLang="zh-CN"/>
          </a:p>
        </p:txBody>
      </p:sp>
      <p:sp>
        <p:nvSpPr>
          <p:cNvPr id="9219" name="Rectangle 3"/>
          <p:cNvSpPr>
            <a:spLocks noGrp="1" noChangeArrowheads="1"/>
          </p:cNvSpPr>
          <p:nvPr>
            <p:ph type="body" idx="1"/>
          </p:nvPr>
        </p:nvSpPr>
        <p:spPr>
          <a:xfrm>
            <a:off x="684213" y="1554165"/>
            <a:ext cx="7772400" cy="4303727"/>
          </a:xfrm>
        </p:spPr>
        <p:txBody>
          <a:bodyPr/>
          <a:lstStyle/>
          <a:p>
            <a:pPr>
              <a:lnSpc>
                <a:spcPct val="110000"/>
              </a:lnSpc>
            </a:pPr>
            <a:r>
              <a:rPr lang="zh-CN" altLang="en-US" sz="2800" b="1" dirty="0"/>
              <a:t>封装</a:t>
            </a:r>
            <a:r>
              <a:rPr lang="zh-CN" altLang="en-US" sz="2800" b="1" dirty="0">
                <a:solidFill>
                  <a:srgbClr val="FFFF00"/>
                </a:solidFill>
              </a:rPr>
              <a:t>：类封装了它的实例对象的属性与行为，隐藏实现细节。</a:t>
            </a:r>
          </a:p>
          <a:p>
            <a:pPr>
              <a:lnSpc>
                <a:spcPct val="110000"/>
              </a:lnSpc>
            </a:pPr>
            <a:r>
              <a:rPr lang="zh-CN" altLang="en-US" sz="2800" b="1" dirty="0">
                <a:solidFill>
                  <a:srgbClr val="FFFF00"/>
                </a:solidFill>
              </a:rPr>
              <a:t>对象具有封装性的条件如下：</a:t>
            </a:r>
          </a:p>
          <a:p>
            <a:pPr lvl="1">
              <a:lnSpc>
                <a:spcPct val="110000"/>
              </a:lnSpc>
            </a:pPr>
            <a:r>
              <a:rPr lang="zh-CN" altLang="en-US" sz="2400" b="1" dirty="0">
                <a:solidFill>
                  <a:srgbClr val="FFFF00"/>
                </a:solidFill>
              </a:rPr>
              <a:t>有一个清晰的</a:t>
            </a:r>
            <a:r>
              <a:rPr lang="zh-CN" altLang="en-US" sz="2400" b="1" dirty="0"/>
              <a:t>边界</a:t>
            </a:r>
            <a:r>
              <a:rPr lang="zh-CN" altLang="en-US" sz="2400" b="1" dirty="0">
                <a:solidFill>
                  <a:srgbClr val="FFFF00"/>
                </a:solidFill>
              </a:rPr>
              <a:t>。所有私有数据和实现操作的代码都被封装在这个边界内，从外面看不见更不能直接访问。</a:t>
            </a:r>
          </a:p>
          <a:p>
            <a:pPr lvl="1">
              <a:lnSpc>
                <a:spcPct val="110000"/>
              </a:lnSpc>
            </a:pPr>
            <a:r>
              <a:rPr lang="zh-CN" altLang="en-US" sz="2400" b="1" dirty="0">
                <a:solidFill>
                  <a:srgbClr val="FFFF00"/>
                </a:solidFill>
              </a:rPr>
              <a:t>有确定的</a:t>
            </a:r>
            <a:r>
              <a:rPr lang="zh-CN" altLang="en-US" sz="2400" b="1" dirty="0"/>
              <a:t>接口</a:t>
            </a:r>
            <a:r>
              <a:rPr lang="zh-CN" altLang="en-US" sz="2400" b="1" dirty="0">
                <a:solidFill>
                  <a:srgbClr val="FFFF00"/>
                </a:solidFill>
              </a:rPr>
              <a:t>（即协议）。这些接口就是对象可以接受的消息，只能通过向对象发送消息来使用它。</a:t>
            </a:r>
          </a:p>
          <a:p>
            <a:pPr lvl="1">
              <a:lnSpc>
                <a:spcPct val="110000"/>
              </a:lnSpc>
            </a:pPr>
            <a:r>
              <a:rPr lang="zh-CN" altLang="en-US" sz="2400" b="1" dirty="0">
                <a:solidFill>
                  <a:srgbClr val="FFFF00"/>
                </a:solidFill>
              </a:rPr>
              <a:t>受保护的内部实现。 </a:t>
            </a:r>
          </a:p>
        </p:txBody>
      </p:sp>
      <p:sp>
        <p:nvSpPr>
          <p:cNvPr id="9220"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9221"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4"/>
          <p:cNvSpPr>
            <a:spLocks noGrp="1"/>
          </p:cNvSpPr>
          <p:nvPr>
            <p:ph type="sldNum" sz="quarter" idx="11"/>
          </p:nvPr>
        </p:nvSpPr>
        <p:spPr/>
        <p:txBody>
          <a:bodyPr/>
          <a:lstStyle/>
          <a:p>
            <a:fld id="{3B7DAF77-143B-4230-B820-2449EDD37132}" type="slidenum">
              <a:rPr lang="en-US" altLang="zh-CN"/>
              <a:pPr/>
              <a:t>130</a:t>
            </a:fld>
            <a:endParaRPr lang="en-US" altLang="zh-CN"/>
          </a:p>
        </p:txBody>
      </p:sp>
      <p:sp>
        <p:nvSpPr>
          <p:cNvPr id="398338" name="Rectangle 2"/>
          <p:cNvSpPr>
            <a:spLocks noRot="1" noChangeArrowheads="1"/>
          </p:cNvSpPr>
          <p:nvPr/>
        </p:nvSpPr>
        <p:spPr bwMode="auto">
          <a:xfrm>
            <a:off x="179388" y="130175"/>
            <a:ext cx="8964612"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高级交互建模</a:t>
            </a:r>
            <a:r>
              <a:rPr lang="en-US" altLang="zh-CN" sz="4000" b="1">
                <a:solidFill>
                  <a:srgbClr val="FFFF00"/>
                </a:solidFill>
                <a:effectLst>
                  <a:outerShdw blurRad="38100" dist="38100" dir="2700000" algn="tl">
                    <a:srgbClr val="000000"/>
                  </a:outerShdw>
                </a:effectLst>
                <a:latin typeface="Arial"/>
              </a:rPr>
              <a:t>——</a:t>
            </a:r>
            <a:r>
              <a:rPr lang="zh-CN" altLang="en-US" sz="3600" b="1">
                <a:solidFill>
                  <a:srgbClr val="FFFF00"/>
                </a:solidFill>
                <a:effectLst>
                  <a:outerShdw blurRad="38100" dist="38100" dir="2700000" algn="tl">
                    <a:srgbClr val="000000"/>
                  </a:outerShdw>
                </a:effectLst>
              </a:rPr>
              <a:t>带有临时对象的顺序图</a:t>
            </a:r>
          </a:p>
        </p:txBody>
      </p:sp>
      <p:sp>
        <p:nvSpPr>
          <p:cNvPr id="398339"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98340" name="Rectangle 4"/>
          <p:cNvSpPr>
            <a:spLocks noGrp="1" noChangeArrowheads="1"/>
          </p:cNvSpPr>
          <p:nvPr>
            <p:ph type="body" idx="1"/>
          </p:nvPr>
        </p:nvSpPr>
        <p:spPr>
          <a:xfrm>
            <a:off x="468313" y="4508500"/>
            <a:ext cx="8229600" cy="1944688"/>
          </a:xfrm>
          <a:noFill/>
          <a:ln/>
        </p:spPr>
        <p:txBody>
          <a:bodyPr/>
          <a:lstStyle/>
          <a:p>
            <a:pPr>
              <a:lnSpc>
                <a:spcPct val="110000"/>
              </a:lnSpc>
              <a:spcBef>
                <a:spcPct val="30000"/>
              </a:spcBef>
            </a:pPr>
            <a:r>
              <a:rPr lang="en-US" altLang="zh-CN" sz="2000" b="1">
                <a:solidFill>
                  <a:srgbClr val="FFFF00"/>
                </a:solidFill>
              </a:rPr>
              <a:t>UML</a:t>
            </a:r>
            <a:r>
              <a:rPr lang="zh-CN" altLang="en-US" sz="2000" b="1">
                <a:solidFill>
                  <a:srgbClr val="FFFF00"/>
                </a:solidFill>
              </a:rPr>
              <a:t>表示创建的方法是，把对象符号放在表示创建此对象的调用的箭头头部。</a:t>
            </a:r>
          </a:p>
          <a:p>
            <a:pPr>
              <a:lnSpc>
                <a:spcPct val="110000"/>
              </a:lnSpc>
              <a:spcBef>
                <a:spcPct val="30000"/>
              </a:spcBef>
            </a:pPr>
            <a:r>
              <a:rPr lang="zh-CN" altLang="en-US" sz="2000" b="1">
                <a:solidFill>
                  <a:srgbClr val="FFFF00"/>
                </a:solidFill>
              </a:rPr>
              <a:t>一个大</a:t>
            </a:r>
            <a:r>
              <a:rPr lang="zh-CN" altLang="en-US" sz="2000" b="1">
                <a:solidFill>
                  <a:srgbClr val="FFFF00"/>
                </a:solidFill>
                <a:latin typeface="Arial"/>
              </a:rPr>
              <a:t>“</a:t>
            </a:r>
            <a:r>
              <a:rPr lang="en-US" altLang="zh-CN" sz="2000" b="1">
                <a:solidFill>
                  <a:srgbClr val="FFFF00"/>
                </a:solidFill>
              </a:rPr>
              <a:t>X</a:t>
            </a:r>
            <a:r>
              <a:rPr lang="en-US" altLang="zh-CN" sz="2000" b="1">
                <a:solidFill>
                  <a:srgbClr val="FFFF00"/>
                </a:solidFill>
                <a:latin typeface="Arial"/>
              </a:rPr>
              <a:t>”</a:t>
            </a:r>
            <a:r>
              <a:rPr lang="zh-CN" altLang="en-US" sz="2000" b="1">
                <a:solidFill>
                  <a:srgbClr val="FFFF00"/>
                </a:solidFill>
              </a:rPr>
              <a:t>标记表示顺序图中被销毁对象生命周期的结束。</a:t>
            </a:r>
            <a:r>
              <a:rPr lang="zh-CN" altLang="en-US" sz="2000" b="1">
                <a:solidFill>
                  <a:srgbClr val="FFFF00"/>
                </a:solidFill>
                <a:latin typeface="Arial"/>
              </a:rPr>
              <a:t>“</a:t>
            </a:r>
            <a:r>
              <a:rPr lang="en-US" altLang="zh-CN" sz="2000" b="1">
                <a:solidFill>
                  <a:srgbClr val="FFFF00"/>
                </a:solidFill>
              </a:rPr>
              <a:t>X</a:t>
            </a:r>
            <a:r>
              <a:rPr lang="en-US" altLang="zh-CN" sz="2000" b="1">
                <a:solidFill>
                  <a:srgbClr val="FFFF00"/>
                </a:solidFill>
                <a:latin typeface="Arial"/>
              </a:rPr>
              <a:t>”</a:t>
            </a:r>
            <a:r>
              <a:rPr lang="zh-CN" altLang="en-US" sz="2000" b="1">
                <a:solidFill>
                  <a:srgbClr val="FFFF00"/>
                </a:solidFill>
              </a:rPr>
              <a:t>放在销毁对象的调用箭头的头部；如果对象自行销毁并将控制权返回给另一个对象，那么</a:t>
            </a:r>
            <a:r>
              <a:rPr lang="zh-CN" altLang="en-US" sz="2000" b="1">
                <a:solidFill>
                  <a:srgbClr val="FFFF00"/>
                </a:solidFill>
                <a:latin typeface="Arial"/>
              </a:rPr>
              <a:t>“</a:t>
            </a:r>
            <a:r>
              <a:rPr lang="en-US" altLang="zh-CN" sz="2000" b="1">
                <a:solidFill>
                  <a:srgbClr val="FFFF00"/>
                </a:solidFill>
              </a:rPr>
              <a:t>X</a:t>
            </a:r>
            <a:r>
              <a:rPr lang="en-US" altLang="zh-CN" sz="2000" b="1">
                <a:solidFill>
                  <a:srgbClr val="FFFF00"/>
                </a:solidFill>
                <a:latin typeface="Arial"/>
              </a:rPr>
              <a:t>”</a:t>
            </a:r>
            <a:r>
              <a:rPr lang="zh-CN" altLang="en-US" sz="2000" b="1">
                <a:solidFill>
                  <a:srgbClr val="FFFF00"/>
                </a:solidFill>
              </a:rPr>
              <a:t>就放在返回箭头的尾部。</a:t>
            </a:r>
          </a:p>
        </p:txBody>
      </p:sp>
      <p:grpSp>
        <p:nvGrpSpPr>
          <p:cNvPr id="398377" name="Group 41"/>
          <p:cNvGrpSpPr>
            <a:grpSpLocks/>
          </p:cNvGrpSpPr>
          <p:nvPr/>
        </p:nvGrpSpPr>
        <p:grpSpPr bwMode="auto">
          <a:xfrm>
            <a:off x="1271588" y="1196975"/>
            <a:ext cx="7259637" cy="3240088"/>
            <a:chOff x="801" y="754"/>
            <a:chExt cx="4573" cy="2041"/>
          </a:xfrm>
        </p:grpSpPr>
        <p:sp>
          <p:nvSpPr>
            <p:cNvPr id="398342" name="Text Box 6"/>
            <p:cNvSpPr txBox="1">
              <a:spLocks noChangeArrowheads="1"/>
            </p:cNvSpPr>
            <p:nvPr/>
          </p:nvSpPr>
          <p:spPr bwMode="auto">
            <a:xfrm>
              <a:off x="801" y="754"/>
              <a:ext cx="861"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solidFill>
                    <a:srgbClr val="FFFF00"/>
                  </a:solidFill>
                  <a:effectLst>
                    <a:outerShdw blurRad="38100" dist="38100" dir="2700000" algn="tl">
                      <a:srgbClr val="000000"/>
                    </a:outerShdw>
                  </a:effectLst>
                </a:rPr>
                <a:t>objectA</a:t>
              </a:r>
            </a:p>
          </p:txBody>
        </p:sp>
        <p:sp>
          <p:nvSpPr>
            <p:cNvPr id="398343" name="Text Box 7"/>
            <p:cNvSpPr txBox="1">
              <a:spLocks noChangeArrowheads="1"/>
            </p:cNvSpPr>
            <p:nvPr/>
          </p:nvSpPr>
          <p:spPr bwMode="auto">
            <a:xfrm>
              <a:off x="2345" y="754"/>
              <a:ext cx="807"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solidFill>
                    <a:srgbClr val="FFFF00"/>
                  </a:solidFill>
                  <a:effectLst>
                    <a:outerShdw blurRad="38100" dist="38100" dir="2700000" algn="tl">
                      <a:srgbClr val="000000"/>
                    </a:outerShdw>
                  </a:effectLst>
                </a:rPr>
                <a:t>objectB</a:t>
              </a:r>
            </a:p>
          </p:txBody>
        </p:sp>
        <p:sp>
          <p:nvSpPr>
            <p:cNvPr id="398344" name="Text Box 8"/>
            <p:cNvSpPr txBox="1">
              <a:spLocks noChangeArrowheads="1"/>
            </p:cNvSpPr>
            <p:nvPr/>
          </p:nvSpPr>
          <p:spPr bwMode="auto">
            <a:xfrm>
              <a:off x="3734" y="1302"/>
              <a:ext cx="779"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solidFill>
                    <a:srgbClr val="FFFF00"/>
                  </a:solidFill>
                  <a:effectLst>
                    <a:outerShdw blurRad="38100" dist="38100" dir="2700000" algn="tl">
                      <a:srgbClr val="000000"/>
                    </a:outerShdw>
                  </a:effectLst>
                </a:rPr>
                <a:t>objectC</a:t>
              </a:r>
            </a:p>
          </p:txBody>
        </p:sp>
        <p:sp>
          <p:nvSpPr>
            <p:cNvPr id="398345" name="Rectangle 9"/>
            <p:cNvSpPr>
              <a:spLocks noChangeArrowheads="1"/>
            </p:cNvSpPr>
            <p:nvPr/>
          </p:nvSpPr>
          <p:spPr bwMode="auto">
            <a:xfrm>
              <a:off x="1193" y="1026"/>
              <a:ext cx="99" cy="1588"/>
            </a:xfrm>
            <a:prstGeom prst="rect">
              <a:avLst/>
            </a:prstGeom>
            <a:noFill/>
            <a:ln w="28575">
              <a:solidFill>
                <a:srgbClr val="FFFF00"/>
              </a:solidFill>
              <a:miter lim="800000"/>
              <a:headEnd/>
              <a:tailEnd/>
            </a:ln>
            <a:effectLst/>
          </p:spPr>
          <p:txBody>
            <a:bodyPr wrap="none" anchor="ctr"/>
            <a:lstStyle/>
            <a:p>
              <a:endParaRPr lang="zh-CN" altLang="en-US"/>
            </a:p>
          </p:txBody>
        </p:sp>
        <p:sp>
          <p:nvSpPr>
            <p:cNvPr id="398346" name="Rectangle 10"/>
            <p:cNvSpPr>
              <a:spLocks noChangeArrowheads="1"/>
            </p:cNvSpPr>
            <p:nvPr/>
          </p:nvSpPr>
          <p:spPr bwMode="auto">
            <a:xfrm>
              <a:off x="2699" y="1298"/>
              <a:ext cx="90" cy="1225"/>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98347" name="Line 11"/>
            <p:cNvSpPr>
              <a:spLocks noChangeShapeType="1"/>
            </p:cNvSpPr>
            <p:nvPr/>
          </p:nvSpPr>
          <p:spPr bwMode="auto">
            <a:xfrm>
              <a:off x="1284" y="1298"/>
              <a:ext cx="1406" cy="0"/>
            </a:xfrm>
            <a:prstGeom prst="line">
              <a:avLst/>
            </a:prstGeom>
            <a:noFill/>
            <a:ln w="28575">
              <a:solidFill>
                <a:srgbClr val="FFFF00"/>
              </a:solidFill>
              <a:round/>
              <a:headEnd/>
              <a:tailEnd type="triangle" w="lg" len="med"/>
            </a:ln>
            <a:effectLst/>
          </p:spPr>
          <p:txBody>
            <a:bodyPr/>
            <a:lstStyle/>
            <a:p>
              <a:endParaRPr lang="zh-CN" altLang="en-US"/>
            </a:p>
          </p:txBody>
        </p:sp>
        <p:sp>
          <p:nvSpPr>
            <p:cNvPr id="398350" name="Text Box 14"/>
            <p:cNvSpPr txBox="1">
              <a:spLocks noChangeArrowheads="1"/>
            </p:cNvSpPr>
            <p:nvPr/>
          </p:nvSpPr>
          <p:spPr bwMode="auto">
            <a:xfrm>
              <a:off x="1437" y="1095"/>
              <a:ext cx="1088"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operationE(c, d)</a:t>
              </a:r>
            </a:p>
          </p:txBody>
        </p:sp>
        <p:sp>
          <p:nvSpPr>
            <p:cNvPr id="398354" name="Text Box 18"/>
            <p:cNvSpPr txBox="1">
              <a:spLocks noChangeArrowheads="1"/>
            </p:cNvSpPr>
            <p:nvPr/>
          </p:nvSpPr>
          <p:spPr bwMode="auto">
            <a:xfrm>
              <a:off x="1610" y="2296"/>
              <a:ext cx="63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resultV</a:t>
              </a:r>
            </a:p>
          </p:txBody>
        </p:sp>
        <p:sp>
          <p:nvSpPr>
            <p:cNvPr id="398355" name="Line 19"/>
            <p:cNvSpPr>
              <a:spLocks noChangeShapeType="1"/>
            </p:cNvSpPr>
            <p:nvPr/>
          </p:nvSpPr>
          <p:spPr bwMode="auto">
            <a:xfrm rot="10800000">
              <a:off x="2789" y="2387"/>
              <a:ext cx="1270" cy="0"/>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98357" name="Line 21"/>
            <p:cNvSpPr>
              <a:spLocks noChangeShapeType="1"/>
            </p:cNvSpPr>
            <p:nvPr/>
          </p:nvSpPr>
          <p:spPr bwMode="auto">
            <a:xfrm flipH="1">
              <a:off x="2744" y="1026"/>
              <a:ext cx="8" cy="272"/>
            </a:xfrm>
            <a:prstGeom prst="line">
              <a:avLst/>
            </a:prstGeom>
            <a:noFill/>
            <a:ln w="28575">
              <a:solidFill>
                <a:srgbClr val="FFFF00"/>
              </a:solidFill>
              <a:prstDash val="dash"/>
              <a:round/>
              <a:headEnd/>
              <a:tailEnd/>
            </a:ln>
            <a:effectLst/>
          </p:spPr>
          <p:txBody>
            <a:bodyPr/>
            <a:lstStyle/>
            <a:p>
              <a:endParaRPr lang="zh-CN" altLang="en-US"/>
            </a:p>
          </p:txBody>
        </p:sp>
        <p:sp>
          <p:nvSpPr>
            <p:cNvPr id="398360" name="Rectangle 24"/>
            <p:cNvSpPr>
              <a:spLocks noChangeArrowheads="1"/>
            </p:cNvSpPr>
            <p:nvPr/>
          </p:nvSpPr>
          <p:spPr bwMode="auto">
            <a:xfrm>
              <a:off x="4059" y="1570"/>
              <a:ext cx="91" cy="817"/>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98361" name="Line 25"/>
            <p:cNvSpPr>
              <a:spLocks noChangeShapeType="1"/>
            </p:cNvSpPr>
            <p:nvPr/>
          </p:nvSpPr>
          <p:spPr bwMode="auto">
            <a:xfrm>
              <a:off x="2835" y="2115"/>
              <a:ext cx="1224" cy="0"/>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98363" name="Line 27"/>
            <p:cNvSpPr>
              <a:spLocks noChangeShapeType="1"/>
            </p:cNvSpPr>
            <p:nvPr/>
          </p:nvSpPr>
          <p:spPr bwMode="auto">
            <a:xfrm>
              <a:off x="2744" y="2523"/>
              <a:ext cx="0" cy="272"/>
            </a:xfrm>
            <a:prstGeom prst="line">
              <a:avLst/>
            </a:prstGeom>
            <a:noFill/>
            <a:ln w="28575">
              <a:solidFill>
                <a:srgbClr val="FFFF00"/>
              </a:solidFill>
              <a:prstDash val="dash"/>
              <a:round/>
              <a:headEnd/>
              <a:tailEnd/>
            </a:ln>
            <a:effectLst/>
          </p:spPr>
          <p:txBody>
            <a:bodyPr/>
            <a:lstStyle/>
            <a:p>
              <a:endParaRPr lang="zh-CN" altLang="en-US"/>
            </a:p>
          </p:txBody>
        </p:sp>
        <p:sp>
          <p:nvSpPr>
            <p:cNvPr id="398364" name="Text Box 28"/>
            <p:cNvSpPr txBox="1">
              <a:spLocks noChangeArrowheads="1"/>
            </p:cNvSpPr>
            <p:nvPr/>
          </p:nvSpPr>
          <p:spPr bwMode="auto">
            <a:xfrm>
              <a:off x="4422" y="2296"/>
              <a:ext cx="952" cy="404"/>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带有临时对象的顺序图</a:t>
              </a:r>
            </a:p>
          </p:txBody>
        </p:sp>
        <p:sp>
          <p:nvSpPr>
            <p:cNvPr id="398367" name="Line 31"/>
            <p:cNvSpPr>
              <a:spLocks noChangeShapeType="1"/>
            </p:cNvSpPr>
            <p:nvPr/>
          </p:nvSpPr>
          <p:spPr bwMode="auto">
            <a:xfrm>
              <a:off x="2789" y="1480"/>
              <a:ext cx="953" cy="0"/>
            </a:xfrm>
            <a:prstGeom prst="line">
              <a:avLst/>
            </a:prstGeom>
            <a:noFill/>
            <a:ln w="28575">
              <a:solidFill>
                <a:srgbClr val="FFFF00"/>
              </a:solidFill>
              <a:round/>
              <a:headEnd/>
              <a:tailEnd type="triangle" w="lg" len="med"/>
            </a:ln>
            <a:effectLst/>
          </p:spPr>
          <p:txBody>
            <a:bodyPr/>
            <a:lstStyle/>
            <a:p>
              <a:endParaRPr lang="zh-CN" altLang="en-US"/>
            </a:p>
          </p:txBody>
        </p:sp>
        <p:sp>
          <p:nvSpPr>
            <p:cNvPr id="398368" name="Text Box 32"/>
            <p:cNvSpPr txBox="1">
              <a:spLocks noChangeArrowheads="1"/>
            </p:cNvSpPr>
            <p:nvPr/>
          </p:nvSpPr>
          <p:spPr bwMode="auto">
            <a:xfrm>
              <a:off x="2835" y="1278"/>
              <a:ext cx="908"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createC(arg)</a:t>
              </a:r>
            </a:p>
          </p:txBody>
        </p:sp>
        <p:sp>
          <p:nvSpPr>
            <p:cNvPr id="398369" name="Line 33"/>
            <p:cNvSpPr>
              <a:spLocks noChangeShapeType="1"/>
            </p:cNvSpPr>
            <p:nvPr/>
          </p:nvSpPr>
          <p:spPr bwMode="auto">
            <a:xfrm rot="10800000">
              <a:off x="2812" y="1821"/>
              <a:ext cx="1247" cy="0"/>
            </a:xfrm>
            <a:prstGeom prst="line">
              <a:avLst/>
            </a:prstGeom>
            <a:noFill/>
            <a:ln w="28575">
              <a:solidFill>
                <a:srgbClr val="FFFF00"/>
              </a:solidFill>
              <a:round/>
              <a:headEnd/>
              <a:tailEnd type="triangle" w="lg" len="med"/>
            </a:ln>
            <a:effectLst/>
          </p:spPr>
          <p:txBody>
            <a:bodyPr/>
            <a:lstStyle/>
            <a:p>
              <a:endParaRPr lang="zh-CN" altLang="en-US"/>
            </a:p>
          </p:txBody>
        </p:sp>
        <p:sp>
          <p:nvSpPr>
            <p:cNvPr id="398370" name="Text Box 34"/>
            <p:cNvSpPr txBox="1">
              <a:spLocks noChangeArrowheads="1"/>
            </p:cNvSpPr>
            <p:nvPr/>
          </p:nvSpPr>
          <p:spPr bwMode="auto">
            <a:xfrm>
              <a:off x="2822" y="1602"/>
              <a:ext cx="117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operationE(m, n)</a:t>
              </a:r>
            </a:p>
          </p:txBody>
        </p:sp>
        <p:sp>
          <p:nvSpPr>
            <p:cNvPr id="398371" name="Rectangle 35"/>
            <p:cNvSpPr>
              <a:spLocks noChangeArrowheads="1"/>
            </p:cNvSpPr>
            <p:nvPr/>
          </p:nvSpPr>
          <p:spPr bwMode="auto">
            <a:xfrm>
              <a:off x="2744" y="1829"/>
              <a:ext cx="91" cy="272"/>
            </a:xfrm>
            <a:prstGeom prst="rect">
              <a:avLst/>
            </a:prstGeom>
            <a:solidFill>
              <a:schemeClr val="bg1"/>
            </a:solidFill>
            <a:ln w="28575">
              <a:solidFill>
                <a:srgbClr val="FFFF00"/>
              </a:solidFill>
              <a:miter lim="800000"/>
              <a:headEnd/>
              <a:tailEnd/>
            </a:ln>
            <a:effectLst/>
          </p:spPr>
          <p:txBody>
            <a:bodyPr wrap="none" anchor="ctr"/>
            <a:lstStyle/>
            <a:p>
              <a:endParaRPr lang="zh-CN" altLang="en-US"/>
            </a:p>
          </p:txBody>
        </p:sp>
        <p:sp>
          <p:nvSpPr>
            <p:cNvPr id="398372" name="Text Box 36"/>
            <p:cNvSpPr txBox="1">
              <a:spLocks noChangeArrowheads="1"/>
            </p:cNvSpPr>
            <p:nvPr/>
          </p:nvSpPr>
          <p:spPr bwMode="auto">
            <a:xfrm>
              <a:off x="3107" y="1904"/>
              <a:ext cx="635"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resultT</a:t>
              </a:r>
            </a:p>
          </p:txBody>
        </p:sp>
        <p:sp>
          <p:nvSpPr>
            <p:cNvPr id="398374" name="Line 38"/>
            <p:cNvSpPr>
              <a:spLocks noChangeShapeType="1"/>
            </p:cNvSpPr>
            <p:nvPr/>
          </p:nvSpPr>
          <p:spPr bwMode="auto">
            <a:xfrm rot="10800000">
              <a:off x="1292" y="2523"/>
              <a:ext cx="1360" cy="0"/>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98376" name="Text Box 40"/>
            <p:cNvSpPr txBox="1">
              <a:spLocks noChangeArrowheads="1"/>
            </p:cNvSpPr>
            <p:nvPr/>
          </p:nvSpPr>
          <p:spPr bwMode="auto">
            <a:xfrm>
              <a:off x="3894" y="2160"/>
              <a:ext cx="363" cy="404"/>
            </a:xfrm>
            <a:prstGeom prst="rect">
              <a:avLst/>
            </a:prstGeom>
            <a:noFill/>
            <a:ln w="9525">
              <a:noFill/>
              <a:miter lim="800000"/>
              <a:headEnd/>
              <a:tailEnd/>
            </a:ln>
            <a:effectLst/>
          </p:spPr>
          <p:txBody>
            <a:bodyPr>
              <a:spAutoFit/>
            </a:bodyPr>
            <a:lstStyle/>
            <a:p>
              <a:pPr>
                <a:spcBef>
                  <a:spcPct val="50000"/>
                </a:spcBef>
              </a:pPr>
              <a:r>
                <a:rPr lang="en-US" altLang="zh-CN" sz="3600" b="1">
                  <a:effectLst>
                    <a:outerShdw blurRad="38100" dist="38100" dir="2700000" algn="tl">
                      <a:srgbClr val="000000"/>
                    </a:outerShdw>
                  </a:effectLst>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398377"/>
                                        </p:tgtEl>
                                        <p:attrNameLst>
                                          <p:attrName>style.visibility</p:attrName>
                                        </p:attrNameLst>
                                      </p:cBhvr>
                                      <p:to>
                                        <p:strVal val="visible"/>
                                      </p:to>
                                    </p:set>
                                    <p:animEffect transition="in" filter="box(in)">
                                      <p:cBhvr>
                                        <p:cTn id="7" dur="500"/>
                                        <p:tgtEl>
                                          <p:spTgt spid="39837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98340">
                                            <p:txEl>
                                              <p:pRg st="0" end="0"/>
                                            </p:txEl>
                                          </p:spTgt>
                                        </p:tgtEl>
                                        <p:attrNameLst>
                                          <p:attrName>style.visibility</p:attrName>
                                        </p:attrNameLst>
                                      </p:cBhvr>
                                      <p:to>
                                        <p:strVal val="visible"/>
                                      </p:to>
                                    </p:set>
                                    <p:anim calcmode="lin" valueType="num">
                                      <p:cBhvr additive="base">
                                        <p:cTn id="11" dur="500" fill="hold"/>
                                        <p:tgtEl>
                                          <p:spTgt spid="39834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98340">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98340">
                                            <p:txEl>
                                              <p:pRg st="1" end="1"/>
                                            </p:txEl>
                                          </p:spTgt>
                                        </p:tgtEl>
                                        <p:attrNameLst>
                                          <p:attrName>style.visibility</p:attrName>
                                        </p:attrNameLst>
                                      </p:cBhvr>
                                      <p:to>
                                        <p:strVal val="visible"/>
                                      </p:to>
                                    </p:set>
                                    <p:anim calcmode="lin" valueType="num">
                                      <p:cBhvr additive="base">
                                        <p:cTn id="16" dur="500" fill="hold"/>
                                        <p:tgtEl>
                                          <p:spTgt spid="398340">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9834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0"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2F92338B-8273-4594-9B8E-A2F17CB056BF}" type="slidenum">
              <a:rPr lang="en-US" altLang="zh-CN"/>
              <a:pPr/>
              <a:t>131</a:t>
            </a:fld>
            <a:endParaRPr lang="en-US" altLang="zh-CN"/>
          </a:p>
        </p:txBody>
      </p:sp>
      <p:sp>
        <p:nvSpPr>
          <p:cNvPr id="400386" name="Rectangle 2"/>
          <p:cNvSpPr>
            <a:spLocks noGrp="1" noChangeArrowheads="1"/>
          </p:cNvSpPr>
          <p:nvPr>
            <p:ph type="body" idx="1"/>
          </p:nvPr>
        </p:nvSpPr>
        <p:spPr/>
        <p:txBody>
          <a:bodyPr/>
          <a:lstStyle/>
          <a:p>
            <a:endParaRPr lang="zh-CN" altLang="zh-CN"/>
          </a:p>
        </p:txBody>
      </p:sp>
      <p:pic>
        <p:nvPicPr>
          <p:cNvPr id="400387" name="Picture 3"/>
          <p:cNvPicPr>
            <a:picLocks noChangeAspect="1" noChangeArrowheads="1"/>
          </p:cNvPicPr>
          <p:nvPr/>
        </p:nvPicPr>
        <p:blipFill>
          <a:blip r:embed="rId2" cstate="print"/>
          <a:srcRect/>
          <a:stretch>
            <a:fillRect/>
          </a:stretch>
        </p:blipFill>
        <p:spPr bwMode="auto">
          <a:xfrm>
            <a:off x="100013" y="428625"/>
            <a:ext cx="8943975" cy="6007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CEB4DFF0-C767-4149-B5A4-34DC0CDA22F2}" type="slidenum">
              <a:rPr lang="en-US" altLang="zh-CN"/>
              <a:pPr/>
              <a:t>132</a:t>
            </a:fld>
            <a:endParaRPr lang="en-US" altLang="zh-CN"/>
          </a:p>
        </p:txBody>
      </p:sp>
      <p:pic>
        <p:nvPicPr>
          <p:cNvPr id="401410" name="Picture 2"/>
          <p:cNvPicPr>
            <a:picLocks noChangeAspect="1" noChangeArrowheads="1"/>
          </p:cNvPicPr>
          <p:nvPr/>
        </p:nvPicPr>
        <p:blipFill>
          <a:blip r:embed="rId2" cstate="print"/>
          <a:srcRect/>
          <a:stretch>
            <a:fillRect/>
          </a:stretch>
        </p:blipFill>
        <p:spPr bwMode="auto">
          <a:xfrm>
            <a:off x="100013" y="322263"/>
            <a:ext cx="8943975" cy="62214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EE3FEA47-FD3F-4953-AC0A-C7F8AB9B4139}" type="slidenum">
              <a:rPr lang="en-US" altLang="zh-CN"/>
              <a:pPr/>
              <a:t>133</a:t>
            </a:fld>
            <a:endParaRPr lang="en-US" altLang="zh-CN"/>
          </a:p>
        </p:txBody>
      </p:sp>
      <p:pic>
        <p:nvPicPr>
          <p:cNvPr id="402434" name="Picture 2"/>
          <p:cNvPicPr>
            <a:picLocks noChangeAspect="1" noChangeArrowheads="1"/>
          </p:cNvPicPr>
          <p:nvPr/>
        </p:nvPicPr>
        <p:blipFill>
          <a:blip r:embed="rId2" cstate="print"/>
          <a:srcRect/>
          <a:stretch>
            <a:fillRect/>
          </a:stretch>
        </p:blipFill>
        <p:spPr bwMode="auto">
          <a:xfrm>
            <a:off x="100013" y="647700"/>
            <a:ext cx="8943975" cy="5568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759C7BB7-5AD9-45C5-8FE3-D1E1E20EE1D0}" type="slidenum">
              <a:rPr lang="en-US" altLang="zh-CN"/>
              <a:pPr/>
              <a:t>134</a:t>
            </a:fld>
            <a:endParaRPr lang="en-US" altLang="zh-CN"/>
          </a:p>
        </p:txBody>
      </p:sp>
      <p:pic>
        <p:nvPicPr>
          <p:cNvPr id="403458" name="Picture 2"/>
          <p:cNvPicPr>
            <a:picLocks noChangeAspect="1" noChangeArrowheads="1"/>
          </p:cNvPicPr>
          <p:nvPr/>
        </p:nvPicPr>
        <p:blipFill>
          <a:blip r:embed="rId2" cstate="print"/>
          <a:srcRect/>
          <a:stretch>
            <a:fillRect/>
          </a:stretch>
        </p:blipFill>
        <p:spPr bwMode="auto">
          <a:xfrm>
            <a:off x="122238" y="400050"/>
            <a:ext cx="8899525" cy="6064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C85EB6C0-C750-41C4-9318-35D3A1372617}" type="slidenum">
              <a:rPr lang="en-US" altLang="zh-CN"/>
              <a:pPr/>
              <a:t>135</a:t>
            </a:fld>
            <a:endParaRPr lang="en-US" altLang="zh-CN"/>
          </a:p>
        </p:txBody>
      </p:sp>
      <p:pic>
        <p:nvPicPr>
          <p:cNvPr id="404482" name="Picture 2"/>
          <p:cNvPicPr>
            <a:picLocks noChangeAspect="1" noChangeArrowheads="1"/>
          </p:cNvPicPr>
          <p:nvPr/>
        </p:nvPicPr>
        <p:blipFill>
          <a:blip r:embed="rId2" cstate="print"/>
          <a:srcRect/>
          <a:stretch>
            <a:fillRect/>
          </a:stretch>
        </p:blipFill>
        <p:spPr bwMode="auto">
          <a:xfrm>
            <a:off x="100013" y="355600"/>
            <a:ext cx="8943975" cy="6153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D2CFA1A0-0C8A-413E-B3CA-666AAE2EB5AF}" type="slidenum">
              <a:rPr lang="en-US" altLang="zh-CN"/>
              <a:pPr/>
              <a:t>136</a:t>
            </a:fld>
            <a:endParaRPr lang="en-US" altLang="zh-CN"/>
          </a:p>
        </p:txBody>
      </p:sp>
      <p:pic>
        <p:nvPicPr>
          <p:cNvPr id="405506" name="Picture 2"/>
          <p:cNvPicPr>
            <a:picLocks noChangeAspect="1" noChangeArrowheads="1"/>
          </p:cNvPicPr>
          <p:nvPr/>
        </p:nvPicPr>
        <p:blipFill>
          <a:blip r:embed="rId2" cstate="print"/>
          <a:srcRect/>
          <a:stretch>
            <a:fillRect/>
          </a:stretch>
        </p:blipFill>
        <p:spPr bwMode="auto">
          <a:xfrm>
            <a:off x="100013" y="366713"/>
            <a:ext cx="8943975" cy="6130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B4C5430-E5AB-41F8-90B9-A8EA34415E85}" type="slidenum">
              <a:rPr lang="en-US" altLang="zh-CN"/>
              <a:pPr/>
              <a:t>137</a:t>
            </a:fld>
            <a:endParaRPr lang="en-US" altLang="zh-CN"/>
          </a:p>
        </p:txBody>
      </p:sp>
      <p:sp>
        <p:nvSpPr>
          <p:cNvPr id="406530" name="Rectangle 2"/>
          <p:cNvSpPr>
            <a:spLocks noGrp="1" noChangeArrowheads="1"/>
          </p:cNvSpPr>
          <p:nvPr>
            <p:ph type="body" idx="1"/>
          </p:nvPr>
        </p:nvSpPr>
        <p:spPr>
          <a:xfrm>
            <a:off x="468313" y="1196975"/>
            <a:ext cx="8229600" cy="4525963"/>
          </a:xfrm>
        </p:spPr>
        <p:txBody>
          <a:bodyPr/>
          <a:lstStyle/>
          <a:p>
            <a:pPr>
              <a:lnSpc>
                <a:spcPct val="110000"/>
              </a:lnSpc>
              <a:spcBef>
                <a:spcPct val="30000"/>
              </a:spcBef>
            </a:pPr>
            <a:r>
              <a:rPr lang="zh-CN" altLang="en-US" b="1" dirty="0">
                <a:solidFill>
                  <a:srgbClr val="FFFF00"/>
                </a:solidFill>
              </a:rPr>
              <a:t>也是用来描述系统中对象间的动态协作关系；</a:t>
            </a:r>
          </a:p>
          <a:p>
            <a:pPr>
              <a:lnSpc>
                <a:spcPct val="110000"/>
              </a:lnSpc>
              <a:spcBef>
                <a:spcPct val="30000"/>
              </a:spcBef>
            </a:pPr>
            <a:r>
              <a:rPr lang="zh-CN" altLang="en-US" b="1" dirty="0" smtClean="0">
                <a:solidFill>
                  <a:srgbClr val="FFFF00"/>
                </a:solidFill>
              </a:rPr>
              <a:t>通信图</a:t>
            </a:r>
            <a:r>
              <a:rPr lang="zh-CN" altLang="en-US" b="1" dirty="0">
                <a:solidFill>
                  <a:srgbClr val="FFFF00"/>
                </a:solidFill>
              </a:rPr>
              <a:t>侧重说明哪些对象间有消息传递；</a:t>
            </a:r>
          </a:p>
          <a:p>
            <a:pPr>
              <a:lnSpc>
                <a:spcPct val="110000"/>
              </a:lnSpc>
              <a:spcBef>
                <a:spcPct val="30000"/>
              </a:spcBef>
            </a:pPr>
            <a:r>
              <a:rPr lang="zh-CN" altLang="en-US" b="1" dirty="0">
                <a:solidFill>
                  <a:srgbClr val="FFFF00"/>
                </a:solidFill>
              </a:rPr>
              <a:t>顺序图侧重表述在某情况下对象间传递消息的时序性；</a:t>
            </a:r>
          </a:p>
          <a:p>
            <a:pPr>
              <a:lnSpc>
                <a:spcPct val="110000"/>
              </a:lnSpc>
              <a:spcBef>
                <a:spcPct val="30000"/>
              </a:spcBef>
            </a:pPr>
            <a:r>
              <a:rPr lang="zh-CN" altLang="en-US" b="1" dirty="0">
                <a:solidFill>
                  <a:srgbClr val="FFFF00"/>
                </a:solidFill>
              </a:rPr>
              <a:t>通信图中要给消息编号来标明消息的执行顺序；</a:t>
            </a:r>
          </a:p>
        </p:txBody>
      </p:sp>
      <p:sp>
        <p:nvSpPr>
          <p:cNvPr id="40653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smtClean="0">
                <a:solidFill>
                  <a:srgbClr val="FFFF00"/>
                </a:solidFill>
                <a:effectLst>
                  <a:outerShdw blurRad="38100" dist="38100" dir="2700000" algn="tl">
                    <a:srgbClr val="000000"/>
                  </a:outerShdw>
                </a:effectLst>
              </a:rPr>
              <a:t>通信图</a:t>
            </a:r>
            <a:r>
              <a:rPr lang="zh-CN" altLang="en-US" sz="4000" b="1" dirty="0">
                <a:solidFill>
                  <a:srgbClr val="FFFF00"/>
                </a:solidFill>
                <a:effectLst>
                  <a:outerShdw blurRad="38100" dist="38100" dir="2700000" algn="tl">
                    <a:srgbClr val="000000"/>
                  </a:outerShdw>
                </a:effectLst>
              </a:rPr>
              <a:t>简介</a:t>
            </a:r>
          </a:p>
        </p:txBody>
      </p:sp>
      <p:sp>
        <p:nvSpPr>
          <p:cNvPr id="40653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B369A92-02D6-4B5C-9FDD-5B1D3674A238}" type="slidenum">
              <a:rPr lang="en-US" altLang="zh-CN"/>
              <a:pPr/>
              <a:t>138</a:t>
            </a:fld>
            <a:endParaRPr lang="en-US" altLang="zh-CN"/>
          </a:p>
        </p:txBody>
      </p:sp>
      <p:pic>
        <p:nvPicPr>
          <p:cNvPr id="407554" name="Picture 2" descr="Uml-CollaborationD-Printer01"/>
          <p:cNvPicPr>
            <a:picLocks noChangeAspect="1" noChangeArrowheads="1"/>
          </p:cNvPicPr>
          <p:nvPr/>
        </p:nvPicPr>
        <p:blipFill>
          <a:blip r:embed="rId3" cstate="print"/>
          <a:srcRect/>
          <a:stretch>
            <a:fillRect/>
          </a:stretch>
        </p:blipFill>
        <p:spPr bwMode="auto">
          <a:xfrm>
            <a:off x="457200" y="1066800"/>
            <a:ext cx="8382000" cy="4322763"/>
          </a:xfrm>
          <a:prstGeom prst="rect">
            <a:avLst/>
          </a:prstGeom>
          <a:noFill/>
        </p:spPr>
      </p:pic>
      <p:sp>
        <p:nvSpPr>
          <p:cNvPr id="407555" name="Text Box 3"/>
          <p:cNvSpPr txBox="1">
            <a:spLocks noChangeArrowheads="1"/>
          </p:cNvSpPr>
          <p:nvPr/>
        </p:nvSpPr>
        <p:spPr bwMode="auto">
          <a:xfrm>
            <a:off x="2438400" y="5791200"/>
            <a:ext cx="4495800" cy="519113"/>
          </a:xfrm>
          <a:prstGeom prst="rect">
            <a:avLst/>
          </a:prstGeom>
          <a:noFill/>
          <a:ln w="9525">
            <a:noFill/>
            <a:miter lim="800000"/>
            <a:headEnd/>
            <a:tailEnd/>
          </a:ln>
          <a:effectLst/>
        </p:spPr>
        <p:txBody>
          <a:bodyPr>
            <a:spAutoFit/>
          </a:bodyPr>
          <a:lstStyle/>
          <a:p>
            <a:pPr>
              <a:spcBef>
                <a:spcPct val="50000"/>
              </a:spcBef>
            </a:pPr>
            <a:r>
              <a:rPr kumimoji="1" lang="zh-CN" altLang="en-US" sz="2800" b="1" dirty="0" smtClean="0">
                <a:solidFill>
                  <a:srgbClr val="FFFF00"/>
                </a:solidFill>
                <a:effectLst>
                  <a:outerShdw blurRad="38100" dist="38100" dir="2700000" algn="tl">
                    <a:srgbClr val="000000"/>
                  </a:outerShdw>
                </a:effectLst>
                <a:latin typeface="Times New Roman" pitchFamily="18" charset="0"/>
              </a:rPr>
              <a:t>通信图</a:t>
            </a:r>
            <a:r>
              <a:rPr kumimoji="1" lang="zh-CN" altLang="en-US" sz="2800" b="1" dirty="0">
                <a:solidFill>
                  <a:srgbClr val="FFFF00"/>
                </a:solidFill>
                <a:effectLst>
                  <a:outerShdw blurRad="38100" dist="38100" dir="2700000" algn="tl">
                    <a:srgbClr val="000000"/>
                  </a:outerShdw>
                </a:effectLst>
                <a:latin typeface="Times New Roman" pitchFamily="18" charset="0"/>
              </a:rPr>
              <a:t>示例：打印服务器</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F2BEF5DB-0CCA-43A4-BCF6-AD8AC158FD04}" type="slidenum">
              <a:rPr lang="en-US" altLang="zh-CN"/>
              <a:pPr/>
              <a:t>139</a:t>
            </a:fld>
            <a:endParaRPr lang="en-US" altLang="zh-CN"/>
          </a:p>
        </p:txBody>
      </p:sp>
      <p:sp>
        <p:nvSpPr>
          <p:cNvPr id="39219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活动模型</a:t>
            </a:r>
          </a:p>
        </p:txBody>
      </p:sp>
      <p:sp>
        <p:nvSpPr>
          <p:cNvPr id="39219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92196" name="Rectangle 4"/>
          <p:cNvSpPr>
            <a:spLocks noGrp="1" noChangeArrowheads="1"/>
          </p:cNvSpPr>
          <p:nvPr>
            <p:ph type="body" idx="1"/>
          </p:nvPr>
        </p:nvSpPr>
        <p:spPr>
          <a:xfrm>
            <a:off x="428596" y="1500174"/>
            <a:ext cx="8229600" cy="4589479"/>
          </a:xfrm>
          <a:noFill/>
          <a:ln/>
        </p:spPr>
        <p:txBody>
          <a:bodyPr/>
          <a:lstStyle/>
          <a:p>
            <a:pPr>
              <a:lnSpc>
                <a:spcPct val="110000"/>
              </a:lnSpc>
              <a:spcBef>
                <a:spcPct val="30000"/>
              </a:spcBef>
            </a:pPr>
            <a:r>
              <a:rPr lang="zh-CN" altLang="en-US" sz="2800" b="1" dirty="0">
                <a:solidFill>
                  <a:srgbClr val="FFFF00"/>
                </a:solidFill>
              </a:rPr>
              <a:t>活动图（</a:t>
            </a:r>
            <a:r>
              <a:rPr lang="en-US" altLang="zh-CN" sz="2800" b="1" dirty="0">
                <a:solidFill>
                  <a:srgbClr val="FFFF00"/>
                </a:solidFill>
              </a:rPr>
              <a:t>activity diagram</a:t>
            </a:r>
            <a:r>
              <a:rPr lang="zh-CN" altLang="en-US" sz="2800" b="1" dirty="0">
                <a:solidFill>
                  <a:srgbClr val="FFFF00"/>
                </a:solidFill>
              </a:rPr>
              <a:t>）显示了组成复杂过程的步骤序列。</a:t>
            </a:r>
          </a:p>
          <a:p>
            <a:pPr>
              <a:lnSpc>
                <a:spcPct val="110000"/>
              </a:lnSpc>
              <a:spcBef>
                <a:spcPct val="30000"/>
              </a:spcBef>
            </a:pPr>
            <a:r>
              <a:rPr lang="zh-CN" altLang="en-US" sz="2800" b="1" dirty="0">
                <a:solidFill>
                  <a:srgbClr val="FFFF00"/>
                </a:solidFill>
              </a:rPr>
              <a:t>与顺序图类似，活动图可以显示控制流，但专注于操作而不是对象。</a:t>
            </a:r>
          </a:p>
          <a:p>
            <a:pPr>
              <a:lnSpc>
                <a:spcPct val="110000"/>
              </a:lnSpc>
              <a:spcBef>
                <a:spcPct val="30000"/>
              </a:spcBef>
            </a:pPr>
            <a:r>
              <a:rPr lang="zh-CN" altLang="en-US" sz="2800" b="1" dirty="0">
                <a:solidFill>
                  <a:srgbClr val="FFFF00"/>
                </a:solidFill>
              </a:rPr>
              <a:t>活动图在设计算法和工作流的早期阶段最为有用；</a:t>
            </a:r>
          </a:p>
          <a:p>
            <a:pPr>
              <a:lnSpc>
                <a:spcPct val="110000"/>
              </a:lnSpc>
              <a:spcBef>
                <a:spcPct val="30000"/>
              </a:spcBef>
            </a:pPr>
            <a:r>
              <a:rPr lang="zh-CN" altLang="en-US" sz="2800" b="1" dirty="0">
                <a:solidFill>
                  <a:srgbClr val="FFFF00"/>
                </a:solidFill>
              </a:rPr>
              <a:t>类似流程图，描述一个</a:t>
            </a:r>
            <a:r>
              <a:rPr lang="en-US" altLang="zh-CN" sz="2800" b="1" dirty="0">
                <a:solidFill>
                  <a:srgbClr val="FFFF00"/>
                </a:solidFill>
              </a:rPr>
              <a:t>Use Case</a:t>
            </a:r>
            <a:r>
              <a:rPr lang="zh-CN" altLang="en-US" sz="2800" b="1" dirty="0">
                <a:solidFill>
                  <a:srgbClr val="FFFF00"/>
                </a:solidFill>
              </a:rPr>
              <a:t>的处理流程；</a:t>
            </a:r>
          </a:p>
          <a:p>
            <a:r>
              <a:rPr lang="zh-CN" altLang="en-US" sz="2800" b="1" dirty="0">
                <a:solidFill>
                  <a:srgbClr val="FFFF00"/>
                </a:solidFill>
              </a:rPr>
              <a:t>活动图可以方便地描述控制转移条件以及并行执行等要求。</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14335811-C177-451B-9BB7-C62A8C332F88}" type="slidenum">
              <a:rPr lang="en-US" altLang="zh-CN"/>
              <a:pPr/>
              <a:t>14</a:t>
            </a:fld>
            <a:endParaRPr lang="en-US" altLang="zh-CN"/>
          </a:p>
        </p:txBody>
      </p:sp>
      <p:sp>
        <p:nvSpPr>
          <p:cNvPr id="264194" name="Rectangle 2"/>
          <p:cNvSpPr>
            <a:spLocks noGrp="1" noChangeArrowheads="1"/>
          </p:cNvSpPr>
          <p:nvPr>
            <p:ph type="body" idx="1"/>
          </p:nvPr>
        </p:nvSpPr>
        <p:spPr>
          <a:xfrm>
            <a:off x="684213" y="1387497"/>
            <a:ext cx="7772400" cy="5184775"/>
          </a:xfrm>
        </p:spPr>
        <p:txBody>
          <a:bodyPr/>
          <a:lstStyle/>
          <a:p>
            <a:pPr>
              <a:lnSpc>
                <a:spcPct val="110000"/>
              </a:lnSpc>
            </a:pPr>
            <a:r>
              <a:rPr lang="zh-CN" altLang="en-US" sz="2800" b="1" dirty="0"/>
              <a:t>继承</a:t>
            </a:r>
            <a:r>
              <a:rPr lang="zh-CN" altLang="en-US" sz="2800" b="1" dirty="0">
                <a:solidFill>
                  <a:srgbClr val="FFFF00"/>
                </a:solidFill>
              </a:rPr>
              <a:t>：是指能够直接获得已有的性质和特征，而不必重复定义它们。 </a:t>
            </a:r>
          </a:p>
          <a:p>
            <a:pPr>
              <a:lnSpc>
                <a:spcPct val="110000"/>
              </a:lnSpc>
            </a:pPr>
            <a:r>
              <a:rPr lang="zh-CN" altLang="en-US" sz="2800" b="1" dirty="0">
                <a:solidFill>
                  <a:srgbClr val="FFFF00"/>
                </a:solidFill>
              </a:rPr>
              <a:t>根据各类间的异同点把它们组成层次结构，从而表示：位于下层的类继承了上层中某类的特点。</a:t>
            </a:r>
          </a:p>
          <a:p>
            <a:pPr>
              <a:lnSpc>
                <a:spcPct val="110000"/>
              </a:lnSpc>
            </a:pPr>
            <a:r>
              <a:rPr lang="zh-CN" altLang="en-US" sz="2800" b="1" dirty="0">
                <a:solidFill>
                  <a:srgbClr val="FFFF00"/>
                </a:solidFill>
              </a:rPr>
              <a:t>继承是子类自动地共享基类中定义的数据和方法的机制。</a:t>
            </a:r>
          </a:p>
          <a:p>
            <a:pPr>
              <a:lnSpc>
                <a:spcPct val="110000"/>
              </a:lnSpc>
            </a:pPr>
            <a:r>
              <a:rPr lang="zh-CN" altLang="en-US" sz="2800" b="1" dirty="0">
                <a:solidFill>
                  <a:srgbClr val="FFFF00"/>
                </a:solidFill>
              </a:rPr>
              <a:t>或者反方向来看，是从</a:t>
            </a:r>
            <a:r>
              <a:rPr lang="zh-CN" altLang="en-US" sz="2800" b="1" dirty="0">
                <a:solidFill>
                  <a:srgbClr val="FFFF00"/>
                </a:solidFill>
                <a:latin typeface="Arial"/>
              </a:rPr>
              <a:t>“</a:t>
            </a:r>
            <a:r>
              <a:rPr lang="zh-CN" altLang="en-US" sz="2800" b="1" dirty="0">
                <a:solidFill>
                  <a:srgbClr val="FFFF00"/>
                </a:solidFill>
              </a:rPr>
              <a:t>特殊性</a:t>
            </a:r>
            <a:r>
              <a:rPr lang="zh-CN" altLang="en-US" sz="2800" b="1" dirty="0">
                <a:solidFill>
                  <a:srgbClr val="FFFF00"/>
                </a:solidFill>
                <a:latin typeface="Arial"/>
              </a:rPr>
              <a:t>”</a:t>
            </a:r>
            <a:r>
              <a:rPr lang="zh-CN" altLang="en-US" sz="2800" b="1" dirty="0">
                <a:solidFill>
                  <a:srgbClr val="FFFF00"/>
                </a:solidFill>
              </a:rPr>
              <a:t>概念归纳</a:t>
            </a:r>
            <a:r>
              <a:rPr lang="zh-CN" altLang="en-US" sz="2800" b="1" dirty="0">
                <a:solidFill>
                  <a:srgbClr val="FFFF00"/>
                </a:solidFill>
                <a:latin typeface="Arial"/>
              </a:rPr>
              <a:t>“</a:t>
            </a:r>
            <a:r>
              <a:rPr lang="zh-CN" altLang="en-US" sz="2800" b="1" dirty="0">
                <a:solidFill>
                  <a:srgbClr val="FFFF00"/>
                </a:solidFill>
              </a:rPr>
              <a:t>一般性</a:t>
            </a:r>
            <a:r>
              <a:rPr lang="zh-CN" altLang="en-US" sz="2800" b="1" dirty="0">
                <a:solidFill>
                  <a:srgbClr val="FFFF00"/>
                </a:solidFill>
                <a:latin typeface="Arial"/>
              </a:rPr>
              <a:t>”</a:t>
            </a:r>
            <a:r>
              <a:rPr lang="zh-CN" altLang="en-US" sz="2800" b="1" dirty="0">
                <a:solidFill>
                  <a:srgbClr val="FFFF00"/>
                </a:solidFill>
              </a:rPr>
              <a:t> 概念的一种机制。</a:t>
            </a:r>
          </a:p>
          <a:p>
            <a:pPr lvl="1">
              <a:lnSpc>
                <a:spcPct val="110000"/>
              </a:lnSpc>
            </a:pPr>
            <a:r>
              <a:rPr lang="zh-CN" altLang="en-US" sz="2400" b="1" dirty="0">
                <a:solidFill>
                  <a:srgbClr val="FFFF00"/>
                </a:solidFill>
              </a:rPr>
              <a:t>抽象类</a:t>
            </a:r>
          </a:p>
        </p:txBody>
      </p:sp>
      <p:sp>
        <p:nvSpPr>
          <p:cNvPr id="26419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6419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E3D98D5-A372-4452-9A35-20397EE6BC00}" type="slidenum">
              <a:rPr lang="en-US" altLang="zh-CN"/>
              <a:pPr/>
              <a:t>140</a:t>
            </a:fld>
            <a:endParaRPr lang="en-US" altLang="zh-CN"/>
          </a:p>
        </p:txBody>
      </p:sp>
      <p:pic>
        <p:nvPicPr>
          <p:cNvPr id="393218" name="Picture 2" descr="Uml-ActivityD-Printer01"/>
          <p:cNvPicPr>
            <a:picLocks noChangeAspect="1" noChangeArrowheads="1"/>
          </p:cNvPicPr>
          <p:nvPr/>
        </p:nvPicPr>
        <p:blipFill>
          <a:blip r:embed="rId2" cstate="print"/>
          <a:srcRect/>
          <a:stretch>
            <a:fillRect/>
          </a:stretch>
        </p:blipFill>
        <p:spPr bwMode="auto">
          <a:xfrm>
            <a:off x="685800" y="304800"/>
            <a:ext cx="7620000" cy="5830888"/>
          </a:xfrm>
          <a:prstGeom prst="rect">
            <a:avLst/>
          </a:prstGeom>
          <a:noFill/>
        </p:spPr>
      </p:pic>
      <p:sp>
        <p:nvSpPr>
          <p:cNvPr id="393219" name="Text Box 3"/>
          <p:cNvSpPr txBox="1">
            <a:spLocks noChangeArrowheads="1"/>
          </p:cNvSpPr>
          <p:nvPr/>
        </p:nvSpPr>
        <p:spPr bwMode="auto">
          <a:xfrm>
            <a:off x="2627784" y="6237312"/>
            <a:ext cx="4038600" cy="457200"/>
          </a:xfrm>
          <a:prstGeom prst="rect">
            <a:avLst/>
          </a:prstGeom>
          <a:noFill/>
          <a:ln w="9525">
            <a:noFill/>
            <a:miter lim="800000"/>
            <a:headEnd/>
            <a:tailEnd/>
          </a:ln>
          <a:effectLst/>
        </p:spPr>
        <p:txBody>
          <a:bodyPr>
            <a:spAutoFit/>
          </a:bodyPr>
          <a:lstStyle/>
          <a:p>
            <a:pPr>
              <a:spcBef>
                <a:spcPct val="50000"/>
              </a:spcBef>
            </a:pPr>
            <a:r>
              <a:rPr kumimoji="1" lang="zh-CN" altLang="en-US" sz="2400" b="1" dirty="0">
                <a:solidFill>
                  <a:srgbClr val="FFFF00"/>
                </a:solidFill>
                <a:effectLst>
                  <a:outerShdw blurRad="38100" dist="38100" dir="2700000" algn="tl">
                    <a:srgbClr val="000000"/>
                  </a:outerShdw>
                </a:effectLst>
                <a:latin typeface="Times New Roman" pitchFamily="18" charset="0"/>
              </a:rPr>
              <a:t>活动图示例：打印过程</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9AA9679-AC27-4C00-85AD-511EC0FDBF40}" type="slidenum">
              <a:rPr lang="en-US" altLang="zh-CN"/>
              <a:pPr/>
              <a:t>141</a:t>
            </a:fld>
            <a:endParaRPr lang="en-US" altLang="zh-CN"/>
          </a:p>
        </p:txBody>
      </p:sp>
      <p:pic>
        <p:nvPicPr>
          <p:cNvPr id="395266" name="Picture 2" descr="Uml-ActivityD-Synchronize01"/>
          <p:cNvPicPr>
            <a:picLocks noChangeAspect="1" noChangeArrowheads="1"/>
          </p:cNvPicPr>
          <p:nvPr/>
        </p:nvPicPr>
        <p:blipFill>
          <a:blip r:embed="rId2" cstate="print"/>
          <a:srcRect/>
          <a:stretch>
            <a:fillRect/>
          </a:stretch>
        </p:blipFill>
        <p:spPr bwMode="auto">
          <a:xfrm>
            <a:off x="755650" y="836613"/>
            <a:ext cx="7581900" cy="4343400"/>
          </a:xfrm>
          <a:prstGeom prst="rect">
            <a:avLst/>
          </a:prstGeom>
          <a:noFill/>
        </p:spPr>
      </p:pic>
      <p:sp>
        <p:nvSpPr>
          <p:cNvPr id="395267" name="Text Box 3"/>
          <p:cNvSpPr txBox="1">
            <a:spLocks noChangeArrowheads="1"/>
          </p:cNvSpPr>
          <p:nvPr/>
        </p:nvSpPr>
        <p:spPr bwMode="auto">
          <a:xfrm>
            <a:off x="2350356" y="5445223"/>
            <a:ext cx="4392488" cy="461665"/>
          </a:xfrm>
          <a:prstGeom prst="rect">
            <a:avLst/>
          </a:prstGeom>
          <a:noFill/>
          <a:ln w="9525">
            <a:noFill/>
            <a:miter lim="800000"/>
            <a:headEnd/>
            <a:tailEnd/>
          </a:ln>
          <a:effectLst/>
        </p:spPr>
        <p:txBody>
          <a:bodyPr wrap="square">
            <a:spAutoFit/>
          </a:bodyPr>
          <a:lstStyle/>
          <a:p>
            <a:pPr>
              <a:spcBef>
                <a:spcPct val="50000"/>
              </a:spcBef>
            </a:pPr>
            <a:r>
              <a:rPr kumimoji="1" lang="zh-CN" altLang="en-US" sz="2400" b="1" dirty="0">
                <a:solidFill>
                  <a:srgbClr val="FFFF00"/>
                </a:solidFill>
                <a:effectLst>
                  <a:outerShdw blurRad="38100" dist="38100" dir="2700000" algn="tl">
                    <a:srgbClr val="000000"/>
                  </a:outerShdw>
                </a:effectLst>
                <a:latin typeface="Times New Roman" pitchFamily="18" charset="0"/>
              </a:rPr>
              <a:t>活动图示例</a:t>
            </a:r>
            <a:r>
              <a:rPr kumimoji="1" lang="zh-CN" altLang="en-US" sz="2400" b="1" dirty="0" smtClean="0">
                <a:solidFill>
                  <a:srgbClr val="FFFF00"/>
                </a:solidFill>
                <a:effectLst>
                  <a:outerShdw blurRad="38100" dist="38100" dir="2700000" algn="tl">
                    <a:srgbClr val="000000"/>
                  </a:outerShdw>
                </a:effectLst>
                <a:latin typeface="Times New Roman" pitchFamily="18" charset="0"/>
              </a:rPr>
              <a:t>：表示</a:t>
            </a:r>
            <a:r>
              <a:rPr kumimoji="1" lang="zh-CN" altLang="en-US" sz="2400" b="1" dirty="0">
                <a:solidFill>
                  <a:srgbClr val="FFFF00"/>
                </a:solidFill>
                <a:effectLst>
                  <a:outerShdw blurRad="38100" dist="38100" dir="2700000" algn="tl">
                    <a:srgbClr val="000000"/>
                  </a:outerShdw>
                </a:effectLst>
                <a:latin typeface="Times New Roman" pitchFamily="18" charset="0"/>
              </a:rPr>
              <a:t>并发和同步</a:t>
            </a:r>
            <a:endParaRPr kumimoji="1" lang="zh-CN" altLang="en-US" sz="1800" b="1" dirty="0">
              <a:solidFill>
                <a:srgbClr val="FFFF00"/>
              </a:solidFill>
              <a:effectLst>
                <a:outerShdw blurRad="38100" dist="38100" dir="2700000" algn="tl">
                  <a:srgbClr val="000000"/>
                </a:outerShdw>
              </a:effectLst>
              <a:latin typeface="Times New Roman" pitchFamily="18"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18FA5CF5-C1BC-4CA0-BCB9-0BB765BB1A88}" type="slidenum">
              <a:rPr lang="en-US" altLang="zh-CN"/>
              <a:pPr/>
              <a:t>142</a:t>
            </a:fld>
            <a:endParaRPr lang="en-US" altLang="zh-CN"/>
          </a:p>
        </p:txBody>
      </p:sp>
      <p:pic>
        <p:nvPicPr>
          <p:cNvPr id="409602" name="Picture 2"/>
          <p:cNvPicPr>
            <a:picLocks noChangeAspect="1" noChangeArrowheads="1"/>
          </p:cNvPicPr>
          <p:nvPr/>
        </p:nvPicPr>
        <p:blipFill>
          <a:blip r:embed="rId2" cstate="print"/>
          <a:srcRect/>
          <a:stretch>
            <a:fillRect/>
          </a:stretch>
        </p:blipFill>
        <p:spPr bwMode="auto">
          <a:xfrm>
            <a:off x="100013" y="373063"/>
            <a:ext cx="8943975" cy="61198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AFDAACED-D2D6-4C71-9232-853146F2BAC2}" type="slidenum">
              <a:rPr lang="en-US" altLang="zh-CN"/>
              <a:pPr/>
              <a:t>143</a:t>
            </a:fld>
            <a:endParaRPr lang="en-US" altLang="zh-CN"/>
          </a:p>
        </p:txBody>
      </p:sp>
      <p:sp>
        <p:nvSpPr>
          <p:cNvPr id="410626" name="Rectangle 2"/>
          <p:cNvSpPr>
            <a:spLocks noGrp="1" noChangeArrowheads="1"/>
          </p:cNvSpPr>
          <p:nvPr>
            <p:ph type="body" idx="1"/>
          </p:nvPr>
        </p:nvSpPr>
        <p:spPr>
          <a:xfrm>
            <a:off x="468313" y="1196975"/>
            <a:ext cx="8229600" cy="4525963"/>
          </a:xfrm>
        </p:spPr>
        <p:txBody>
          <a:bodyPr/>
          <a:lstStyle/>
          <a:p>
            <a:pPr>
              <a:lnSpc>
                <a:spcPct val="115000"/>
              </a:lnSpc>
            </a:pPr>
            <a:r>
              <a:rPr lang="zh-CN" altLang="en-US" b="1">
                <a:solidFill>
                  <a:srgbClr val="FFFF00"/>
                </a:solidFill>
              </a:rPr>
              <a:t>构件图描述程序代码的组织结构；</a:t>
            </a:r>
          </a:p>
          <a:p>
            <a:pPr>
              <a:lnSpc>
                <a:spcPct val="115000"/>
              </a:lnSpc>
            </a:pPr>
            <a:r>
              <a:rPr lang="zh-CN" altLang="en-US" b="1">
                <a:solidFill>
                  <a:srgbClr val="FFFF00"/>
                </a:solidFill>
              </a:rPr>
              <a:t>构件：</a:t>
            </a:r>
          </a:p>
          <a:p>
            <a:pPr lvl="1">
              <a:lnSpc>
                <a:spcPct val="115000"/>
              </a:lnSpc>
            </a:pPr>
            <a:r>
              <a:rPr lang="zh-CN" altLang="en-US" b="1">
                <a:solidFill>
                  <a:srgbClr val="FFFF00"/>
                </a:solidFill>
              </a:rPr>
              <a:t>源代码构件</a:t>
            </a:r>
          </a:p>
          <a:p>
            <a:pPr lvl="1">
              <a:lnSpc>
                <a:spcPct val="115000"/>
              </a:lnSpc>
            </a:pPr>
            <a:r>
              <a:rPr lang="zh-CN" altLang="en-US" b="1">
                <a:solidFill>
                  <a:srgbClr val="FFFF00"/>
                </a:solidFill>
              </a:rPr>
              <a:t>二进制目标代码构件</a:t>
            </a:r>
          </a:p>
          <a:p>
            <a:pPr lvl="1">
              <a:lnSpc>
                <a:spcPct val="115000"/>
              </a:lnSpc>
            </a:pPr>
            <a:r>
              <a:rPr lang="zh-CN" altLang="en-US" b="1">
                <a:solidFill>
                  <a:srgbClr val="FFFF00"/>
                </a:solidFill>
              </a:rPr>
              <a:t>可执行构件</a:t>
            </a:r>
          </a:p>
          <a:p>
            <a:pPr lvl="1">
              <a:lnSpc>
                <a:spcPct val="115000"/>
              </a:lnSpc>
            </a:pPr>
            <a:r>
              <a:rPr lang="zh-CN" altLang="en-US" b="1">
                <a:solidFill>
                  <a:srgbClr val="FFFF00"/>
                </a:solidFill>
              </a:rPr>
              <a:t>文档构件</a:t>
            </a:r>
          </a:p>
        </p:txBody>
      </p:sp>
      <p:sp>
        <p:nvSpPr>
          <p:cNvPr id="41062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构件图简介</a:t>
            </a:r>
          </a:p>
        </p:txBody>
      </p:sp>
      <p:sp>
        <p:nvSpPr>
          <p:cNvPr id="41062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DBC27CD-1F7E-403D-B905-B2B74E24BFA0}" type="slidenum">
              <a:rPr lang="en-US" altLang="zh-CN"/>
              <a:pPr/>
              <a:t>144</a:t>
            </a:fld>
            <a:endParaRPr lang="en-US" altLang="zh-CN"/>
          </a:p>
        </p:txBody>
      </p:sp>
      <p:sp>
        <p:nvSpPr>
          <p:cNvPr id="411650" name="Text Box 2"/>
          <p:cNvSpPr txBox="1">
            <a:spLocks noChangeArrowheads="1"/>
          </p:cNvSpPr>
          <p:nvPr/>
        </p:nvSpPr>
        <p:spPr bwMode="auto">
          <a:xfrm>
            <a:off x="1295400" y="5638800"/>
            <a:ext cx="6781800" cy="519113"/>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FFFF00"/>
                </a:solidFill>
                <a:effectLst>
                  <a:outerShdw blurRad="38100" dist="38100" dir="2700000" algn="tl">
                    <a:srgbClr val="000000"/>
                  </a:outerShdw>
                </a:effectLst>
                <a:latin typeface="Times New Roman" pitchFamily="18" charset="0"/>
              </a:rPr>
              <a:t>反映程序代码构件间的依赖关系的构件图</a:t>
            </a:r>
          </a:p>
        </p:txBody>
      </p:sp>
      <p:pic>
        <p:nvPicPr>
          <p:cNvPr id="411651" name="Picture 3" descr="Uml-ComponentD-CodeComponents01"/>
          <p:cNvPicPr>
            <a:picLocks noChangeAspect="1" noChangeArrowheads="1"/>
          </p:cNvPicPr>
          <p:nvPr/>
        </p:nvPicPr>
        <p:blipFill>
          <a:blip r:embed="rId2" cstate="print"/>
          <a:srcRect/>
          <a:stretch>
            <a:fillRect/>
          </a:stretch>
        </p:blipFill>
        <p:spPr bwMode="auto">
          <a:xfrm>
            <a:off x="0" y="685800"/>
            <a:ext cx="8915400" cy="4467225"/>
          </a:xfrm>
          <a:prstGeom prst="rect">
            <a:avLst/>
          </a:prstGeom>
          <a:noFill/>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F782EFE1-CBE9-47A3-8A44-7248F0B4DD3A}" type="slidenum">
              <a:rPr lang="en-US" altLang="zh-CN"/>
              <a:pPr/>
              <a:t>145</a:t>
            </a:fld>
            <a:endParaRPr lang="en-US" altLang="zh-CN"/>
          </a:p>
        </p:txBody>
      </p:sp>
      <p:sp>
        <p:nvSpPr>
          <p:cNvPr id="412674" name="Rectangle 2"/>
          <p:cNvSpPr>
            <a:spLocks noGrp="1" noChangeArrowheads="1"/>
          </p:cNvSpPr>
          <p:nvPr>
            <p:ph type="body" idx="1"/>
          </p:nvPr>
        </p:nvSpPr>
        <p:spPr>
          <a:xfrm>
            <a:off x="179388" y="1484784"/>
            <a:ext cx="8929116" cy="5256584"/>
          </a:xfrm>
        </p:spPr>
        <p:txBody>
          <a:bodyPr/>
          <a:lstStyle/>
          <a:p>
            <a:pPr>
              <a:lnSpc>
                <a:spcPct val="115000"/>
              </a:lnSpc>
            </a:pPr>
            <a:r>
              <a:rPr lang="zh-CN" altLang="en-US" b="1" dirty="0">
                <a:solidFill>
                  <a:srgbClr val="FFFF00"/>
                </a:solidFill>
              </a:rPr>
              <a:t>描述系统中软硬件的物理配置情况和系统体系结构；</a:t>
            </a:r>
          </a:p>
          <a:p>
            <a:pPr>
              <a:lnSpc>
                <a:spcPct val="115000"/>
              </a:lnSpc>
            </a:pPr>
            <a:r>
              <a:rPr lang="zh-CN" altLang="en-US" b="1" dirty="0">
                <a:solidFill>
                  <a:srgbClr val="FFFF00"/>
                </a:solidFill>
              </a:rPr>
              <a:t>节点</a:t>
            </a:r>
            <a:r>
              <a:rPr lang="en-US" altLang="zh-CN" b="1" dirty="0">
                <a:solidFill>
                  <a:srgbClr val="FFFF00"/>
                </a:solidFill>
              </a:rPr>
              <a:t>(Nodes)</a:t>
            </a:r>
            <a:r>
              <a:rPr lang="zh-CN" altLang="en-US" b="1" dirty="0">
                <a:solidFill>
                  <a:srgbClr val="FFFF00"/>
                </a:solidFill>
              </a:rPr>
              <a:t>是一个能够执行制品的实体</a:t>
            </a:r>
            <a:r>
              <a:rPr lang="zh-CN" altLang="en-US" b="1" dirty="0" smtClean="0">
                <a:solidFill>
                  <a:srgbClr val="FFFF00"/>
                </a:solidFill>
              </a:rPr>
              <a:t>；</a:t>
            </a:r>
            <a:endParaRPr lang="en-US" altLang="zh-CN" b="1" dirty="0" smtClean="0">
              <a:solidFill>
                <a:srgbClr val="FFFF00"/>
              </a:solidFill>
            </a:endParaRPr>
          </a:p>
          <a:p>
            <a:pPr lvl="1" algn="just" eaLnBrk="1" hangingPunct="1"/>
            <a:r>
              <a:rPr lang="zh-CN" altLang="en-US" b="1" dirty="0"/>
              <a:t>执行环境</a:t>
            </a:r>
            <a:r>
              <a:rPr lang="en-US" altLang="zh-CN" b="1" dirty="0"/>
              <a:t>(Execution Environments)</a:t>
            </a:r>
            <a:r>
              <a:rPr lang="zh-CN" altLang="en-US" b="1" dirty="0"/>
              <a:t>节点</a:t>
            </a:r>
          </a:p>
          <a:p>
            <a:pPr lvl="1" eaLnBrk="1" hangingPunct="1"/>
            <a:r>
              <a:rPr lang="zh-CN" altLang="en-US" b="1" dirty="0"/>
              <a:t>设备</a:t>
            </a:r>
            <a:r>
              <a:rPr lang="en-US" altLang="zh-CN" b="1" dirty="0"/>
              <a:t>(Device)</a:t>
            </a:r>
            <a:r>
              <a:rPr lang="zh-CN" altLang="en-US" b="1" dirty="0" smtClean="0"/>
              <a:t>节点</a:t>
            </a:r>
            <a:endParaRPr lang="zh-CN" altLang="en-US" b="1" dirty="0">
              <a:solidFill>
                <a:srgbClr val="FFFF00"/>
              </a:solidFill>
            </a:endParaRPr>
          </a:p>
          <a:p>
            <a:pPr>
              <a:lnSpc>
                <a:spcPct val="115000"/>
              </a:lnSpc>
            </a:pPr>
            <a:r>
              <a:rPr lang="zh-CN" altLang="en-US" b="1" dirty="0">
                <a:solidFill>
                  <a:srgbClr val="FFFF00"/>
                </a:solidFill>
              </a:rPr>
              <a:t>连接表示</a:t>
            </a:r>
            <a:r>
              <a:rPr lang="zh-CN" altLang="en-US" b="1" dirty="0" smtClean="0">
                <a:solidFill>
                  <a:srgbClr val="FFFF00"/>
                </a:solidFill>
              </a:rPr>
              <a:t>各节点</a:t>
            </a:r>
            <a:r>
              <a:rPr lang="zh-CN" altLang="en-US" b="1" dirty="0">
                <a:solidFill>
                  <a:srgbClr val="FFFF00"/>
                </a:solidFill>
              </a:rPr>
              <a:t>的连接方式；</a:t>
            </a:r>
          </a:p>
          <a:p>
            <a:pPr>
              <a:lnSpc>
                <a:spcPct val="115000"/>
              </a:lnSpc>
            </a:pPr>
            <a:r>
              <a:rPr lang="zh-CN" altLang="en-US" b="1" dirty="0">
                <a:solidFill>
                  <a:srgbClr val="FFFF00"/>
                </a:solidFill>
              </a:rPr>
              <a:t>节点内部表示分配到该节点运行的构件或</a:t>
            </a:r>
            <a:r>
              <a:rPr lang="zh-CN" altLang="en-US" b="1" dirty="0" smtClean="0">
                <a:solidFill>
                  <a:srgbClr val="FFFF00"/>
                </a:solidFill>
              </a:rPr>
              <a:t>对象（制品）。</a:t>
            </a:r>
            <a:endParaRPr lang="zh-CN" altLang="en-US" b="1" dirty="0">
              <a:solidFill>
                <a:srgbClr val="FFFF00"/>
              </a:solidFill>
            </a:endParaRPr>
          </a:p>
        </p:txBody>
      </p:sp>
      <p:sp>
        <p:nvSpPr>
          <p:cNvPr id="41267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配置图简介</a:t>
            </a:r>
          </a:p>
        </p:txBody>
      </p:sp>
      <p:sp>
        <p:nvSpPr>
          <p:cNvPr id="41267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47A55CE-208D-4B20-BFA9-78B88D45FCE5}" type="slidenum">
              <a:rPr lang="en-US" altLang="zh-CN"/>
              <a:pPr/>
              <a:t>146</a:t>
            </a:fld>
            <a:endParaRPr lang="en-US" altLang="zh-CN"/>
          </a:p>
        </p:txBody>
      </p:sp>
      <p:sp>
        <p:nvSpPr>
          <p:cNvPr id="413698" name="Text Box 2"/>
          <p:cNvSpPr txBox="1">
            <a:spLocks noChangeArrowheads="1"/>
          </p:cNvSpPr>
          <p:nvPr/>
        </p:nvSpPr>
        <p:spPr bwMode="auto">
          <a:xfrm>
            <a:off x="1447800" y="5715000"/>
            <a:ext cx="6324600" cy="519113"/>
          </a:xfrm>
          <a:prstGeom prst="rect">
            <a:avLst/>
          </a:prstGeom>
          <a:noFill/>
          <a:ln w="9525">
            <a:noFill/>
            <a:miter lim="800000"/>
            <a:headEnd/>
            <a:tailEnd/>
          </a:ln>
          <a:effectLst/>
        </p:spPr>
        <p:txBody>
          <a:bodyPr>
            <a:spAutoFit/>
          </a:bodyPr>
          <a:lstStyle/>
          <a:p>
            <a:pPr>
              <a:spcBef>
                <a:spcPct val="50000"/>
              </a:spcBef>
            </a:pPr>
            <a:r>
              <a:rPr kumimoji="1" lang="zh-CN" altLang="en-US" sz="2800" b="1" dirty="0">
                <a:solidFill>
                  <a:srgbClr val="FFFF00"/>
                </a:solidFill>
                <a:effectLst>
                  <a:outerShdw blurRad="38100" dist="38100" dir="2700000" algn="tl">
                    <a:srgbClr val="000000"/>
                  </a:outerShdw>
                </a:effectLst>
                <a:latin typeface="Times New Roman" pitchFamily="18" charset="0"/>
              </a:rPr>
              <a:t>描述一个系统的物理体系结构的配置图</a:t>
            </a:r>
          </a:p>
        </p:txBody>
      </p:sp>
      <p:pic>
        <p:nvPicPr>
          <p:cNvPr id="413699" name="Picture 3" descr="Uml-DeploymentD-PhysicalSys01"/>
          <p:cNvPicPr>
            <a:picLocks noChangeAspect="1" noChangeArrowheads="1"/>
          </p:cNvPicPr>
          <p:nvPr/>
        </p:nvPicPr>
        <p:blipFill>
          <a:blip r:embed="rId2" cstate="print"/>
          <a:srcRect/>
          <a:stretch>
            <a:fillRect/>
          </a:stretch>
        </p:blipFill>
        <p:spPr bwMode="auto">
          <a:xfrm>
            <a:off x="1143000" y="404813"/>
            <a:ext cx="6705600" cy="4935537"/>
          </a:xfrm>
          <a:prstGeom prst="rect">
            <a:avLst/>
          </a:prstGeom>
          <a:noFill/>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1"/>
          </p:nvPr>
        </p:nvSpPr>
        <p:spPr/>
        <p:txBody>
          <a:bodyPr/>
          <a:lstStyle/>
          <a:p>
            <a:fld id="{DBD0F5C3-AB76-4979-ADE2-050A8618ACD2}" type="slidenum">
              <a:rPr lang="en-US" altLang="zh-CN" smtClean="0"/>
              <a:pPr/>
              <a:t>147</a:t>
            </a:fld>
            <a:endParaRPr lang="en-US" altLang="zh-CN" dirty="0"/>
          </a:p>
        </p:txBody>
      </p:sp>
      <p:pic>
        <p:nvPicPr>
          <p:cNvPr id="471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052736"/>
            <a:ext cx="7105603" cy="417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2"/>
          <p:cNvSpPr txBox="1">
            <a:spLocks noChangeArrowheads="1"/>
          </p:cNvSpPr>
          <p:nvPr/>
        </p:nvSpPr>
        <p:spPr bwMode="auto">
          <a:xfrm>
            <a:off x="1115616" y="5661248"/>
            <a:ext cx="7344816" cy="400110"/>
          </a:xfrm>
          <a:prstGeom prst="rect">
            <a:avLst/>
          </a:prstGeom>
          <a:noFill/>
          <a:ln w="9525">
            <a:noFill/>
            <a:miter lim="800000"/>
            <a:headEnd/>
            <a:tailEnd/>
          </a:ln>
          <a:effectLst/>
        </p:spPr>
        <p:txBody>
          <a:bodyPr wrap="square">
            <a:spAutoFit/>
          </a:bodyPr>
          <a:lstStyle/>
          <a:p>
            <a:pPr>
              <a:spcBef>
                <a:spcPct val="50000"/>
              </a:spcBef>
            </a:pPr>
            <a:r>
              <a:rPr kumimoji="1" lang="zh-CN" altLang="en-US" sz="2000" b="1" dirty="0" smtClean="0">
                <a:solidFill>
                  <a:srgbClr val="FFFF00"/>
                </a:solidFill>
                <a:effectLst>
                  <a:outerShdw blurRad="38100" dist="38100" dir="2700000" algn="tl">
                    <a:srgbClr val="000000"/>
                  </a:outerShdw>
                </a:effectLst>
                <a:latin typeface="Times New Roman" pitchFamily="18" charset="0"/>
              </a:rPr>
              <a:t>内部包含执行环境节点的设备节点与其他设备节点的通信连接</a:t>
            </a:r>
            <a:endParaRPr kumimoji="1" lang="zh-CN" altLang="en-US" sz="2000" b="1" dirty="0">
              <a:solidFill>
                <a:srgbClr val="FFFF00"/>
              </a:solidFill>
              <a:effectLst>
                <a:outerShdw blurRad="38100" dist="38100" dir="2700000" algn="tl">
                  <a:srgbClr val="000000"/>
                </a:outerShdw>
              </a:effectLst>
              <a:latin typeface="Times New Roman" pitchFamily="18" charset="0"/>
            </a:endParaRPr>
          </a:p>
        </p:txBody>
      </p:sp>
    </p:spTree>
    <p:extLst>
      <p:ext uri="{BB962C8B-B14F-4D97-AF65-F5344CB8AC3E}">
        <p14:creationId xmlns:p14="http://schemas.microsoft.com/office/powerpoint/2010/main" val="16358311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D42FDD2-075D-4A3D-81EC-1250F39EDA5C}" type="slidenum">
              <a:rPr lang="en-US" altLang="zh-CN"/>
              <a:pPr/>
              <a:t>148</a:t>
            </a:fld>
            <a:endParaRPr lang="en-US" altLang="zh-CN"/>
          </a:p>
        </p:txBody>
      </p:sp>
      <p:sp>
        <p:nvSpPr>
          <p:cNvPr id="239619" name="Rectangle 3"/>
          <p:cNvSpPr>
            <a:spLocks noGrp="1" noChangeArrowheads="1"/>
          </p:cNvSpPr>
          <p:nvPr>
            <p:ph type="body" idx="1"/>
          </p:nvPr>
        </p:nvSpPr>
        <p:spPr>
          <a:xfrm>
            <a:off x="468313" y="1839917"/>
            <a:ext cx="8229600" cy="3517909"/>
          </a:xfrm>
        </p:spPr>
        <p:txBody>
          <a:bodyPr/>
          <a:lstStyle/>
          <a:p>
            <a:r>
              <a:rPr lang="zh-CN" altLang="en-US" b="1" dirty="0">
                <a:solidFill>
                  <a:srgbClr val="FFFF00"/>
                </a:solidFill>
              </a:rPr>
              <a:t>标记值（</a:t>
            </a:r>
            <a:r>
              <a:rPr lang="en-US" altLang="zh-CN" b="1" dirty="0">
                <a:solidFill>
                  <a:srgbClr val="FFFF00"/>
                </a:solidFill>
              </a:rPr>
              <a:t>Tagged Value</a:t>
            </a:r>
            <a:r>
              <a:rPr lang="zh-CN" altLang="en-US" b="1" dirty="0">
                <a:solidFill>
                  <a:srgbClr val="FFFF00"/>
                </a:solidFill>
              </a:rPr>
              <a:t>）</a:t>
            </a:r>
          </a:p>
          <a:p>
            <a:pPr lvl="1"/>
            <a:r>
              <a:rPr lang="zh-CN" altLang="en-US" b="1" dirty="0">
                <a:solidFill>
                  <a:srgbClr val="FFFF00"/>
                </a:solidFill>
              </a:rPr>
              <a:t>附属于</a:t>
            </a:r>
            <a:r>
              <a:rPr lang="en-US" altLang="zh-CN" b="1" dirty="0">
                <a:solidFill>
                  <a:srgbClr val="FFFF00"/>
                </a:solidFill>
              </a:rPr>
              <a:t>UML</a:t>
            </a:r>
            <a:r>
              <a:rPr lang="zh-CN" altLang="en-US" b="1" dirty="0">
                <a:solidFill>
                  <a:srgbClr val="FFFF00"/>
                </a:solidFill>
              </a:rPr>
              <a:t>元素的各种信息（</a:t>
            </a:r>
            <a:r>
              <a:rPr lang="en-US" altLang="zh-CN" b="1" dirty="0">
                <a:solidFill>
                  <a:srgbClr val="FFFF00"/>
                </a:solidFill>
              </a:rPr>
              <a:t>Property</a:t>
            </a:r>
            <a:r>
              <a:rPr lang="zh-CN" altLang="en-US" b="1" dirty="0">
                <a:solidFill>
                  <a:srgbClr val="FFFF00"/>
                </a:solidFill>
              </a:rPr>
              <a:t>）</a:t>
            </a:r>
          </a:p>
          <a:p>
            <a:pPr lvl="1"/>
            <a:r>
              <a:rPr lang="zh-CN" altLang="en-US" b="1" dirty="0">
                <a:solidFill>
                  <a:srgbClr val="FFFF00"/>
                </a:solidFill>
              </a:rPr>
              <a:t>具有形式：</a:t>
            </a:r>
            <a:r>
              <a:rPr lang="en-US" altLang="zh-CN" b="1" dirty="0">
                <a:solidFill>
                  <a:srgbClr val="FFFF00"/>
                </a:solidFill>
              </a:rPr>
              <a:t>{</a:t>
            </a:r>
            <a:r>
              <a:rPr lang="zh-CN" altLang="en-US" b="1" dirty="0">
                <a:solidFill>
                  <a:srgbClr val="FFFF00"/>
                </a:solidFill>
              </a:rPr>
              <a:t>属性名 </a:t>
            </a:r>
            <a:r>
              <a:rPr lang="en-US" altLang="zh-CN" b="1" dirty="0">
                <a:solidFill>
                  <a:srgbClr val="FFFF00"/>
                </a:solidFill>
              </a:rPr>
              <a:t>= </a:t>
            </a:r>
            <a:r>
              <a:rPr lang="zh-CN" altLang="en-US" b="1" dirty="0">
                <a:solidFill>
                  <a:srgbClr val="FFFF00"/>
                </a:solidFill>
              </a:rPr>
              <a:t>值</a:t>
            </a:r>
            <a:r>
              <a:rPr lang="en-US" altLang="zh-CN" b="1" dirty="0">
                <a:solidFill>
                  <a:srgbClr val="FFFF00"/>
                </a:solidFill>
              </a:rPr>
              <a:t>}</a:t>
            </a:r>
          </a:p>
          <a:p>
            <a:r>
              <a:rPr lang="zh-CN" altLang="en-US" b="1" dirty="0">
                <a:solidFill>
                  <a:srgbClr val="FFFF00"/>
                </a:solidFill>
              </a:rPr>
              <a:t>约束（</a:t>
            </a:r>
            <a:r>
              <a:rPr lang="en-US" altLang="zh-CN" b="1" dirty="0">
                <a:solidFill>
                  <a:srgbClr val="FFFF00"/>
                </a:solidFill>
              </a:rPr>
              <a:t>Constraint</a:t>
            </a:r>
            <a:r>
              <a:rPr lang="zh-CN" altLang="en-US" b="1" dirty="0">
                <a:solidFill>
                  <a:srgbClr val="FFFF00"/>
                </a:solidFill>
              </a:rPr>
              <a:t>）</a:t>
            </a:r>
          </a:p>
          <a:p>
            <a:pPr lvl="1"/>
            <a:r>
              <a:rPr lang="en-US" altLang="zh-CN" b="1" dirty="0">
                <a:solidFill>
                  <a:srgbClr val="FFFF00"/>
                </a:solidFill>
              </a:rPr>
              <a:t>UML</a:t>
            </a:r>
            <a:r>
              <a:rPr lang="zh-CN" altLang="en-US" b="1" dirty="0">
                <a:solidFill>
                  <a:srgbClr val="FFFF00"/>
                </a:solidFill>
              </a:rPr>
              <a:t>中限制一种或多个元素语义的规则</a:t>
            </a:r>
          </a:p>
          <a:p>
            <a:pPr lvl="1"/>
            <a:r>
              <a:rPr lang="zh-CN" altLang="en-US" b="1" dirty="0">
                <a:solidFill>
                  <a:srgbClr val="FFFF00"/>
                </a:solidFill>
              </a:rPr>
              <a:t>形式：</a:t>
            </a:r>
            <a:r>
              <a:rPr lang="en-US" altLang="zh-CN" b="1" dirty="0">
                <a:solidFill>
                  <a:srgbClr val="FFFF00"/>
                </a:solidFill>
              </a:rPr>
              <a:t>{</a:t>
            </a:r>
            <a:r>
              <a:rPr lang="zh-CN" altLang="en-US" b="1" dirty="0">
                <a:solidFill>
                  <a:srgbClr val="FFFF00"/>
                </a:solidFill>
              </a:rPr>
              <a:t>约束条件</a:t>
            </a:r>
            <a:r>
              <a:rPr lang="en-US" altLang="zh-CN" b="1" dirty="0">
                <a:solidFill>
                  <a:srgbClr val="FFFF00"/>
                </a:solidFill>
              </a:rPr>
              <a:t>}</a:t>
            </a:r>
          </a:p>
        </p:txBody>
      </p:sp>
      <p:sp>
        <p:nvSpPr>
          <p:cNvPr id="239620"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的三种扩展机制</a:t>
            </a:r>
          </a:p>
        </p:txBody>
      </p:sp>
      <p:sp>
        <p:nvSpPr>
          <p:cNvPr id="239621"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1061FECE-951B-4BA5-BC43-8A5A4842A436}" type="slidenum">
              <a:rPr lang="en-US" altLang="zh-CN"/>
              <a:pPr/>
              <a:t>149</a:t>
            </a:fld>
            <a:endParaRPr lang="en-US" altLang="zh-CN"/>
          </a:p>
        </p:txBody>
      </p:sp>
      <p:pic>
        <p:nvPicPr>
          <p:cNvPr id="240642" name="Picture 2" descr="Uml-ClassD-TaggedValue01"/>
          <p:cNvPicPr>
            <a:picLocks noChangeAspect="1" noChangeArrowheads="1"/>
          </p:cNvPicPr>
          <p:nvPr/>
        </p:nvPicPr>
        <p:blipFill>
          <a:blip r:embed="rId2" cstate="print"/>
          <a:srcRect/>
          <a:stretch>
            <a:fillRect/>
          </a:stretch>
        </p:blipFill>
        <p:spPr bwMode="auto">
          <a:xfrm>
            <a:off x="539750" y="1196975"/>
            <a:ext cx="3465513" cy="4619625"/>
          </a:xfrm>
          <a:prstGeom prst="rect">
            <a:avLst/>
          </a:prstGeom>
          <a:noFill/>
        </p:spPr>
      </p:pic>
      <p:pic>
        <p:nvPicPr>
          <p:cNvPr id="240643" name="Picture 3" descr="Uml-ClassD-Constraint01"/>
          <p:cNvPicPr>
            <a:picLocks noChangeAspect="1" noChangeArrowheads="1"/>
          </p:cNvPicPr>
          <p:nvPr/>
        </p:nvPicPr>
        <p:blipFill>
          <a:blip r:embed="rId3" cstate="print"/>
          <a:srcRect/>
          <a:stretch>
            <a:fillRect/>
          </a:stretch>
        </p:blipFill>
        <p:spPr bwMode="auto">
          <a:xfrm>
            <a:off x="4500563" y="1196975"/>
            <a:ext cx="3984625" cy="4767263"/>
          </a:xfrm>
          <a:prstGeom prst="rect">
            <a:avLst/>
          </a:prstGeom>
          <a:noFill/>
        </p:spPr>
      </p:pic>
      <p:sp>
        <p:nvSpPr>
          <p:cNvPr id="240645"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240646" name="Rectangle 6"/>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的三种扩展机制</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634A7A46-51EF-4124-8F4C-3C6E01AB4B81}" type="slidenum">
              <a:rPr lang="en-US" altLang="zh-CN"/>
              <a:pPr/>
              <a:t>15</a:t>
            </a:fld>
            <a:endParaRPr lang="en-US" altLang="zh-CN"/>
          </a:p>
        </p:txBody>
      </p:sp>
      <p:sp>
        <p:nvSpPr>
          <p:cNvPr id="266242" name="Rectangle 2"/>
          <p:cNvSpPr>
            <a:spLocks noGrp="1" noChangeArrowheads="1"/>
          </p:cNvSpPr>
          <p:nvPr>
            <p:ph type="body" idx="1"/>
          </p:nvPr>
        </p:nvSpPr>
        <p:spPr>
          <a:xfrm>
            <a:off x="684213" y="1625603"/>
            <a:ext cx="7772400" cy="3946537"/>
          </a:xfrm>
        </p:spPr>
        <p:txBody>
          <a:bodyPr/>
          <a:lstStyle/>
          <a:p>
            <a:pPr>
              <a:lnSpc>
                <a:spcPct val="110000"/>
              </a:lnSpc>
            </a:pPr>
            <a:r>
              <a:rPr lang="zh-CN" altLang="en-US" b="1" dirty="0">
                <a:solidFill>
                  <a:srgbClr val="FFFF00"/>
                </a:solidFill>
              </a:rPr>
              <a:t>使用继承的好处：</a:t>
            </a:r>
          </a:p>
          <a:p>
            <a:pPr lvl="1">
              <a:lnSpc>
                <a:spcPct val="110000"/>
              </a:lnSpc>
            </a:pPr>
            <a:r>
              <a:rPr lang="zh-CN" altLang="en-US" b="1" dirty="0">
                <a:solidFill>
                  <a:srgbClr val="FFFF00"/>
                </a:solidFill>
              </a:rPr>
              <a:t>继承性使得相似的对象可以共享程序代码和数据结构，从而大大减少了程序中的冗余信息；</a:t>
            </a:r>
          </a:p>
          <a:p>
            <a:pPr lvl="1">
              <a:lnSpc>
                <a:spcPct val="110000"/>
              </a:lnSpc>
            </a:pPr>
            <a:r>
              <a:rPr lang="zh-CN" altLang="en-US" b="1" dirty="0">
                <a:solidFill>
                  <a:srgbClr val="FFFF00"/>
                </a:solidFill>
              </a:rPr>
              <a:t>易于修改软件；</a:t>
            </a:r>
          </a:p>
          <a:p>
            <a:pPr lvl="1">
              <a:lnSpc>
                <a:spcPct val="110000"/>
              </a:lnSpc>
            </a:pPr>
            <a:r>
              <a:rPr lang="zh-CN" altLang="en-US" b="1" dirty="0">
                <a:solidFill>
                  <a:srgbClr val="FFFF00"/>
                </a:solidFill>
              </a:rPr>
              <a:t>方便新的应用系统的开发；</a:t>
            </a:r>
          </a:p>
          <a:p>
            <a:pPr lvl="1">
              <a:lnSpc>
                <a:spcPct val="110000"/>
              </a:lnSpc>
            </a:pPr>
            <a:r>
              <a:rPr lang="zh-CN" altLang="en-US" b="1" dirty="0">
                <a:solidFill>
                  <a:srgbClr val="FFFF00"/>
                </a:solidFill>
              </a:rPr>
              <a:t>利于软件重用；</a:t>
            </a:r>
          </a:p>
        </p:txBody>
      </p:sp>
      <p:sp>
        <p:nvSpPr>
          <p:cNvPr id="2662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662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9873502D-982A-460C-9FA0-5EBB001A688E}" type="slidenum">
              <a:rPr lang="en-US" altLang="zh-CN"/>
              <a:pPr/>
              <a:t>150</a:t>
            </a:fld>
            <a:endParaRPr lang="en-US" altLang="zh-CN"/>
          </a:p>
        </p:txBody>
      </p:sp>
      <p:sp>
        <p:nvSpPr>
          <p:cNvPr id="241667" name="Rectangle 3"/>
          <p:cNvSpPr>
            <a:spLocks noGrp="1" noChangeArrowheads="1"/>
          </p:cNvSpPr>
          <p:nvPr>
            <p:ph type="body" idx="1"/>
          </p:nvPr>
        </p:nvSpPr>
        <p:spPr>
          <a:xfrm>
            <a:off x="684213" y="1196975"/>
            <a:ext cx="7772400" cy="1752600"/>
          </a:xfrm>
        </p:spPr>
        <p:txBody>
          <a:bodyPr/>
          <a:lstStyle/>
          <a:p>
            <a:r>
              <a:rPr lang="zh-CN" altLang="en-US" b="1">
                <a:solidFill>
                  <a:srgbClr val="FFFF00"/>
                </a:solidFill>
              </a:rPr>
              <a:t>构造型（</a:t>
            </a:r>
            <a:r>
              <a:rPr lang="en-US" altLang="zh-CN" b="1">
                <a:solidFill>
                  <a:srgbClr val="FFFF00"/>
                </a:solidFill>
              </a:rPr>
              <a:t>Stereotype</a:t>
            </a:r>
            <a:r>
              <a:rPr lang="zh-CN" altLang="en-US" b="1">
                <a:solidFill>
                  <a:srgbClr val="FFFF00"/>
                </a:solidFill>
              </a:rPr>
              <a:t>）</a:t>
            </a:r>
          </a:p>
          <a:p>
            <a:pPr lvl="1"/>
            <a:r>
              <a:rPr lang="zh-CN" altLang="en-US" b="1">
                <a:solidFill>
                  <a:srgbClr val="FFFF00"/>
                </a:solidFill>
              </a:rPr>
              <a:t>构造型机制是指在已有的模型元素基础上建立一种新的模型元素。它与现有元素要相差不多，只是多一些特别的语义</a:t>
            </a:r>
          </a:p>
        </p:txBody>
      </p:sp>
      <p:pic>
        <p:nvPicPr>
          <p:cNvPr id="241668" name="Picture 4" descr="Uml-ClassD-Stereotype01"/>
          <p:cNvPicPr>
            <a:picLocks noChangeAspect="1" noChangeArrowheads="1"/>
          </p:cNvPicPr>
          <p:nvPr/>
        </p:nvPicPr>
        <p:blipFill>
          <a:blip r:embed="rId3" cstate="print"/>
          <a:srcRect/>
          <a:stretch>
            <a:fillRect/>
          </a:stretch>
        </p:blipFill>
        <p:spPr bwMode="auto">
          <a:xfrm>
            <a:off x="1547813" y="3141663"/>
            <a:ext cx="5932487" cy="3363912"/>
          </a:xfrm>
          <a:prstGeom prst="rect">
            <a:avLst/>
          </a:prstGeom>
          <a:noFill/>
        </p:spPr>
      </p:pic>
      <p:sp>
        <p:nvSpPr>
          <p:cNvPr id="241669" name="Rectangle 5"/>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的三种扩展机制</a:t>
            </a:r>
          </a:p>
        </p:txBody>
      </p:sp>
      <p:sp>
        <p:nvSpPr>
          <p:cNvPr id="241670" name="Line 6"/>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aphicFrame>
        <p:nvGraphicFramePr>
          <p:cNvPr id="241672" name="Object 8"/>
          <p:cNvGraphicFramePr>
            <a:graphicFrameLocks noChangeAspect="1"/>
          </p:cNvGraphicFramePr>
          <p:nvPr/>
        </p:nvGraphicFramePr>
        <p:xfrm>
          <a:off x="5867400" y="981075"/>
          <a:ext cx="1008063" cy="985838"/>
        </p:xfrm>
        <a:graphic>
          <a:graphicData uri="http://schemas.openxmlformats.org/presentationml/2006/ole">
            <mc:AlternateContent xmlns:mc="http://schemas.openxmlformats.org/markup-compatibility/2006">
              <mc:Choice xmlns:v="urn:schemas-microsoft-com:vml" Requires="v">
                <p:oleObj spid="_x0000_s469017" name="Visio" r:id="rId4" imgW="1118404" imgH="1118404" progId="Visio.Drawing.11">
                  <p:embed/>
                </p:oleObj>
              </mc:Choice>
              <mc:Fallback>
                <p:oleObj name="Visio" r:id="rId4" imgW="1118404" imgH="1118404" progId="Visio.Drawing.11">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981075"/>
                        <a:ext cx="1008063"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AF69BDE1-DF82-4440-9DD9-6BBE754CE3A3}" type="slidenum">
              <a:rPr lang="en-US" altLang="zh-CN"/>
              <a:pPr/>
              <a:t>151</a:t>
            </a:fld>
            <a:endParaRPr lang="en-US" altLang="zh-CN"/>
          </a:p>
        </p:txBody>
      </p:sp>
      <p:sp>
        <p:nvSpPr>
          <p:cNvPr id="67587" name="Rectangle 3"/>
          <p:cNvSpPr>
            <a:spLocks noGrp="1" noChangeArrowheads="1"/>
          </p:cNvSpPr>
          <p:nvPr>
            <p:ph type="body" idx="1"/>
          </p:nvPr>
        </p:nvSpPr>
        <p:spPr>
          <a:xfrm>
            <a:off x="468313" y="1554165"/>
            <a:ext cx="8229600" cy="3660785"/>
          </a:xfrm>
        </p:spPr>
        <p:txBody>
          <a:bodyPr/>
          <a:lstStyle/>
          <a:p>
            <a:r>
              <a:rPr lang="zh-CN" altLang="en-US" b="1" dirty="0">
                <a:solidFill>
                  <a:srgbClr val="FFFF00"/>
                </a:solidFill>
              </a:rPr>
              <a:t>视图：被建模系统的各个方面，它们都反映同一个系统，具有一致性；</a:t>
            </a:r>
          </a:p>
          <a:p>
            <a:r>
              <a:rPr lang="zh-CN" altLang="en-US" b="1" dirty="0">
                <a:solidFill>
                  <a:srgbClr val="FFFF00"/>
                </a:solidFill>
              </a:rPr>
              <a:t>建立完整模型所需的视图种类和数量不定，按需选取；</a:t>
            </a:r>
          </a:p>
          <a:p>
            <a:r>
              <a:rPr lang="zh-CN" altLang="en-US" b="1" dirty="0">
                <a:solidFill>
                  <a:srgbClr val="FFFF00"/>
                </a:solidFill>
              </a:rPr>
              <a:t>视图把建模语言同开发系统的方法、过程连接起来；</a:t>
            </a:r>
          </a:p>
        </p:txBody>
      </p:sp>
      <p:sp>
        <p:nvSpPr>
          <p:cNvPr id="67588"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用视图描述系统</a:t>
            </a:r>
          </a:p>
        </p:txBody>
      </p:sp>
      <p:sp>
        <p:nvSpPr>
          <p:cNvPr id="67589"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0EB778EF-C3BE-4114-A55F-E05A4762AE34}" type="slidenum">
              <a:rPr lang="en-US" altLang="zh-CN"/>
              <a:pPr/>
              <a:t>152</a:t>
            </a:fld>
            <a:endParaRPr lang="en-US" altLang="zh-CN"/>
          </a:p>
        </p:txBody>
      </p:sp>
      <p:sp>
        <p:nvSpPr>
          <p:cNvPr id="61443" name="Rectangle 3"/>
          <p:cNvSpPr>
            <a:spLocks noGrp="1" noChangeArrowheads="1"/>
          </p:cNvSpPr>
          <p:nvPr>
            <p:ph type="body" idx="1"/>
          </p:nvPr>
        </p:nvSpPr>
        <p:spPr>
          <a:xfrm>
            <a:off x="468313" y="1196975"/>
            <a:ext cx="8229600" cy="5375297"/>
          </a:xfrm>
        </p:spPr>
        <p:txBody>
          <a:bodyPr/>
          <a:lstStyle/>
          <a:p>
            <a:r>
              <a:rPr lang="en-US" altLang="zh-CN" b="1" dirty="0">
                <a:solidFill>
                  <a:srgbClr val="FF9900"/>
                </a:solidFill>
              </a:rPr>
              <a:t>Use Case View</a:t>
            </a:r>
            <a:r>
              <a:rPr lang="zh-CN" altLang="en-US" b="1" dirty="0">
                <a:solidFill>
                  <a:srgbClr val="FFFF00"/>
                </a:solidFill>
              </a:rPr>
              <a:t>（用例视图）：</a:t>
            </a:r>
          </a:p>
          <a:p>
            <a:pPr lvl="1"/>
            <a:r>
              <a:rPr lang="zh-CN" altLang="en-US" b="1" dirty="0">
                <a:solidFill>
                  <a:srgbClr val="FFFF00"/>
                </a:solidFill>
              </a:rPr>
              <a:t>视图内容：系统行为、动力</a:t>
            </a:r>
          </a:p>
          <a:p>
            <a:pPr lvl="1"/>
            <a:r>
              <a:rPr lang="zh-CN" altLang="en-US" b="1" dirty="0">
                <a:solidFill>
                  <a:srgbClr val="FFFF00"/>
                </a:solidFill>
              </a:rPr>
              <a:t>静态表现：</a:t>
            </a:r>
            <a:r>
              <a:rPr lang="en-US" altLang="zh-CN" b="1" dirty="0">
                <a:solidFill>
                  <a:srgbClr val="FFFF00"/>
                </a:solidFill>
              </a:rPr>
              <a:t>Use Case</a:t>
            </a:r>
            <a:r>
              <a:rPr lang="zh-CN" altLang="en-US" b="1" dirty="0">
                <a:solidFill>
                  <a:srgbClr val="FFFF00"/>
                </a:solidFill>
              </a:rPr>
              <a:t>图</a:t>
            </a:r>
          </a:p>
          <a:p>
            <a:pPr lvl="1"/>
            <a:r>
              <a:rPr lang="zh-CN" altLang="en-US" b="1" dirty="0">
                <a:solidFill>
                  <a:srgbClr val="FFFF00"/>
                </a:solidFill>
              </a:rPr>
              <a:t>动态表现：交互图、状态图、活动图</a:t>
            </a:r>
          </a:p>
          <a:p>
            <a:pPr lvl="1"/>
            <a:r>
              <a:rPr lang="zh-CN" altLang="en-US" b="1" dirty="0">
                <a:solidFill>
                  <a:srgbClr val="FFFF00"/>
                </a:solidFill>
              </a:rPr>
              <a:t>观察角度：用户、分析员、测试员</a:t>
            </a:r>
          </a:p>
          <a:p>
            <a:r>
              <a:rPr lang="en-US" altLang="zh-CN" b="1" dirty="0">
                <a:solidFill>
                  <a:srgbClr val="FF9900"/>
                </a:solidFill>
              </a:rPr>
              <a:t>Logic View</a:t>
            </a:r>
            <a:r>
              <a:rPr lang="zh-CN" altLang="en-US" b="1" dirty="0">
                <a:solidFill>
                  <a:srgbClr val="FFFF00"/>
                </a:solidFill>
              </a:rPr>
              <a:t>（逻辑视图）：</a:t>
            </a:r>
          </a:p>
          <a:p>
            <a:pPr lvl="1"/>
            <a:r>
              <a:rPr lang="zh-CN" altLang="en-US" b="1" dirty="0">
                <a:solidFill>
                  <a:srgbClr val="FFFF00"/>
                </a:solidFill>
              </a:rPr>
              <a:t>视图内容：问题及解决方案的术语词汇</a:t>
            </a:r>
          </a:p>
          <a:p>
            <a:pPr lvl="1"/>
            <a:r>
              <a:rPr lang="zh-CN" altLang="en-US" b="1" dirty="0">
                <a:solidFill>
                  <a:srgbClr val="FFFF00"/>
                </a:solidFill>
              </a:rPr>
              <a:t>静态表现：类图、对象</a:t>
            </a:r>
            <a:r>
              <a:rPr lang="zh-CN" altLang="en-US" b="1" dirty="0" smtClean="0">
                <a:solidFill>
                  <a:srgbClr val="FFFF00"/>
                </a:solidFill>
              </a:rPr>
              <a:t>图</a:t>
            </a:r>
            <a:endParaRPr lang="en-US" altLang="zh-CN" b="1" dirty="0" smtClean="0">
              <a:solidFill>
                <a:srgbClr val="FFFF00"/>
              </a:solidFill>
            </a:endParaRPr>
          </a:p>
          <a:p>
            <a:pPr lvl="1"/>
            <a:r>
              <a:rPr lang="zh-CN" altLang="en-US" b="1" dirty="0" smtClean="0">
                <a:solidFill>
                  <a:srgbClr val="FFFF00"/>
                </a:solidFill>
              </a:rPr>
              <a:t>动态表现：交互图、状态图、活动图</a:t>
            </a:r>
          </a:p>
          <a:p>
            <a:pPr lvl="1"/>
            <a:r>
              <a:rPr lang="zh-CN" altLang="en-US" b="1" dirty="0" smtClean="0">
                <a:solidFill>
                  <a:srgbClr val="FFFF00"/>
                </a:solidFill>
              </a:rPr>
              <a:t>观察角度：类、接口、协作</a:t>
            </a:r>
          </a:p>
        </p:txBody>
      </p:sp>
      <p:sp>
        <p:nvSpPr>
          <p:cNvPr id="61444"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a:t>
            </a:r>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描述系统的</a:t>
            </a:r>
            <a:r>
              <a:rPr lang="en-US" altLang="zh-CN" sz="4000" b="1">
                <a:solidFill>
                  <a:srgbClr val="FFFF00"/>
                </a:solidFill>
                <a:effectLst>
                  <a:outerShdw blurRad="38100" dist="38100" dir="2700000" algn="tl">
                    <a:srgbClr val="000000"/>
                  </a:outerShdw>
                </a:effectLst>
              </a:rPr>
              <a:t>5</a:t>
            </a:r>
            <a:r>
              <a:rPr lang="zh-CN" altLang="en-US" sz="4000" b="1">
                <a:solidFill>
                  <a:srgbClr val="FFFF00"/>
                </a:solidFill>
                <a:effectLst>
                  <a:outerShdw blurRad="38100" dist="38100" dir="2700000" algn="tl">
                    <a:srgbClr val="000000"/>
                  </a:outerShdw>
                </a:effectLst>
              </a:rPr>
              <a:t>个视图</a:t>
            </a:r>
          </a:p>
        </p:txBody>
      </p:sp>
      <p:sp>
        <p:nvSpPr>
          <p:cNvPr id="61445"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7F56422-49BE-4801-8019-FB84D9CC2FFE}" type="slidenum">
              <a:rPr lang="en-US" altLang="zh-CN"/>
              <a:pPr/>
              <a:t>153</a:t>
            </a:fld>
            <a:endParaRPr lang="en-US" altLang="zh-CN"/>
          </a:p>
        </p:txBody>
      </p:sp>
      <p:sp>
        <p:nvSpPr>
          <p:cNvPr id="63491" name="Rectangle 3"/>
          <p:cNvSpPr>
            <a:spLocks noGrp="1" noChangeArrowheads="1"/>
          </p:cNvSpPr>
          <p:nvPr>
            <p:ph type="body" idx="1"/>
          </p:nvPr>
        </p:nvSpPr>
        <p:spPr>
          <a:xfrm>
            <a:off x="468313" y="1196975"/>
            <a:ext cx="8229600" cy="5375297"/>
          </a:xfrm>
        </p:spPr>
        <p:txBody>
          <a:bodyPr/>
          <a:lstStyle/>
          <a:p>
            <a:r>
              <a:rPr lang="en-US" altLang="zh-CN" b="1" dirty="0" smtClean="0">
                <a:solidFill>
                  <a:srgbClr val="FF9900"/>
                </a:solidFill>
              </a:rPr>
              <a:t>Process </a:t>
            </a:r>
            <a:r>
              <a:rPr lang="en-US" altLang="zh-CN" b="1" dirty="0">
                <a:solidFill>
                  <a:srgbClr val="FF9900"/>
                </a:solidFill>
              </a:rPr>
              <a:t>View</a:t>
            </a:r>
            <a:r>
              <a:rPr lang="zh-CN" altLang="en-US" b="1" dirty="0">
                <a:solidFill>
                  <a:srgbClr val="FFFF00"/>
                </a:solidFill>
              </a:rPr>
              <a:t>（进程视图）：</a:t>
            </a:r>
          </a:p>
          <a:p>
            <a:pPr lvl="1"/>
            <a:r>
              <a:rPr lang="zh-CN" altLang="en-US" b="1" dirty="0">
                <a:solidFill>
                  <a:srgbClr val="FFFF00"/>
                </a:solidFill>
              </a:rPr>
              <a:t>视图内容：性能、可伸缩性、吞吐量</a:t>
            </a:r>
          </a:p>
          <a:p>
            <a:pPr lvl="1"/>
            <a:r>
              <a:rPr lang="zh-CN" altLang="en-US" b="1" dirty="0">
                <a:solidFill>
                  <a:srgbClr val="FFFF00"/>
                </a:solidFill>
              </a:rPr>
              <a:t>静态表现：类图、对象图</a:t>
            </a:r>
          </a:p>
          <a:p>
            <a:pPr lvl="1"/>
            <a:r>
              <a:rPr lang="zh-CN" altLang="en-US" b="1" dirty="0">
                <a:solidFill>
                  <a:srgbClr val="FFFF00"/>
                </a:solidFill>
              </a:rPr>
              <a:t>动态表现：交互图、状态图、活动图</a:t>
            </a:r>
          </a:p>
          <a:p>
            <a:pPr lvl="1"/>
            <a:r>
              <a:rPr lang="zh-CN" altLang="en-US" b="1" dirty="0">
                <a:solidFill>
                  <a:srgbClr val="FFFF00"/>
                </a:solidFill>
              </a:rPr>
              <a:t>观察角度：线程、进程</a:t>
            </a:r>
          </a:p>
          <a:p>
            <a:r>
              <a:rPr lang="en-US" altLang="zh-CN" b="1" dirty="0">
                <a:solidFill>
                  <a:srgbClr val="FF9900"/>
                </a:solidFill>
              </a:rPr>
              <a:t>Component View</a:t>
            </a:r>
            <a:r>
              <a:rPr lang="zh-CN" altLang="en-US" b="1" dirty="0">
                <a:solidFill>
                  <a:srgbClr val="FFFF00"/>
                </a:solidFill>
              </a:rPr>
              <a:t>（实现视图）</a:t>
            </a:r>
            <a:r>
              <a:rPr lang="zh-CN" altLang="en-US" b="1" dirty="0" smtClean="0">
                <a:solidFill>
                  <a:srgbClr val="FFFF00"/>
                </a:solidFill>
              </a:rPr>
              <a:t>：</a:t>
            </a:r>
            <a:endParaRPr lang="en-US" altLang="zh-CN" b="1" dirty="0" smtClean="0">
              <a:solidFill>
                <a:srgbClr val="FFFF00"/>
              </a:solidFill>
            </a:endParaRPr>
          </a:p>
          <a:p>
            <a:pPr lvl="1"/>
            <a:r>
              <a:rPr lang="zh-CN" altLang="en-US" b="1" dirty="0" smtClean="0">
                <a:solidFill>
                  <a:srgbClr val="FFFF00"/>
                </a:solidFill>
              </a:rPr>
              <a:t>视图内容：构件、文件</a:t>
            </a:r>
          </a:p>
          <a:p>
            <a:pPr lvl="1"/>
            <a:r>
              <a:rPr lang="zh-CN" altLang="en-US" b="1" dirty="0" smtClean="0">
                <a:solidFill>
                  <a:srgbClr val="FFFF00"/>
                </a:solidFill>
              </a:rPr>
              <a:t>静态表现：构件图</a:t>
            </a:r>
          </a:p>
          <a:p>
            <a:pPr lvl="1"/>
            <a:r>
              <a:rPr lang="zh-CN" altLang="en-US" b="1" dirty="0" smtClean="0">
                <a:solidFill>
                  <a:srgbClr val="FFFF00"/>
                </a:solidFill>
              </a:rPr>
              <a:t>动态表现：交互图、状态图、活动图</a:t>
            </a:r>
          </a:p>
          <a:p>
            <a:pPr lvl="1"/>
            <a:r>
              <a:rPr lang="zh-CN" altLang="en-US" b="1" dirty="0" smtClean="0">
                <a:solidFill>
                  <a:srgbClr val="FFFF00"/>
                </a:solidFill>
              </a:rPr>
              <a:t>观察角度：配置、发布（</a:t>
            </a:r>
            <a:r>
              <a:rPr lang="en-US" altLang="zh-CN" b="1" dirty="0" smtClean="0">
                <a:solidFill>
                  <a:srgbClr val="FFFF00"/>
                </a:solidFill>
              </a:rPr>
              <a:t>Releases</a:t>
            </a:r>
            <a:r>
              <a:rPr lang="zh-CN" altLang="en-US" b="1" dirty="0" smtClean="0">
                <a:solidFill>
                  <a:srgbClr val="FFFF00"/>
                </a:solidFill>
              </a:rPr>
              <a:t>）</a:t>
            </a:r>
          </a:p>
        </p:txBody>
      </p:sp>
      <p:sp>
        <p:nvSpPr>
          <p:cNvPr id="63492"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a:t>
            </a:r>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描述系统的</a:t>
            </a:r>
            <a:r>
              <a:rPr lang="en-US" altLang="zh-CN" sz="4000" b="1">
                <a:solidFill>
                  <a:srgbClr val="FFFF00"/>
                </a:solidFill>
                <a:effectLst>
                  <a:outerShdw blurRad="38100" dist="38100" dir="2700000" algn="tl">
                    <a:srgbClr val="000000"/>
                  </a:outerShdw>
                </a:effectLst>
              </a:rPr>
              <a:t>5</a:t>
            </a:r>
            <a:r>
              <a:rPr lang="zh-CN" altLang="en-US" sz="4000" b="1">
                <a:solidFill>
                  <a:srgbClr val="FFFF00"/>
                </a:solidFill>
                <a:effectLst>
                  <a:outerShdw blurRad="38100" dist="38100" dir="2700000" algn="tl">
                    <a:srgbClr val="000000"/>
                  </a:outerShdw>
                </a:effectLst>
              </a:rPr>
              <a:t>个视图</a:t>
            </a:r>
          </a:p>
        </p:txBody>
      </p:sp>
      <p:sp>
        <p:nvSpPr>
          <p:cNvPr id="63493"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87500B1-885F-4888-ABEB-8B12BC7C7904}" type="slidenum">
              <a:rPr lang="en-US" altLang="zh-CN"/>
              <a:pPr/>
              <a:t>154</a:t>
            </a:fld>
            <a:endParaRPr lang="en-US" altLang="zh-CN"/>
          </a:p>
        </p:txBody>
      </p:sp>
      <p:sp>
        <p:nvSpPr>
          <p:cNvPr id="64515" name="Rectangle 3"/>
          <p:cNvSpPr>
            <a:spLocks noGrp="1" noChangeArrowheads="1"/>
          </p:cNvSpPr>
          <p:nvPr>
            <p:ph type="body" idx="1"/>
          </p:nvPr>
        </p:nvSpPr>
        <p:spPr>
          <a:xfrm>
            <a:off x="684213" y="1196975"/>
            <a:ext cx="7772400" cy="4114800"/>
          </a:xfrm>
        </p:spPr>
        <p:txBody>
          <a:bodyPr/>
          <a:lstStyle/>
          <a:p>
            <a:r>
              <a:rPr lang="en-US" altLang="zh-CN" b="1" dirty="0" smtClean="0">
                <a:solidFill>
                  <a:srgbClr val="FF9900"/>
                </a:solidFill>
              </a:rPr>
              <a:t>Deployment </a:t>
            </a:r>
            <a:r>
              <a:rPr lang="en-US" altLang="zh-CN" b="1" dirty="0">
                <a:solidFill>
                  <a:srgbClr val="FF9900"/>
                </a:solidFill>
              </a:rPr>
              <a:t>View</a:t>
            </a:r>
            <a:r>
              <a:rPr lang="zh-CN" altLang="en-US" b="1" dirty="0">
                <a:solidFill>
                  <a:srgbClr val="FFFF00"/>
                </a:solidFill>
              </a:rPr>
              <a:t>（实施视图）：</a:t>
            </a:r>
          </a:p>
          <a:p>
            <a:pPr lvl="1"/>
            <a:r>
              <a:rPr lang="zh-CN" altLang="en-US" b="1" dirty="0">
                <a:solidFill>
                  <a:srgbClr val="FFFF00"/>
                </a:solidFill>
              </a:rPr>
              <a:t>视图内容：部件的发布、交付、安装</a:t>
            </a:r>
          </a:p>
          <a:p>
            <a:pPr lvl="1"/>
            <a:r>
              <a:rPr lang="zh-CN" altLang="en-US" b="1" dirty="0">
                <a:solidFill>
                  <a:srgbClr val="FFFF00"/>
                </a:solidFill>
              </a:rPr>
              <a:t>静态表现：配置图</a:t>
            </a:r>
          </a:p>
          <a:p>
            <a:pPr lvl="1"/>
            <a:r>
              <a:rPr lang="zh-CN" altLang="en-US" b="1" dirty="0">
                <a:solidFill>
                  <a:srgbClr val="FFFF00"/>
                </a:solidFill>
              </a:rPr>
              <a:t>动态表现：交互图、状态图、活动图</a:t>
            </a:r>
          </a:p>
          <a:p>
            <a:pPr lvl="1"/>
            <a:r>
              <a:rPr lang="zh-CN" altLang="en-US" b="1" dirty="0">
                <a:solidFill>
                  <a:srgbClr val="FFFF00"/>
                </a:solidFill>
              </a:rPr>
              <a:t>观察角度：拓扑结构的节点</a:t>
            </a:r>
          </a:p>
        </p:txBody>
      </p:sp>
      <p:sp>
        <p:nvSpPr>
          <p:cNvPr id="64516"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a:t>
            </a:r>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描述系统的</a:t>
            </a:r>
            <a:r>
              <a:rPr lang="en-US" altLang="zh-CN" sz="4000" b="1">
                <a:solidFill>
                  <a:srgbClr val="FFFF00"/>
                </a:solidFill>
                <a:effectLst>
                  <a:outerShdw blurRad="38100" dist="38100" dir="2700000" algn="tl">
                    <a:srgbClr val="000000"/>
                  </a:outerShdw>
                </a:effectLst>
              </a:rPr>
              <a:t>5</a:t>
            </a:r>
            <a:r>
              <a:rPr lang="zh-CN" altLang="en-US" sz="4000" b="1">
                <a:solidFill>
                  <a:srgbClr val="FFFF00"/>
                </a:solidFill>
                <a:effectLst>
                  <a:outerShdw blurRad="38100" dist="38100" dir="2700000" algn="tl">
                    <a:srgbClr val="000000"/>
                  </a:outerShdw>
                </a:effectLst>
              </a:rPr>
              <a:t>个视图</a:t>
            </a:r>
          </a:p>
        </p:txBody>
      </p:sp>
      <p:sp>
        <p:nvSpPr>
          <p:cNvPr id="64517"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p:cNvSpPr>
            <a:spLocks noGrp="1"/>
          </p:cNvSpPr>
          <p:nvPr>
            <p:ph type="sldNum" sz="quarter" idx="11"/>
          </p:nvPr>
        </p:nvSpPr>
        <p:spPr/>
        <p:txBody>
          <a:bodyPr/>
          <a:lstStyle/>
          <a:p>
            <a:fld id="{3DFF2837-290F-4215-A58A-CCB0C8846FE4}" type="slidenum">
              <a:rPr lang="en-US" altLang="zh-CN"/>
              <a:pPr/>
              <a:t>155</a:t>
            </a:fld>
            <a:endParaRPr lang="en-US" altLang="zh-CN"/>
          </a:p>
        </p:txBody>
      </p:sp>
      <p:sp>
        <p:nvSpPr>
          <p:cNvPr id="27750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a:t>
            </a:r>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描述系统的</a:t>
            </a:r>
            <a:r>
              <a:rPr lang="en-US" altLang="zh-CN" sz="4000" b="1">
                <a:solidFill>
                  <a:srgbClr val="FFFF00"/>
                </a:solidFill>
                <a:effectLst>
                  <a:outerShdw blurRad="38100" dist="38100" dir="2700000" algn="tl">
                    <a:srgbClr val="000000"/>
                  </a:outerShdw>
                </a:effectLst>
              </a:rPr>
              <a:t>5</a:t>
            </a:r>
            <a:r>
              <a:rPr lang="zh-CN" altLang="en-US" sz="4000" b="1">
                <a:solidFill>
                  <a:srgbClr val="FFFF00"/>
                </a:solidFill>
                <a:effectLst>
                  <a:outerShdw blurRad="38100" dist="38100" dir="2700000" algn="tl">
                    <a:srgbClr val="000000"/>
                  </a:outerShdw>
                </a:effectLst>
              </a:rPr>
              <a:t>个视图</a:t>
            </a:r>
          </a:p>
        </p:txBody>
      </p:sp>
      <p:sp>
        <p:nvSpPr>
          <p:cNvPr id="27750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2" name="Group 6"/>
          <p:cNvGrpSpPr>
            <a:grpSpLocks/>
          </p:cNvGrpSpPr>
          <p:nvPr/>
        </p:nvGrpSpPr>
        <p:grpSpPr bwMode="auto">
          <a:xfrm>
            <a:off x="1763713" y="1700213"/>
            <a:ext cx="5867400" cy="3810000"/>
            <a:chOff x="816" y="672"/>
            <a:chExt cx="3696" cy="2400"/>
          </a:xfrm>
        </p:grpSpPr>
        <p:sp>
          <p:nvSpPr>
            <p:cNvPr id="277511" name="Text Box 7"/>
            <p:cNvSpPr txBox="1">
              <a:spLocks noChangeArrowheads="1"/>
            </p:cNvSpPr>
            <p:nvPr/>
          </p:nvSpPr>
          <p:spPr bwMode="auto">
            <a:xfrm>
              <a:off x="816" y="672"/>
              <a:ext cx="1632" cy="864"/>
            </a:xfrm>
            <a:prstGeom prst="rect">
              <a:avLst/>
            </a:prstGeom>
            <a:solidFill>
              <a:srgbClr val="FFFF00"/>
            </a:solidFill>
            <a:ln w="9525">
              <a:solidFill>
                <a:srgbClr val="FF3300"/>
              </a:solidFill>
              <a:miter lim="800000"/>
              <a:headEnd/>
              <a:tailEnd/>
            </a:ln>
            <a:effectLst/>
          </p:spPr>
          <p:txBody>
            <a:bodyPr anchor="ctr" anchorCtr="1"/>
            <a:lstStyle/>
            <a:p>
              <a:pPr>
                <a:spcBef>
                  <a:spcPct val="50000"/>
                </a:spcBef>
              </a:pPr>
              <a:r>
                <a:rPr kumimoji="1" lang="zh-CN" altLang="en-US" sz="3200" b="1">
                  <a:solidFill>
                    <a:srgbClr val="FF3300"/>
                  </a:solidFill>
                  <a:effectLst>
                    <a:outerShdw blurRad="38100" dist="38100" dir="2700000" algn="tl">
                      <a:srgbClr val="000000"/>
                    </a:outerShdw>
                  </a:effectLst>
                  <a:latin typeface="Times New Roman" pitchFamily="18" charset="0"/>
                </a:rPr>
                <a:t>逻辑视图</a:t>
              </a:r>
            </a:p>
          </p:txBody>
        </p:sp>
        <p:sp>
          <p:nvSpPr>
            <p:cNvPr id="277512" name="Text Box 8"/>
            <p:cNvSpPr txBox="1">
              <a:spLocks noChangeArrowheads="1"/>
            </p:cNvSpPr>
            <p:nvPr/>
          </p:nvSpPr>
          <p:spPr bwMode="auto">
            <a:xfrm>
              <a:off x="2832" y="672"/>
              <a:ext cx="1632" cy="864"/>
            </a:xfrm>
            <a:prstGeom prst="rect">
              <a:avLst/>
            </a:prstGeom>
            <a:solidFill>
              <a:srgbClr val="FFFF00"/>
            </a:solidFill>
            <a:ln w="9525">
              <a:solidFill>
                <a:srgbClr val="FF3300"/>
              </a:solidFill>
              <a:miter lim="800000"/>
              <a:headEnd/>
              <a:tailEnd/>
            </a:ln>
            <a:effectLst/>
          </p:spPr>
          <p:txBody>
            <a:bodyPr anchor="ctr" anchorCtr="1"/>
            <a:lstStyle/>
            <a:p>
              <a:pPr>
                <a:spcBef>
                  <a:spcPct val="50000"/>
                </a:spcBef>
              </a:pPr>
              <a:r>
                <a:rPr kumimoji="1" lang="zh-CN" altLang="en-US" sz="3200" b="1">
                  <a:solidFill>
                    <a:srgbClr val="FF3300"/>
                  </a:solidFill>
                  <a:effectLst>
                    <a:outerShdw blurRad="38100" dist="38100" dir="2700000" algn="tl">
                      <a:srgbClr val="000000"/>
                    </a:outerShdw>
                  </a:effectLst>
                  <a:latin typeface="Times New Roman" pitchFamily="18" charset="0"/>
                </a:rPr>
                <a:t>实现视图</a:t>
              </a:r>
            </a:p>
          </p:txBody>
        </p:sp>
        <p:sp>
          <p:nvSpPr>
            <p:cNvPr id="277513" name="Text Box 9"/>
            <p:cNvSpPr txBox="1">
              <a:spLocks noChangeArrowheads="1"/>
            </p:cNvSpPr>
            <p:nvPr/>
          </p:nvSpPr>
          <p:spPr bwMode="auto">
            <a:xfrm>
              <a:off x="2880" y="2208"/>
              <a:ext cx="1632" cy="864"/>
            </a:xfrm>
            <a:prstGeom prst="rect">
              <a:avLst/>
            </a:prstGeom>
            <a:solidFill>
              <a:srgbClr val="FFFF00"/>
            </a:solidFill>
            <a:ln w="9525">
              <a:solidFill>
                <a:srgbClr val="FF3300"/>
              </a:solidFill>
              <a:miter lim="800000"/>
              <a:headEnd/>
              <a:tailEnd/>
            </a:ln>
            <a:effectLst/>
          </p:spPr>
          <p:txBody>
            <a:bodyPr anchor="ctr" anchorCtr="1"/>
            <a:lstStyle/>
            <a:p>
              <a:pPr>
                <a:spcBef>
                  <a:spcPct val="50000"/>
                </a:spcBef>
              </a:pPr>
              <a:r>
                <a:rPr kumimoji="1" lang="zh-CN" altLang="en-US" sz="3200" b="1">
                  <a:solidFill>
                    <a:srgbClr val="FF3300"/>
                  </a:solidFill>
                  <a:effectLst>
                    <a:outerShdw blurRad="38100" dist="38100" dir="2700000" algn="tl">
                      <a:srgbClr val="000000"/>
                    </a:outerShdw>
                  </a:effectLst>
                  <a:latin typeface="Times New Roman" pitchFamily="18" charset="0"/>
                </a:rPr>
                <a:t>实施视图</a:t>
              </a:r>
            </a:p>
          </p:txBody>
        </p:sp>
        <p:sp>
          <p:nvSpPr>
            <p:cNvPr id="277514" name="Text Box 10"/>
            <p:cNvSpPr txBox="1">
              <a:spLocks noChangeArrowheads="1"/>
            </p:cNvSpPr>
            <p:nvPr/>
          </p:nvSpPr>
          <p:spPr bwMode="auto">
            <a:xfrm>
              <a:off x="864" y="2208"/>
              <a:ext cx="1632" cy="864"/>
            </a:xfrm>
            <a:prstGeom prst="rect">
              <a:avLst/>
            </a:prstGeom>
            <a:solidFill>
              <a:srgbClr val="FFFF00"/>
            </a:solidFill>
            <a:ln w="9525">
              <a:solidFill>
                <a:srgbClr val="FF3300"/>
              </a:solidFill>
              <a:miter lim="800000"/>
              <a:headEnd/>
              <a:tailEnd/>
            </a:ln>
            <a:effectLst/>
          </p:spPr>
          <p:txBody>
            <a:bodyPr anchor="ctr" anchorCtr="1"/>
            <a:lstStyle/>
            <a:p>
              <a:pPr>
                <a:spcBef>
                  <a:spcPct val="50000"/>
                </a:spcBef>
              </a:pPr>
              <a:r>
                <a:rPr kumimoji="1" lang="zh-CN" altLang="en-US" sz="3200" b="1">
                  <a:solidFill>
                    <a:srgbClr val="FF3300"/>
                  </a:solidFill>
                  <a:effectLst>
                    <a:outerShdw blurRad="38100" dist="38100" dir="2700000" algn="tl">
                      <a:srgbClr val="000000"/>
                    </a:outerShdw>
                  </a:effectLst>
                  <a:latin typeface="Times New Roman" pitchFamily="18" charset="0"/>
                </a:rPr>
                <a:t>进程视图</a:t>
              </a:r>
            </a:p>
          </p:txBody>
        </p:sp>
        <p:sp>
          <p:nvSpPr>
            <p:cNvPr id="277515" name="Oval 11"/>
            <p:cNvSpPr>
              <a:spLocks noChangeArrowheads="1"/>
            </p:cNvSpPr>
            <p:nvPr/>
          </p:nvSpPr>
          <p:spPr bwMode="auto">
            <a:xfrm>
              <a:off x="1872" y="1344"/>
              <a:ext cx="1536" cy="1056"/>
            </a:xfrm>
            <a:prstGeom prst="ellipse">
              <a:avLst/>
            </a:prstGeom>
            <a:solidFill>
              <a:srgbClr val="FFFF00"/>
            </a:solidFill>
            <a:ln w="9525">
              <a:solidFill>
                <a:srgbClr val="FF3300"/>
              </a:solidFill>
              <a:round/>
              <a:headEnd/>
              <a:tailEnd/>
            </a:ln>
            <a:effectLst/>
          </p:spPr>
          <p:txBody>
            <a:bodyPr wrap="none" anchor="ctr"/>
            <a:lstStyle/>
            <a:p>
              <a:pPr algn="ctr"/>
              <a:r>
                <a:rPr kumimoji="1" lang="zh-CN" altLang="en-US" sz="3200" b="1">
                  <a:solidFill>
                    <a:srgbClr val="FF3300"/>
                  </a:solidFill>
                  <a:effectLst>
                    <a:outerShdw blurRad="38100" dist="38100" dir="2700000" algn="tl">
                      <a:srgbClr val="000000"/>
                    </a:outerShdw>
                  </a:effectLst>
                  <a:latin typeface="Times New Roman" pitchFamily="18" charset="0"/>
                </a:rPr>
                <a:t>用例视图</a:t>
              </a:r>
            </a:p>
          </p:txBody>
        </p:sp>
      </p:grpSp>
      <p:sp>
        <p:nvSpPr>
          <p:cNvPr id="277516" name="Text Box 12"/>
          <p:cNvSpPr txBox="1">
            <a:spLocks noChangeArrowheads="1"/>
          </p:cNvSpPr>
          <p:nvPr/>
        </p:nvSpPr>
        <p:spPr bwMode="auto">
          <a:xfrm>
            <a:off x="611188" y="1844675"/>
            <a:ext cx="838200" cy="1004888"/>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词汇</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功能</a:t>
            </a:r>
          </a:p>
        </p:txBody>
      </p:sp>
      <p:sp>
        <p:nvSpPr>
          <p:cNvPr id="277517" name="Text Box 13"/>
          <p:cNvSpPr txBox="1">
            <a:spLocks noChangeArrowheads="1"/>
          </p:cNvSpPr>
          <p:nvPr/>
        </p:nvSpPr>
        <p:spPr bwMode="auto">
          <a:xfrm>
            <a:off x="2268538" y="3357563"/>
            <a:ext cx="838200"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行为</a:t>
            </a:r>
          </a:p>
        </p:txBody>
      </p:sp>
      <p:sp>
        <p:nvSpPr>
          <p:cNvPr id="277518" name="Text Box 14"/>
          <p:cNvSpPr txBox="1">
            <a:spLocks noChangeArrowheads="1"/>
          </p:cNvSpPr>
          <p:nvPr/>
        </p:nvSpPr>
        <p:spPr bwMode="auto">
          <a:xfrm>
            <a:off x="250825" y="4149725"/>
            <a:ext cx="1447800" cy="1552575"/>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性能</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可伸缩性</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吞吐量</a:t>
            </a:r>
          </a:p>
        </p:txBody>
      </p:sp>
      <p:sp>
        <p:nvSpPr>
          <p:cNvPr id="277519" name="Text Box 15"/>
          <p:cNvSpPr txBox="1">
            <a:spLocks noChangeArrowheads="1"/>
          </p:cNvSpPr>
          <p:nvPr/>
        </p:nvSpPr>
        <p:spPr bwMode="auto">
          <a:xfrm>
            <a:off x="7543800" y="1773238"/>
            <a:ext cx="1600200" cy="1004887"/>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系统装配</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配置管理</a:t>
            </a:r>
          </a:p>
        </p:txBody>
      </p:sp>
      <p:sp>
        <p:nvSpPr>
          <p:cNvPr id="277520" name="Text Box 16"/>
          <p:cNvSpPr txBox="1">
            <a:spLocks noChangeArrowheads="1"/>
          </p:cNvSpPr>
          <p:nvPr/>
        </p:nvSpPr>
        <p:spPr bwMode="auto">
          <a:xfrm>
            <a:off x="7667625" y="3860800"/>
            <a:ext cx="1657350" cy="2100263"/>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系统拓扑</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分布</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交付</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安装</a:t>
            </a:r>
          </a:p>
        </p:txBody>
      </p:sp>
      <p:graphicFrame>
        <p:nvGraphicFramePr>
          <p:cNvPr id="277522" name="Object 18"/>
          <p:cNvGraphicFramePr>
            <a:graphicFrameLocks noChangeAspect="1"/>
          </p:cNvGraphicFramePr>
          <p:nvPr/>
        </p:nvGraphicFramePr>
        <p:xfrm>
          <a:off x="6372225" y="0"/>
          <a:ext cx="1008063" cy="985838"/>
        </p:xfrm>
        <a:graphic>
          <a:graphicData uri="http://schemas.openxmlformats.org/presentationml/2006/ole">
            <mc:AlternateContent xmlns:mc="http://schemas.openxmlformats.org/markup-compatibility/2006">
              <mc:Choice xmlns:v="urn:schemas-microsoft-com:vml" Requires="v">
                <p:oleObj spid="_x0000_s470041" name="Visio" r:id="rId3" imgW="1118404" imgH="1118404" progId="Visio.Drawing.11">
                  <p:embed/>
                </p:oleObj>
              </mc:Choice>
              <mc:Fallback>
                <p:oleObj name="Visio" r:id="rId3" imgW="1118404" imgH="1118404" progId="Visio.Drawing.11">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0"/>
                        <a:ext cx="1008063"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299CBE1C-0C1A-4D2A-88CC-D37764E9FADE}" type="slidenum">
              <a:rPr lang="en-US" altLang="zh-CN"/>
              <a:pPr/>
              <a:t>16</a:t>
            </a:fld>
            <a:endParaRPr lang="en-US" altLang="zh-CN"/>
          </a:p>
        </p:txBody>
      </p:sp>
      <p:sp>
        <p:nvSpPr>
          <p:cNvPr id="11267" name="Rectangle 3"/>
          <p:cNvSpPr>
            <a:spLocks noGrp="1" noChangeArrowheads="1"/>
          </p:cNvSpPr>
          <p:nvPr>
            <p:ph type="body" idx="1"/>
          </p:nvPr>
        </p:nvSpPr>
        <p:spPr>
          <a:xfrm>
            <a:off x="468313" y="1482727"/>
            <a:ext cx="8229600" cy="4375165"/>
          </a:xfrm>
        </p:spPr>
        <p:txBody>
          <a:bodyPr/>
          <a:lstStyle/>
          <a:p>
            <a:pPr>
              <a:lnSpc>
                <a:spcPct val="110000"/>
              </a:lnSpc>
            </a:pPr>
            <a:r>
              <a:rPr lang="zh-CN" altLang="en-US" b="1" dirty="0"/>
              <a:t>多态</a:t>
            </a:r>
            <a:r>
              <a:rPr lang="zh-CN" altLang="en-US" b="1" dirty="0">
                <a:solidFill>
                  <a:srgbClr val="FFFF00"/>
                </a:solidFill>
              </a:rPr>
              <a:t>：类的一个行为在其子类中有不同表现形式。</a:t>
            </a:r>
          </a:p>
          <a:p>
            <a:pPr lvl="1">
              <a:lnSpc>
                <a:spcPct val="110000"/>
              </a:lnSpc>
            </a:pPr>
            <a:r>
              <a:rPr lang="zh-CN" altLang="en-US" b="1" dirty="0">
                <a:solidFill>
                  <a:srgbClr val="FFFF00"/>
                </a:solidFill>
              </a:rPr>
              <a:t>行为（</a:t>
            </a:r>
            <a:r>
              <a:rPr lang="en-US" altLang="zh-CN" b="1" dirty="0">
                <a:solidFill>
                  <a:srgbClr val="FFFF00"/>
                </a:solidFill>
              </a:rPr>
              <a:t>Behavior</a:t>
            </a:r>
            <a:r>
              <a:rPr lang="zh-CN" altLang="en-US" b="1" dirty="0">
                <a:solidFill>
                  <a:srgbClr val="FFFF00"/>
                </a:solidFill>
              </a:rPr>
              <a:t>）：是指一个对象所能执行的动作或者变换；</a:t>
            </a:r>
          </a:p>
          <a:p>
            <a:pPr lvl="1">
              <a:lnSpc>
                <a:spcPct val="110000"/>
              </a:lnSpc>
            </a:pPr>
            <a:r>
              <a:rPr lang="zh-CN" altLang="en-US" b="1" dirty="0">
                <a:solidFill>
                  <a:srgbClr val="FFFF00"/>
                </a:solidFill>
              </a:rPr>
              <a:t>操作（</a:t>
            </a:r>
            <a:r>
              <a:rPr lang="en-US" altLang="zh-CN" b="1" dirty="0">
                <a:solidFill>
                  <a:srgbClr val="FFFF00"/>
                </a:solidFill>
              </a:rPr>
              <a:t>Operation</a:t>
            </a:r>
            <a:r>
              <a:rPr lang="zh-CN" altLang="en-US" b="1" dirty="0">
                <a:solidFill>
                  <a:srgbClr val="FFFF00"/>
                </a:solidFill>
              </a:rPr>
              <a:t>）：行为在类的定义中进一步被明确为操作； </a:t>
            </a:r>
          </a:p>
          <a:p>
            <a:pPr lvl="1">
              <a:lnSpc>
                <a:spcPct val="110000"/>
              </a:lnSpc>
            </a:pPr>
            <a:r>
              <a:rPr lang="zh-CN" altLang="en-US" b="1" dirty="0">
                <a:solidFill>
                  <a:srgbClr val="FFFF00"/>
                </a:solidFill>
              </a:rPr>
              <a:t>方法（</a:t>
            </a:r>
            <a:r>
              <a:rPr lang="en-US" altLang="zh-CN" b="1" dirty="0">
                <a:solidFill>
                  <a:srgbClr val="FFFF00"/>
                </a:solidFill>
              </a:rPr>
              <a:t>Method</a:t>
            </a:r>
            <a:r>
              <a:rPr lang="zh-CN" altLang="en-US" b="1" dirty="0">
                <a:solidFill>
                  <a:srgbClr val="FFFF00"/>
                </a:solidFill>
              </a:rPr>
              <a:t>）：一个操作在某个类中的</a:t>
            </a:r>
            <a:r>
              <a:rPr lang="zh-CN" altLang="en-US" b="1" dirty="0"/>
              <a:t>一种特定实现</a:t>
            </a:r>
            <a:r>
              <a:rPr lang="zh-CN" altLang="en-US" b="1" dirty="0">
                <a:solidFill>
                  <a:srgbClr val="FFFF00"/>
                </a:solidFill>
              </a:rPr>
              <a:t>被称为一个方法；</a:t>
            </a:r>
          </a:p>
        </p:txBody>
      </p:sp>
      <p:sp>
        <p:nvSpPr>
          <p:cNvPr id="11268"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11269"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56D97845-B4E0-4740-924A-4492773CA978}" type="slidenum">
              <a:rPr lang="en-US" altLang="zh-CN"/>
              <a:pPr/>
              <a:t>17</a:t>
            </a:fld>
            <a:endParaRPr lang="en-US" altLang="zh-CN"/>
          </a:p>
        </p:txBody>
      </p:sp>
      <p:sp>
        <p:nvSpPr>
          <p:cNvPr id="282626" name="Rectangle 2"/>
          <p:cNvSpPr>
            <a:spLocks noGrp="1" noChangeArrowheads="1"/>
          </p:cNvSpPr>
          <p:nvPr>
            <p:ph type="body" idx="1"/>
          </p:nvPr>
        </p:nvSpPr>
        <p:spPr>
          <a:xfrm>
            <a:off x="457200" y="1262069"/>
            <a:ext cx="8401080" cy="3952881"/>
          </a:xfrm>
        </p:spPr>
        <p:txBody>
          <a:bodyPr/>
          <a:lstStyle/>
          <a:p>
            <a:r>
              <a:rPr lang="en-US" altLang="zh-CN" sz="2800" b="1" dirty="0">
                <a:solidFill>
                  <a:srgbClr val="FFFF00"/>
                </a:solidFill>
                <a:latin typeface="Times New Roman" pitchFamily="18" charset="0"/>
              </a:rPr>
              <a:t>Polymorphism means “many forms”. Polymorphic operations have many implementations.</a:t>
            </a:r>
          </a:p>
          <a:p>
            <a:r>
              <a:rPr lang="en-US" altLang="zh-CN" sz="2800" b="1" dirty="0">
                <a:solidFill>
                  <a:srgbClr val="FFFF00"/>
                </a:solidFill>
                <a:latin typeface="Times New Roman" pitchFamily="18" charset="0"/>
              </a:rPr>
              <a:t>A concrete subclass must implement all the abstract operations that it inherits.</a:t>
            </a:r>
          </a:p>
          <a:p>
            <a:r>
              <a:rPr lang="en-US" altLang="zh-CN" sz="2800" b="1" dirty="0">
                <a:solidFill>
                  <a:srgbClr val="FFFF00"/>
                </a:solidFill>
                <a:latin typeface="Times New Roman" pitchFamily="18" charset="0"/>
              </a:rPr>
              <a:t>With polymorphism, objects of different classes respond to the same message in different ways.</a:t>
            </a:r>
          </a:p>
          <a:p>
            <a:r>
              <a:rPr lang="en-US" altLang="zh-CN" sz="2800" b="1" dirty="0">
                <a:solidFill>
                  <a:srgbClr val="FFFF00"/>
                </a:solidFill>
                <a:latin typeface="Times New Roman" pitchFamily="18" charset="0"/>
              </a:rPr>
              <a:t>Concrete operations may also be polymorphic – but this is bad style.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4"/>
          <p:cNvSpPr>
            <a:spLocks noGrp="1"/>
          </p:cNvSpPr>
          <p:nvPr>
            <p:ph type="sldNum" sz="quarter" idx="11"/>
          </p:nvPr>
        </p:nvSpPr>
        <p:spPr>
          <a:xfrm>
            <a:off x="6516216" y="6237312"/>
            <a:ext cx="2133600" cy="476250"/>
          </a:xfrm>
        </p:spPr>
        <p:txBody>
          <a:bodyPr/>
          <a:lstStyle/>
          <a:p>
            <a:fld id="{4E13397C-B780-44D7-893F-8FA3BCAB36EA}" type="slidenum">
              <a:rPr lang="en-US" altLang="zh-CN"/>
              <a:pPr/>
              <a:t>18</a:t>
            </a:fld>
            <a:endParaRPr lang="en-US" altLang="zh-CN"/>
          </a:p>
        </p:txBody>
      </p:sp>
      <p:grpSp>
        <p:nvGrpSpPr>
          <p:cNvPr id="283650" name="Group 2"/>
          <p:cNvGrpSpPr>
            <a:grpSpLocks/>
          </p:cNvGrpSpPr>
          <p:nvPr/>
        </p:nvGrpSpPr>
        <p:grpSpPr bwMode="auto">
          <a:xfrm>
            <a:off x="539750" y="1341438"/>
            <a:ext cx="7704138" cy="4392612"/>
            <a:chOff x="340" y="845"/>
            <a:chExt cx="4853" cy="2767"/>
          </a:xfrm>
        </p:grpSpPr>
        <p:sp>
          <p:nvSpPr>
            <p:cNvPr id="283651" name="Text Box 3"/>
            <p:cNvSpPr txBox="1">
              <a:spLocks noChangeArrowheads="1"/>
            </p:cNvSpPr>
            <p:nvPr/>
          </p:nvSpPr>
          <p:spPr bwMode="auto">
            <a:xfrm>
              <a:off x="340" y="935"/>
              <a:ext cx="1134" cy="304"/>
            </a:xfrm>
            <a:prstGeom prst="rect">
              <a:avLst/>
            </a:prstGeom>
            <a:noFill/>
            <a:ln w="25400">
              <a:solidFill>
                <a:srgbClr val="FFFF00"/>
              </a:solidFill>
              <a:miter lim="800000"/>
              <a:headEnd/>
              <a:tailEnd/>
            </a:ln>
            <a:effectLst/>
          </p:spPr>
          <p:txBody>
            <a:bodyPr>
              <a:spAutoFit/>
            </a:bodyPr>
            <a:lstStyle/>
            <a:p>
              <a:pPr algn="ctr">
                <a:spcBef>
                  <a:spcPct val="50000"/>
                </a:spcBef>
              </a:pPr>
              <a:r>
                <a:rPr lang="en-US" altLang="zh-CN" sz="2400" b="1">
                  <a:solidFill>
                    <a:srgbClr val="FFFF00"/>
                  </a:solidFill>
                  <a:effectLst>
                    <a:outerShdw blurRad="38100" dist="38100" dir="2700000" algn="tl">
                      <a:srgbClr val="000000"/>
                    </a:outerShdw>
                  </a:effectLst>
                  <a:latin typeface="Times New Roman" pitchFamily="18" charset="0"/>
                </a:rPr>
                <a:t>Canvas</a:t>
              </a:r>
            </a:p>
          </p:txBody>
        </p:sp>
        <p:grpSp>
          <p:nvGrpSpPr>
            <p:cNvPr id="283652" name="Group 4"/>
            <p:cNvGrpSpPr>
              <a:grpSpLocks/>
            </p:cNvGrpSpPr>
            <p:nvPr/>
          </p:nvGrpSpPr>
          <p:grpSpPr bwMode="auto">
            <a:xfrm>
              <a:off x="2381" y="935"/>
              <a:ext cx="1633" cy="1027"/>
              <a:chOff x="2381" y="935"/>
              <a:chExt cx="1633" cy="1027"/>
            </a:xfrm>
          </p:grpSpPr>
          <p:sp>
            <p:nvSpPr>
              <p:cNvPr id="283653" name="Text Box 5"/>
              <p:cNvSpPr txBox="1">
                <a:spLocks noChangeArrowheads="1"/>
              </p:cNvSpPr>
              <p:nvPr/>
            </p:nvSpPr>
            <p:spPr bwMode="auto">
              <a:xfrm>
                <a:off x="2381" y="935"/>
                <a:ext cx="1633" cy="1027"/>
              </a:xfrm>
              <a:prstGeom prst="rect">
                <a:avLst/>
              </a:prstGeom>
              <a:noFill/>
              <a:ln w="25400">
                <a:solidFill>
                  <a:srgbClr val="FFFF00"/>
                </a:solidFill>
                <a:miter lim="800000"/>
                <a:headEnd/>
                <a:tailEnd/>
              </a:ln>
              <a:effectLst/>
            </p:spPr>
            <p:txBody>
              <a:bodyPr>
                <a:spAutoFit/>
              </a:bodyPr>
              <a:lstStyle/>
              <a:p>
                <a:pPr algn="ctr">
                  <a:spcBef>
                    <a:spcPct val="50000"/>
                  </a:spcBef>
                </a:pPr>
                <a:r>
                  <a:rPr lang="en-US" altLang="zh-CN" sz="1800" b="1" i="1">
                    <a:solidFill>
                      <a:srgbClr val="FFFF00"/>
                    </a:solidFill>
                    <a:effectLst>
                      <a:outerShdw blurRad="38100" dist="38100" dir="2700000" algn="tl">
                        <a:srgbClr val="000000"/>
                      </a:outerShdw>
                    </a:effectLst>
                    <a:latin typeface="Times New Roman" pitchFamily="18" charset="0"/>
                  </a:rPr>
                  <a:t>Shape</a:t>
                </a:r>
              </a:p>
              <a:p>
                <a:pPr>
                  <a:spcBef>
                    <a:spcPct val="50000"/>
                  </a:spcBef>
                </a:pPr>
                <a:r>
                  <a:rPr lang="en-US" altLang="zh-CN" sz="1800" b="1" i="1">
                    <a:solidFill>
                      <a:srgbClr val="FFFF00"/>
                    </a:solidFill>
                    <a:effectLst>
                      <a:outerShdw blurRad="38100" dist="38100" dir="2700000" algn="tl">
                        <a:srgbClr val="000000"/>
                      </a:outerShdw>
                    </a:effectLst>
                    <a:latin typeface="Times New Roman" pitchFamily="18" charset="0"/>
                  </a:rPr>
                  <a:t>draw(g: Graphics)</a:t>
                </a:r>
              </a:p>
              <a:p>
                <a:pPr>
                  <a:spcBef>
                    <a:spcPct val="50000"/>
                  </a:spcBef>
                </a:pPr>
                <a:r>
                  <a:rPr lang="en-US" altLang="zh-CN" sz="1800" b="1" i="1">
                    <a:solidFill>
                      <a:srgbClr val="FFFF00"/>
                    </a:solidFill>
                    <a:effectLst>
                      <a:outerShdw blurRad="38100" dist="38100" dir="2700000" algn="tl">
                        <a:srgbClr val="000000"/>
                      </a:outerShdw>
                    </a:effectLst>
                    <a:latin typeface="Times New Roman" pitchFamily="18" charset="0"/>
                  </a:rPr>
                  <a:t>getArea(): int</a:t>
                </a:r>
              </a:p>
              <a:p>
                <a:pP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getBoundingArea(): int</a:t>
                </a:r>
              </a:p>
            </p:txBody>
          </p:sp>
          <p:sp>
            <p:nvSpPr>
              <p:cNvPr id="283654" name="Line 6"/>
              <p:cNvSpPr>
                <a:spLocks noChangeShapeType="1"/>
              </p:cNvSpPr>
              <p:nvPr/>
            </p:nvSpPr>
            <p:spPr bwMode="auto">
              <a:xfrm>
                <a:off x="2381" y="1207"/>
                <a:ext cx="1633" cy="0"/>
              </a:xfrm>
              <a:prstGeom prst="line">
                <a:avLst/>
              </a:prstGeom>
              <a:noFill/>
              <a:ln w="25400">
                <a:solidFill>
                  <a:srgbClr val="FFFF00"/>
                </a:solidFill>
                <a:round/>
                <a:headEnd/>
                <a:tailEnd/>
              </a:ln>
              <a:effectLst/>
            </p:spPr>
            <p:txBody>
              <a:bodyPr/>
              <a:lstStyle/>
              <a:p>
                <a:endParaRPr lang="zh-CN" altLang="en-US"/>
              </a:p>
            </p:txBody>
          </p:sp>
        </p:grpSp>
        <p:grpSp>
          <p:nvGrpSpPr>
            <p:cNvPr id="283655" name="Group 7"/>
            <p:cNvGrpSpPr>
              <a:grpSpLocks/>
            </p:cNvGrpSpPr>
            <p:nvPr/>
          </p:nvGrpSpPr>
          <p:grpSpPr bwMode="auto">
            <a:xfrm>
              <a:off x="3560" y="2845"/>
              <a:ext cx="1633" cy="767"/>
              <a:chOff x="2381" y="935"/>
              <a:chExt cx="1633" cy="767"/>
            </a:xfrm>
          </p:grpSpPr>
          <p:sp>
            <p:nvSpPr>
              <p:cNvPr id="283656" name="Text Box 8"/>
              <p:cNvSpPr txBox="1">
                <a:spLocks noChangeArrowheads="1"/>
              </p:cNvSpPr>
              <p:nvPr/>
            </p:nvSpPr>
            <p:spPr bwMode="auto">
              <a:xfrm>
                <a:off x="2381" y="935"/>
                <a:ext cx="1633" cy="767"/>
              </a:xfrm>
              <a:prstGeom prst="rect">
                <a:avLst/>
              </a:prstGeom>
              <a:noFill/>
              <a:ln w="25400">
                <a:solidFill>
                  <a:srgbClr val="FFFF00"/>
                </a:solidFill>
                <a:miter lim="800000"/>
                <a:headEnd/>
                <a:tailEnd/>
              </a:ln>
              <a:effectLst/>
            </p:spPr>
            <p:txBody>
              <a:bodyPr>
                <a:spAutoFit/>
              </a:bodyPr>
              <a:lstStyle/>
              <a:p>
                <a:pPr algn="ct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Circle</a:t>
                </a:r>
              </a:p>
              <a:p>
                <a:pP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draw(g: Graphics)</a:t>
                </a:r>
              </a:p>
              <a:p>
                <a:pP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getArea(): int</a:t>
                </a:r>
              </a:p>
            </p:txBody>
          </p:sp>
          <p:sp>
            <p:nvSpPr>
              <p:cNvPr id="283657" name="Line 9"/>
              <p:cNvSpPr>
                <a:spLocks noChangeShapeType="1"/>
              </p:cNvSpPr>
              <p:nvPr/>
            </p:nvSpPr>
            <p:spPr bwMode="auto">
              <a:xfrm>
                <a:off x="2381" y="1207"/>
                <a:ext cx="1633" cy="0"/>
              </a:xfrm>
              <a:prstGeom prst="line">
                <a:avLst/>
              </a:prstGeom>
              <a:noFill/>
              <a:ln w="25400">
                <a:solidFill>
                  <a:srgbClr val="FFFF00"/>
                </a:solidFill>
                <a:round/>
                <a:headEnd/>
                <a:tailEnd/>
              </a:ln>
              <a:effectLst/>
            </p:spPr>
            <p:txBody>
              <a:bodyPr/>
              <a:lstStyle/>
              <a:p>
                <a:endParaRPr lang="zh-CN" altLang="en-US"/>
              </a:p>
            </p:txBody>
          </p:sp>
        </p:grpSp>
        <p:grpSp>
          <p:nvGrpSpPr>
            <p:cNvPr id="283658" name="Group 10"/>
            <p:cNvGrpSpPr>
              <a:grpSpLocks/>
            </p:cNvGrpSpPr>
            <p:nvPr/>
          </p:nvGrpSpPr>
          <p:grpSpPr bwMode="auto">
            <a:xfrm>
              <a:off x="1156" y="2799"/>
              <a:ext cx="1633" cy="767"/>
              <a:chOff x="2381" y="935"/>
              <a:chExt cx="1633" cy="767"/>
            </a:xfrm>
          </p:grpSpPr>
          <p:sp>
            <p:nvSpPr>
              <p:cNvPr id="283659" name="Text Box 11"/>
              <p:cNvSpPr txBox="1">
                <a:spLocks noChangeArrowheads="1"/>
              </p:cNvSpPr>
              <p:nvPr/>
            </p:nvSpPr>
            <p:spPr bwMode="auto">
              <a:xfrm>
                <a:off x="2381" y="935"/>
                <a:ext cx="1633" cy="767"/>
              </a:xfrm>
              <a:prstGeom prst="rect">
                <a:avLst/>
              </a:prstGeom>
              <a:noFill/>
              <a:ln w="25400">
                <a:solidFill>
                  <a:srgbClr val="FFFF00"/>
                </a:solidFill>
                <a:miter lim="800000"/>
                <a:headEnd/>
                <a:tailEnd/>
              </a:ln>
              <a:effectLst/>
            </p:spPr>
            <p:txBody>
              <a:bodyPr>
                <a:spAutoFit/>
              </a:bodyPr>
              <a:lstStyle/>
              <a:p>
                <a:pPr algn="ct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Square</a:t>
                </a:r>
              </a:p>
              <a:p>
                <a:pP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draw(g: Graphics)</a:t>
                </a:r>
              </a:p>
              <a:p>
                <a:pP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getArea(): int</a:t>
                </a:r>
              </a:p>
            </p:txBody>
          </p:sp>
          <p:sp>
            <p:nvSpPr>
              <p:cNvPr id="283660" name="Line 12"/>
              <p:cNvSpPr>
                <a:spLocks noChangeShapeType="1"/>
              </p:cNvSpPr>
              <p:nvPr/>
            </p:nvSpPr>
            <p:spPr bwMode="auto">
              <a:xfrm>
                <a:off x="2381" y="1207"/>
                <a:ext cx="1633" cy="0"/>
              </a:xfrm>
              <a:prstGeom prst="line">
                <a:avLst/>
              </a:prstGeom>
              <a:noFill/>
              <a:ln w="25400">
                <a:solidFill>
                  <a:srgbClr val="FFFF00"/>
                </a:solidFill>
                <a:round/>
                <a:headEnd/>
                <a:tailEnd/>
              </a:ln>
              <a:effectLst/>
            </p:spPr>
            <p:txBody>
              <a:bodyPr/>
              <a:lstStyle/>
              <a:p>
                <a:endParaRPr lang="zh-CN" altLang="en-US"/>
              </a:p>
            </p:txBody>
          </p:sp>
        </p:grpSp>
        <p:sp>
          <p:nvSpPr>
            <p:cNvPr id="283661" name="AutoShape 13"/>
            <p:cNvSpPr>
              <a:spLocks noChangeArrowheads="1"/>
            </p:cNvSpPr>
            <p:nvPr/>
          </p:nvSpPr>
          <p:spPr bwMode="auto">
            <a:xfrm>
              <a:off x="3152" y="1979"/>
              <a:ext cx="182" cy="226"/>
            </a:xfrm>
            <a:prstGeom prst="triangle">
              <a:avLst>
                <a:gd name="adj" fmla="val 50000"/>
              </a:avLst>
            </a:prstGeom>
            <a:noFill/>
            <a:ln w="25400">
              <a:solidFill>
                <a:srgbClr val="FFFF00"/>
              </a:solidFill>
              <a:miter lim="800000"/>
              <a:headEnd/>
              <a:tailEnd/>
            </a:ln>
            <a:effectLst/>
          </p:spPr>
          <p:txBody>
            <a:bodyPr wrap="none" anchor="ctr"/>
            <a:lstStyle/>
            <a:p>
              <a:endParaRPr lang="zh-CN" altLang="en-US"/>
            </a:p>
          </p:txBody>
        </p:sp>
        <p:sp>
          <p:nvSpPr>
            <p:cNvPr id="283662" name="Line 14"/>
            <p:cNvSpPr>
              <a:spLocks noChangeShapeType="1"/>
            </p:cNvSpPr>
            <p:nvPr/>
          </p:nvSpPr>
          <p:spPr bwMode="auto">
            <a:xfrm>
              <a:off x="1927" y="2432"/>
              <a:ext cx="2450" cy="0"/>
            </a:xfrm>
            <a:prstGeom prst="line">
              <a:avLst/>
            </a:prstGeom>
            <a:noFill/>
            <a:ln w="25400">
              <a:solidFill>
                <a:srgbClr val="FFFF00"/>
              </a:solidFill>
              <a:round/>
              <a:headEnd/>
              <a:tailEnd/>
            </a:ln>
            <a:effectLst/>
          </p:spPr>
          <p:txBody>
            <a:bodyPr/>
            <a:lstStyle/>
            <a:p>
              <a:endParaRPr lang="zh-CN" altLang="en-US"/>
            </a:p>
          </p:txBody>
        </p:sp>
        <p:sp>
          <p:nvSpPr>
            <p:cNvPr id="283663" name="Line 15"/>
            <p:cNvSpPr>
              <a:spLocks noChangeShapeType="1"/>
            </p:cNvSpPr>
            <p:nvPr/>
          </p:nvSpPr>
          <p:spPr bwMode="auto">
            <a:xfrm>
              <a:off x="1927" y="2432"/>
              <a:ext cx="0" cy="363"/>
            </a:xfrm>
            <a:prstGeom prst="line">
              <a:avLst/>
            </a:prstGeom>
            <a:noFill/>
            <a:ln w="25400">
              <a:solidFill>
                <a:srgbClr val="FFFF00"/>
              </a:solidFill>
              <a:round/>
              <a:headEnd/>
              <a:tailEnd/>
            </a:ln>
            <a:effectLst/>
          </p:spPr>
          <p:txBody>
            <a:bodyPr/>
            <a:lstStyle/>
            <a:p>
              <a:endParaRPr lang="zh-CN" altLang="en-US"/>
            </a:p>
          </p:txBody>
        </p:sp>
        <p:sp>
          <p:nvSpPr>
            <p:cNvPr id="283664" name="Line 16"/>
            <p:cNvSpPr>
              <a:spLocks noChangeShapeType="1"/>
            </p:cNvSpPr>
            <p:nvPr/>
          </p:nvSpPr>
          <p:spPr bwMode="auto">
            <a:xfrm>
              <a:off x="4377" y="2432"/>
              <a:ext cx="0" cy="408"/>
            </a:xfrm>
            <a:prstGeom prst="line">
              <a:avLst/>
            </a:prstGeom>
            <a:noFill/>
            <a:ln w="25400">
              <a:solidFill>
                <a:srgbClr val="FFFF00"/>
              </a:solidFill>
              <a:round/>
              <a:headEnd/>
              <a:tailEnd/>
            </a:ln>
            <a:effectLst/>
          </p:spPr>
          <p:txBody>
            <a:bodyPr/>
            <a:lstStyle/>
            <a:p>
              <a:endParaRPr lang="zh-CN" altLang="en-US"/>
            </a:p>
          </p:txBody>
        </p:sp>
        <p:sp>
          <p:nvSpPr>
            <p:cNvPr id="283665" name="Line 17"/>
            <p:cNvSpPr>
              <a:spLocks noChangeShapeType="1"/>
            </p:cNvSpPr>
            <p:nvPr/>
          </p:nvSpPr>
          <p:spPr bwMode="auto">
            <a:xfrm>
              <a:off x="3243" y="2205"/>
              <a:ext cx="0" cy="227"/>
            </a:xfrm>
            <a:prstGeom prst="line">
              <a:avLst/>
            </a:prstGeom>
            <a:noFill/>
            <a:ln w="25400">
              <a:solidFill>
                <a:srgbClr val="FFFF00"/>
              </a:solidFill>
              <a:round/>
              <a:headEnd/>
              <a:tailEnd/>
            </a:ln>
            <a:effectLst/>
          </p:spPr>
          <p:txBody>
            <a:bodyPr/>
            <a:lstStyle/>
            <a:p>
              <a:endParaRPr lang="zh-CN" altLang="en-US"/>
            </a:p>
          </p:txBody>
        </p:sp>
        <p:sp>
          <p:nvSpPr>
            <p:cNvPr id="283666" name="Line 18"/>
            <p:cNvSpPr>
              <a:spLocks noChangeShapeType="1"/>
            </p:cNvSpPr>
            <p:nvPr/>
          </p:nvSpPr>
          <p:spPr bwMode="auto">
            <a:xfrm>
              <a:off x="1474" y="1071"/>
              <a:ext cx="907" cy="0"/>
            </a:xfrm>
            <a:prstGeom prst="line">
              <a:avLst/>
            </a:prstGeom>
            <a:noFill/>
            <a:ln w="25400">
              <a:solidFill>
                <a:srgbClr val="FFFF00"/>
              </a:solidFill>
              <a:round/>
              <a:headEnd/>
              <a:tailEnd/>
            </a:ln>
            <a:effectLst/>
          </p:spPr>
          <p:txBody>
            <a:bodyPr/>
            <a:lstStyle/>
            <a:p>
              <a:endParaRPr lang="zh-CN" altLang="en-US"/>
            </a:p>
          </p:txBody>
        </p:sp>
        <p:sp>
          <p:nvSpPr>
            <p:cNvPr id="283667" name="Text Box 19"/>
            <p:cNvSpPr txBox="1">
              <a:spLocks noChangeArrowheads="1"/>
            </p:cNvSpPr>
            <p:nvPr/>
          </p:nvSpPr>
          <p:spPr bwMode="auto">
            <a:xfrm>
              <a:off x="1520" y="845"/>
              <a:ext cx="181" cy="212"/>
            </a:xfrm>
            <a:prstGeom prst="rect">
              <a:avLst/>
            </a:prstGeom>
            <a:noFill/>
            <a:ln w="9525">
              <a:noFill/>
              <a:miter lim="800000"/>
              <a:headEnd/>
              <a:tailEnd/>
            </a:ln>
            <a:effectLst/>
          </p:spPr>
          <p:txBody>
            <a:bodyPr>
              <a:spAutoFit/>
            </a:bodyPr>
            <a:lstStyle/>
            <a:p>
              <a:pPr>
                <a:spcBef>
                  <a:spcPct val="50000"/>
                </a:spcBef>
              </a:pPr>
              <a:r>
                <a:rPr lang="en-US" altLang="zh-CN" b="1">
                  <a:solidFill>
                    <a:srgbClr val="FFFF00"/>
                  </a:solidFill>
                </a:rPr>
                <a:t>1</a:t>
              </a:r>
            </a:p>
          </p:txBody>
        </p:sp>
        <p:sp>
          <p:nvSpPr>
            <p:cNvPr id="283668" name="Text Box 20"/>
            <p:cNvSpPr txBox="1">
              <a:spLocks noChangeArrowheads="1"/>
            </p:cNvSpPr>
            <p:nvPr/>
          </p:nvSpPr>
          <p:spPr bwMode="auto">
            <a:xfrm>
              <a:off x="2155" y="845"/>
              <a:ext cx="181" cy="212"/>
            </a:xfrm>
            <a:prstGeom prst="rect">
              <a:avLst/>
            </a:prstGeom>
            <a:noFill/>
            <a:ln w="9525">
              <a:noFill/>
              <a:miter lim="800000"/>
              <a:headEnd/>
              <a:tailEnd/>
            </a:ln>
            <a:effectLst/>
          </p:spPr>
          <p:txBody>
            <a:bodyPr>
              <a:spAutoFit/>
            </a:bodyPr>
            <a:lstStyle/>
            <a:p>
              <a:pPr>
                <a:spcBef>
                  <a:spcPct val="50000"/>
                </a:spcBef>
              </a:pPr>
              <a:r>
                <a:rPr lang="en-US" altLang="zh-CN" b="1">
                  <a:solidFill>
                    <a:srgbClr val="FFFF00"/>
                  </a:solidFill>
                </a:rPr>
                <a:t>*</a:t>
              </a: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ABC8AD6-4899-401D-8460-B3F3348C261F}" type="slidenum">
              <a:rPr lang="en-US" altLang="zh-CN"/>
              <a:pPr/>
              <a:t>19</a:t>
            </a:fld>
            <a:endParaRPr lang="en-US" altLang="zh-CN"/>
          </a:p>
        </p:txBody>
      </p:sp>
      <p:sp>
        <p:nvSpPr>
          <p:cNvPr id="267266" name="Rectangle 2"/>
          <p:cNvSpPr>
            <a:spLocks noGrp="1" noChangeArrowheads="1"/>
          </p:cNvSpPr>
          <p:nvPr>
            <p:ph type="body" idx="1"/>
          </p:nvPr>
        </p:nvSpPr>
        <p:spPr>
          <a:xfrm>
            <a:off x="684213" y="1196975"/>
            <a:ext cx="7772400" cy="5184775"/>
          </a:xfrm>
        </p:spPr>
        <p:txBody>
          <a:bodyPr/>
          <a:lstStyle/>
          <a:p>
            <a:pPr>
              <a:lnSpc>
                <a:spcPct val="110000"/>
              </a:lnSpc>
            </a:pPr>
            <a:r>
              <a:rPr lang="zh-CN" altLang="en-US" b="1"/>
              <a:t>与人类习惯的思维方法一致</a:t>
            </a:r>
            <a:r>
              <a:rPr lang="zh-CN" altLang="en-US" b="1">
                <a:solidFill>
                  <a:srgbClr val="FFFF00"/>
                </a:solidFill>
              </a:rPr>
              <a:t>：</a:t>
            </a:r>
          </a:p>
          <a:p>
            <a:pPr lvl="1">
              <a:lnSpc>
                <a:spcPct val="110000"/>
              </a:lnSpc>
            </a:pPr>
            <a:r>
              <a:rPr lang="zh-CN" altLang="en-US" b="1">
                <a:solidFill>
                  <a:srgbClr val="FFFF00"/>
                </a:solidFill>
              </a:rPr>
              <a:t>传统的程序设计技术忽略了数据和操作之间的内在联系，用这种方法所设计出来的软件系统其解空间与问题空间并不一致，难于理解。</a:t>
            </a:r>
          </a:p>
          <a:p>
            <a:pPr lvl="1">
              <a:lnSpc>
                <a:spcPct val="110000"/>
              </a:lnSpc>
            </a:pPr>
            <a:r>
              <a:rPr lang="zh-CN" altLang="en-US" b="1">
                <a:solidFill>
                  <a:srgbClr val="FFFF00"/>
                </a:solidFill>
              </a:rPr>
              <a:t>面向对象的软件技术以对象（</a:t>
            </a:r>
            <a:r>
              <a:rPr lang="en-US" altLang="zh-CN" b="1">
                <a:solidFill>
                  <a:srgbClr val="FFFF00"/>
                </a:solidFill>
              </a:rPr>
              <a:t>object</a:t>
            </a:r>
            <a:r>
              <a:rPr lang="zh-CN" altLang="en-US" b="1">
                <a:solidFill>
                  <a:srgbClr val="FFFF00"/>
                </a:solidFill>
              </a:rPr>
              <a:t>）为核心 </a:t>
            </a:r>
            <a:r>
              <a:rPr lang="en-US" altLang="zh-CN" b="1">
                <a:solidFill>
                  <a:srgbClr val="FFFF00"/>
                </a:solidFill>
              </a:rPr>
              <a:t>, </a:t>
            </a:r>
            <a:r>
              <a:rPr lang="zh-CN" altLang="en-US" b="1">
                <a:solidFill>
                  <a:srgbClr val="FFFF00"/>
                </a:solidFill>
              </a:rPr>
              <a:t>而对象是数据和操作的统一体，是对现实世界实体的正确抽象。</a:t>
            </a:r>
          </a:p>
          <a:p>
            <a:pPr lvl="1">
              <a:lnSpc>
                <a:spcPct val="110000"/>
              </a:lnSpc>
            </a:pPr>
            <a:r>
              <a:rPr lang="zh-CN" altLang="en-US" b="1">
                <a:solidFill>
                  <a:srgbClr val="FFFF00"/>
                </a:solidFill>
              </a:rPr>
              <a:t>面向对象的设计方法与传统的面向过程的方法有本质不同：</a:t>
            </a:r>
          </a:p>
        </p:txBody>
      </p:sp>
      <p:sp>
        <p:nvSpPr>
          <p:cNvPr id="26726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6726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0187F6E5-CE60-4D40-B814-827EE379D7A5}" type="slidenum">
              <a:rPr lang="en-US" altLang="zh-CN"/>
              <a:pPr/>
              <a:t>2</a:t>
            </a:fld>
            <a:endParaRPr lang="en-US" altLang="zh-CN"/>
          </a:p>
        </p:txBody>
      </p:sp>
      <p:sp>
        <p:nvSpPr>
          <p:cNvPr id="414722"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第十章内容概要</a:t>
            </a:r>
          </a:p>
        </p:txBody>
      </p:sp>
      <p:sp>
        <p:nvSpPr>
          <p:cNvPr id="414723"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414724" name="Rectangle 4"/>
          <p:cNvSpPr>
            <a:spLocks noChangeArrowheads="1"/>
          </p:cNvSpPr>
          <p:nvPr/>
        </p:nvSpPr>
        <p:spPr bwMode="auto">
          <a:xfrm>
            <a:off x="468313" y="1196975"/>
            <a:ext cx="8229600" cy="4895850"/>
          </a:xfrm>
          <a:prstGeom prst="rect">
            <a:avLst/>
          </a:prstGeom>
          <a:noFill/>
          <a:ln w="9525">
            <a:noFill/>
            <a:miter lim="800000"/>
            <a:headEnd/>
            <a:tailEnd/>
          </a:ln>
          <a:effectLst/>
        </p:spPr>
        <p:txBody>
          <a:bodyPr/>
          <a:lstStyle/>
          <a:p>
            <a:pPr marL="342900" indent="-342900">
              <a:lnSpc>
                <a:spcPct val="90000"/>
              </a:lnSpc>
              <a:spcBef>
                <a:spcPct val="20000"/>
              </a:spcBef>
              <a:buClr>
                <a:schemeClr val="hlink"/>
              </a:buClr>
              <a:buSzPct val="70000"/>
              <a:buFont typeface="Wingdings" pitchFamily="2" charset="2"/>
              <a:buChar char="n"/>
            </a:pPr>
            <a:r>
              <a:rPr lang="zh-CN" altLang="en-US" sz="3200" b="1">
                <a:solidFill>
                  <a:srgbClr val="FFFF00"/>
                </a:solidFill>
                <a:effectLst>
                  <a:outerShdw blurRad="38100" dist="38100" dir="2700000" algn="tl">
                    <a:srgbClr val="000000"/>
                  </a:outerShdw>
                </a:effectLst>
              </a:rPr>
              <a:t>面向对象方法学概述</a:t>
            </a:r>
          </a:p>
          <a:p>
            <a:pPr marL="342900" indent="-342900">
              <a:lnSpc>
                <a:spcPct val="90000"/>
              </a:lnSpc>
              <a:spcBef>
                <a:spcPct val="20000"/>
              </a:spcBef>
              <a:buClr>
                <a:schemeClr val="hlink"/>
              </a:buClr>
              <a:buSzPct val="70000"/>
              <a:buFont typeface="Wingdings" pitchFamily="2" charset="2"/>
              <a:buChar char="n"/>
            </a:pPr>
            <a:r>
              <a:rPr lang="en-US" altLang="zh-CN" sz="3200" b="1">
                <a:effectLst>
                  <a:outerShdw blurRad="38100" dist="38100" dir="2700000" algn="tl">
                    <a:srgbClr val="000000"/>
                  </a:outerShdw>
                </a:effectLst>
              </a:rPr>
              <a:t>UML</a:t>
            </a:r>
            <a:r>
              <a:rPr lang="zh-CN" altLang="en-US" sz="3200" b="1">
                <a:effectLst>
                  <a:outerShdw blurRad="38100" dist="38100" dir="2700000" algn="tl">
                    <a:srgbClr val="000000"/>
                  </a:outerShdw>
                </a:effectLst>
              </a:rPr>
              <a:t>基础</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面向对象的需求提取</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面向对象分析</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面向对象设计的准则</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启发规则</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软件重用</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面向对象系统设计</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面向对象对象设计</a:t>
            </a:r>
          </a:p>
        </p:txBody>
      </p:sp>
      <p:sp>
        <p:nvSpPr>
          <p:cNvPr id="414725" name="Rectangle 5"/>
          <p:cNvSpPr>
            <a:spLocks noChangeArrowheads="1"/>
          </p:cNvSpPr>
          <p:nvPr/>
        </p:nvSpPr>
        <p:spPr bwMode="auto">
          <a:xfrm>
            <a:off x="0" y="1333500"/>
            <a:ext cx="414338" cy="366713"/>
          </a:xfrm>
          <a:prstGeom prst="rect">
            <a:avLst/>
          </a:prstGeom>
          <a:noFill/>
          <a:ln w="9525" algn="ctr">
            <a:noFill/>
            <a:miter lim="800000"/>
            <a:headEnd/>
            <a:tailEnd/>
          </a:ln>
          <a:effectLst/>
        </p:spPr>
        <p:txBody>
          <a:bodyPr wrap="none">
            <a:spAutoFit/>
          </a:bodyPr>
          <a:lstStyle/>
          <a:p>
            <a:r>
              <a:rPr lang="en-US" altLang="zh-CN" sz="18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C8991471-4EE5-4153-914B-68FF9731C7F2}" type="slidenum">
              <a:rPr lang="en-US" altLang="zh-CN"/>
              <a:pPr/>
              <a:t>20</a:t>
            </a:fld>
            <a:endParaRPr lang="en-US" altLang="zh-CN"/>
          </a:p>
        </p:txBody>
      </p:sp>
      <p:sp>
        <p:nvSpPr>
          <p:cNvPr id="268290" name="Rectangle 2"/>
          <p:cNvSpPr>
            <a:spLocks noGrp="1" noChangeArrowheads="1"/>
          </p:cNvSpPr>
          <p:nvPr>
            <p:ph type="body" idx="1"/>
          </p:nvPr>
        </p:nvSpPr>
        <p:spPr>
          <a:xfrm>
            <a:off x="684213" y="1196975"/>
            <a:ext cx="7772400" cy="5184775"/>
          </a:xfrm>
        </p:spPr>
        <p:txBody>
          <a:bodyPr/>
          <a:lstStyle/>
          <a:p>
            <a:pPr lvl="2">
              <a:lnSpc>
                <a:spcPct val="110000"/>
              </a:lnSpc>
            </a:pPr>
            <a:r>
              <a:rPr lang="zh-CN" altLang="en-US" b="1">
                <a:solidFill>
                  <a:srgbClr val="FFFF00"/>
                </a:solidFill>
              </a:rPr>
              <a:t>面向对象的环境提供了强有力的</a:t>
            </a:r>
            <a:r>
              <a:rPr lang="zh-CN" altLang="en-US" b="1"/>
              <a:t>抽象机制</a:t>
            </a:r>
            <a:r>
              <a:rPr lang="zh-CN" altLang="en-US" b="1">
                <a:solidFill>
                  <a:srgbClr val="FFFF00"/>
                </a:solidFill>
              </a:rPr>
              <a:t>，便于用户在利用计算机软件系统解决复杂问题时使用习惯的抽象思维工具；</a:t>
            </a:r>
          </a:p>
          <a:p>
            <a:pPr lvl="2">
              <a:lnSpc>
                <a:spcPct val="110000"/>
              </a:lnSpc>
            </a:pPr>
            <a:r>
              <a:rPr lang="zh-CN" altLang="en-US" b="1">
                <a:solidFill>
                  <a:srgbClr val="FFFF00"/>
                </a:solidFill>
              </a:rPr>
              <a:t>面向对象方法学中普遍进行的对象分类过程，支持从特殊到一般的</a:t>
            </a:r>
            <a:r>
              <a:rPr lang="zh-CN" altLang="en-US" b="1"/>
              <a:t>归纳思维过程</a:t>
            </a:r>
            <a:r>
              <a:rPr lang="zh-CN" altLang="en-US" b="1">
                <a:solidFill>
                  <a:srgbClr val="FFFF00"/>
                </a:solidFill>
              </a:rPr>
              <a:t>；</a:t>
            </a:r>
          </a:p>
          <a:p>
            <a:pPr lvl="2">
              <a:lnSpc>
                <a:spcPct val="110000"/>
              </a:lnSpc>
            </a:pPr>
            <a:r>
              <a:rPr lang="zh-CN" altLang="en-US" b="1">
                <a:solidFill>
                  <a:srgbClr val="FFFF00"/>
                </a:solidFill>
              </a:rPr>
              <a:t>面向对象方法学中通过建立类等级而获得的继承特性，支持从一般到特殊的</a:t>
            </a:r>
            <a:r>
              <a:rPr lang="zh-CN" altLang="en-US" b="1"/>
              <a:t>演绎思维过程</a:t>
            </a:r>
            <a:r>
              <a:rPr lang="zh-CN" altLang="en-US" b="1">
                <a:solidFill>
                  <a:srgbClr val="FFFF00"/>
                </a:solidFill>
              </a:rPr>
              <a:t>；</a:t>
            </a:r>
          </a:p>
          <a:p>
            <a:pPr lvl="2">
              <a:lnSpc>
                <a:spcPct val="110000"/>
              </a:lnSpc>
            </a:pPr>
            <a:r>
              <a:rPr lang="zh-CN" altLang="en-US" b="1">
                <a:solidFill>
                  <a:srgbClr val="FFFF00"/>
                </a:solidFill>
              </a:rPr>
              <a:t>先设计出由抽象类构成的系统框架，随着认识深入和具体化再逐步派生出更具体的派生类</a:t>
            </a:r>
            <a:r>
              <a:rPr lang="en-US" altLang="zh-CN" b="1">
                <a:solidFill>
                  <a:srgbClr val="FFFF00"/>
                </a:solidFill>
                <a:latin typeface="Arial"/>
              </a:rPr>
              <a:t>——</a:t>
            </a:r>
            <a:r>
              <a:rPr lang="zh-CN" altLang="en-US" b="1">
                <a:solidFill>
                  <a:srgbClr val="FFFF00"/>
                </a:solidFill>
              </a:rPr>
              <a:t>符合人们认识客观世界解决复杂问题时</a:t>
            </a:r>
            <a:r>
              <a:rPr lang="zh-CN" altLang="en-US" b="1"/>
              <a:t>逐步深化</a:t>
            </a:r>
            <a:r>
              <a:rPr lang="zh-CN" altLang="en-US" b="1">
                <a:solidFill>
                  <a:srgbClr val="FFFF00"/>
                </a:solidFill>
              </a:rPr>
              <a:t>的渐进过程。</a:t>
            </a:r>
          </a:p>
        </p:txBody>
      </p:sp>
      <p:sp>
        <p:nvSpPr>
          <p:cNvPr id="26829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6829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0A807E22-E111-430A-A54E-2BBED362FF85}" type="slidenum">
              <a:rPr lang="en-US" altLang="zh-CN"/>
              <a:pPr/>
              <a:t>21</a:t>
            </a:fld>
            <a:endParaRPr lang="en-US" altLang="zh-CN"/>
          </a:p>
        </p:txBody>
      </p:sp>
      <p:sp>
        <p:nvSpPr>
          <p:cNvPr id="269314" name="Rectangle 2"/>
          <p:cNvSpPr>
            <a:spLocks noGrp="1" noChangeArrowheads="1"/>
          </p:cNvSpPr>
          <p:nvPr>
            <p:ph type="body" idx="1"/>
          </p:nvPr>
        </p:nvSpPr>
        <p:spPr>
          <a:xfrm>
            <a:off x="684213" y="1196975"/>
            <a:ext cx="7772400" cy="5184775"/>
          </a:xfrm>
        </p:spPr>
        <p:txBody>
          <a:bodyPr/>
          <a:lstStyle/>
          <a:p>
            <a:pPr>
              <a:lnSpc>
                <a:spcPct val="110000"/>
              </a:lnSpc>
            </a:pPr>
            <a:r>
              <a:rPr lang="zh-CN" altLang="en-US" b="1"/>
              <a:t>稳定性好</a:t>
            </a:r>
            <a:r>
              <a:rPr lang="zh-CN" altLang="en-US" b="1">
                <a:solidFill>
                  <a:srgbClr val="FFFF00"/>
                </a:solidFill>
              </a:rPr>
              <a:t>：</a:t>
            </a:r>
          </a:p>
          <a:p>
            <a:pPr lvl="1">
              <a:lnSpc>
                <a:spcPct val="110000"/>
              </a:lnSpc>
            </a:pPr>
            <a:r>
              <a:rPr lang="zh-CN" altLang="en-US" b="1">
                <a:solidFill>
                  <a:srgbClr val="FFFF00"/>
                </a:solidFill>
              </a:rPr>
              <a:t>传统的软件开发方法</a:t>
            </a:r>
            <a:r>
              <a:rPr lang="zh-CN" altLang="en-US" b="1"/>
              <a:t>以算法为核心</a:t>
            </a:r>
            <a:r>
              <a:rPr lang="zh-CN" altLang="en-US" b="1">
                <a:solidFill>
                  <a:srgbClr val="FFFF00"/>
                </a:solidFill>
              </a:rPr>
              <a:t>，建立起来的软件系统的结构紧密依赖于系统所要完成的</a:t>
            </a:r>
            <a:r>
              <a:rPr lang="zh-CN" altLang="en-US" b="1"/>
              <a:t>功能</a:t>
            </a:r>
            <a:r>
              <a:rPr lang="zh-CN" altLang="en-US" b="1">
                <a:solidFill>
                  <a:srgbClr val="FFFF00"/>
                </a:solidFill>
              </a:rPr>
              <a:t>，当功能需求发生变化时将引起软件结构的整体修改。 </a:t>
            </a:r>
          </a:p>
          <a:p>
            <a:pPr lvl="1">
              <a:lnSpc>
                <a:spcPct val="110000"/>
              </a:lnSpc>
            </a:pPr>
            <a:r>
              <a:rPr lang="zh-CN" altLang="en-US" b="1">
                <a:solidFill>
                  <a:srgbClr val="FFFF00"/>
                </a:solidFill>
              </a:rPr>
              <a:t>面向对象方法基于构造问题领域的对象模型，</a:t>
            </a:r>
            <a:r>
              <a:rPr lang="zh-CN" altLang="en-US" b="1"/>
              <a:t>以对象为中心</a:t>
            </a:r>
            <a:r>
              <a:rPr lang="zh-CN" altLang="en-US" b="1">
                <a:solidFill>
                  <a:srgbClr val="FFFF00"/>
                </a:solidFill>
              </a:rPr>
              <a:t>构造软件系统。由于现实世界中的实体是相对稳定的，因此，以对象为中心构造的软件系统也是比较稳定的。</a:t>
            </a:r>
          </a:p>
        </p:txBody>
      </p:sp>
      <p:sp>
        <p:nvSpPr>
          <p:cNvPr id="26931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6931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F29CF05D-0EAA-4C46-A234-9B9403D48C82}" type="slidenum">
              <a:rPr lang="en-US" altLang="zh-CN"/>
              <a:pPr/>
              <a:t>22</a:t>
            </a:fld>
            <a:endParaRPr lang="en-US" altLang="zh-CN"/>
          </a:p>
        </p:txBody>
      </p:sp>
      <p:sp>
        <p:nvSpPr>
          <p:cNvPr id="271362" name="Rectangle 2"/>
          <p:cNvSpPr>
            <a:spLocks noGrp="1" noChangeArrowheads="1"/>
          </p:cNvSpPr>
          <p:nvPr>
            <p:ph type="body" idx="1"/>
          </p:nvPr>
        </p:nvSpPr>
        <p:spPr>
          <a:xfrm>
            <a:off x="684213" y="1196975"/>
            <a:ext cx="7772400" cy="5184775"/>
          </a:xfrm>
        </p:spPr>
        <p:txBody>
          <a:bodyPr/>
          <a:lstStyle/>
          <a:p>
            <a:pPr>
              <a:lnSpc>
                <a:spcPct val="110000"/>
              </a:lnSpc>
            </a:pPr>
            <a:r>
              <a:rPr lang="zh-CN" altLang="en-US" sz="2800" b="1"/>
              <a:t>可重用性好</a:t>
            </a:r>
            <a:r>
              <a:rPr lang="zh-CN" altLang="en-US" sz="2800" b="1">
                <a:solidFill>
                  <a:srgbClr val="FFFF00"/>
                </a:solidFill>
              </a:rPr>
              <a:t>：</a:t>
            </a:r>
          </a:p>
          <a:p>
            <a:pPr lvl="1">
              <a:lnSpc>
                <a:spcPct val="110000"/>
              </a:lnSpc>
            </a:pPr>
            <a:r>
              <a:rPr lang="zh-CN" altLang="en-US" sz="2400" b="1">
                <a:solidFill>
                  <a:srgbClr val="FFFF00"/>
                </a:solidFill>
              </a:rPr>
              <a:t>传统的软件重用技术是利用标准函数库，但是，标准函数缺乏必要的</a:t>
            </a:r>
            <a:r>
              <a:rPr lang="zh-CN" altLang="en-US" sz="2400" b="1">
                <a:solidFill>
                  <a:srgbClr val="FFFF00"/>
                </a:solidFill>
                <a:latin typeface="Arial"/>
              </a:rPr>
              <a:t>“</a:t>
            </a:r>
            <a:r>
              <a:rPr lang="zh-CN" altLang="en-US" sz="2400" b="1">
                <a:solidFill>
                  <a:srgbClr val="FFFF00"/>
                </a:solidFill>
              </a:rPr>
              <a:t>柔性</a:t>
            </a:r>
            <a:r>
              <a:rPr lang="zh-CN" altLang="en-US" sz="2400" b="1">
                <a:solidFill>
                  <a:srgbClr val="FFFF00"/>
                </a:solidFill>
                <a:latin typeface="Arial"/>
              </a:rPr>
              <a:t>”</a:t>
            </a:r>
            <a:r>
              <a:rPr lang="zh-CN" altLang="en-US" sz="2400" b="1">
                <a:solidFill>
                  <a:srgbClr val="FFFF00"/>
                </a:solidFill>
              </a:rPr>
              <a:t>。</a:t>
            </a:r>
          </a:p>
          <a:p>
            <a:pPr lvl="1">
              <a:lnSpc>
                <a:spcPct val="110000"/>
              </a:lnSpc>
            </a:pPr>
            <a:r>
              <a:rPr lang="zh-CN" altLang="en-US" sz="2400" b="1">
                <a:solidFill>
                  <a:srgbClr val="FFFF00"/>
                </a:solidFill>
              </a:rPr>
              <a:t>即使是具有功能内聚性的模块也并不是自含的和独立的，相反，它必须运行在相应的数据结构上。</a:t>
            </a:r>
          </a:p>
          <a:p>
            <a:pPr lvl="1">
              <a:lnSpc>
                <a:spcPct val="110000"/>
              </a:lnSpc>
            </a:pPr>
            <a:r>
              <a:rPr lang="zh-CN" altLang="en-US" sz="2400" b="1">
                <a:solidFill>
                  <a:srgbClr val="FFFF00"/>
                </a:solidFill>
              </a:rPr>
              <a:t>面向对象方法所使用的对象是数据和操作的统一体，因此，对象具有很强的自含性。对象固有的封装性和信息隐藏机制，使得对象的内部实现与外界隔离，具有较强的独立性。</a:t>
            </a:r>
          </a:p>
          <a:p>
            <a:pPr lvl="1">
              <a:lnSpc>
                <a:spcPct val="110000"/>
              </a:lnSpc>
            </a:pPr>
            <a:r>
              <a:rPr lang="zh-CN" altLang="en-US" sz="2400" b="1">
                <a:solidFill>
                  <a:srgbClr val="FFFF00"/>
                </a:solidFill>
              </a:rPr>
              <a:t>面向对象的软件技术在利用可重用的软件成分构造新的软件系统时，有很大的灵活性：实例化、继承。 </a:t>
            </a:r>
          </a:p>
        </p:txBody>
      </p:sp>
      <p:sp>
        <p:nvSpPr>
          <p:cNvPr id="27136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7136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882E3F4-4EC1-44EA-B113-46D4398F3127}" type="slidenum">
              <a:rPr lang="en-US" altLang="zh-CN"/>
              <a:pPr/>
              <a:t>23</a:t>
            </a:fld>
            <a:endParaRPr lang="en-US" altLang="zh-CN"/>
          </a:p>
        </p:txBody>
      </p:sp>
      <p:sp>
        <p:nvSpPr>
          <p:cNvPr id="273410" name="Rectangle 2"/>
          <p:cNvSpPr>
            <a:spLocks noGrp="1" noChangeArrowheads="1"/>
          </p:cNvSpPr>
          <p:nvPr>
            <p:ph type="body" idx="1"/>
          </p:nvPr>
        </p:nvSpPr>
        <p:spPr>
          <a:xfrm>
            <a:off x="684213" y="1196975"/>
            <a:ext cx="7772400" cy="5184775"/>
          </a:xfrm>
        </p:spPr>
        <p:txBody>
          <a:bodyPr/>
          <a:lstStyle/>
          <a:p>
            <a:pPr>
              <a:lnSpc>
                <a:spcPct val="110000"/>
              </a:lnSpc>
            </a:pPr>
            <a:r>
              <a:rPr lang="zh-CN" altLang="en-US" b="1"/>
              <a:t>较易开发大型软件产品</a:t>
            </a:r>
            <a:r>
              <a:rPr lang="zh-CN" altLang="en-US" b="1">
                <a:solidFill>
                  <a:srgbClr val="FFFF00"/>
                </a:solidFill>
              </a:rPr>
              <a:t>：</a:t>
            </a:r>
          </a:p>
          <a:p>
            <a:pPr lvl="1">
              <a:lnSpc>
                <a:spcPct val="110000"/>
              </a:lnSpc>
            </a:pPr>
            <a:r>
              <a:rPr lang="zh-CN" altLang="en-US" b="1">
                <a:solidFill>
                  <a:srgbClr val="FFFF00"/>
                </a:solidFill>
              </a:rPr>
              <a:t>面向对象范型中构成软件系统的每个对象就像一个微型程序，可以把一个大型软件产品分解成一系列本质上相互独立的小产品来处理 。</a:t>
            </a:r>
          </a:p>
        </p:txBody>
      </p:sp>
      <p:sp>
        <p:nvSpPr>
          <p:cNvPr id="27341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7341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0068920C-93F6-4D3D-948A-0603A1B01D07}" type="slidenum">
              <a:rPr lang="en-US" altLang="zh-CN"/>
              <a:pPr/>
              <a:t>24</a:t>
            </a:fld>
            <a:endParaRPr lang="en-US" altLang="zh-CN"/>
          </a:p>
        </p:txBody>
      </p:sp>
      <p:sp>
        <p:nvSpPr>
          <p:cNvPr id="274434" name="Rectangle 2"/>
          <p:cNvSpPr>
            <a:spLocks noGrp="1" noChangeArrowheads="1"/>
          </p:cNvSpPr>
          <p:nvPr>
            <p:ph type="body" idx="1"/>
          </p:nvPr>
        </p:nvSpPr>
        <p:spPr>
          <a:xfrm>
            <a:off x="684213" y="1196975"/>
            <a:ext cx="7772400" cy="5184775"/>
          </a:xfrm>
        </p:spPr>
        <p:txBody>
          <a:bodyPr/>
          <a:lstStyle/>
          <a:p>
            <a:pPr>
              <a:lnSpc>
                <a:spcPct val="110000"/>
              </a:lnSpc>
            </a:pPr>
            <a:r>
              <a:rPr lang="zh-CN" altLang="en-US" b="1"/>
              <a:t>可维护性好</a:t>
            </a:r>
            <a:r>
              <a:rPr lang="zh-CN" altLang="en-US" b="1">
                <a:solidFill>
                  <a:srgbClr val="FFFF00"/>
                </a:solidFill>
              </a:rPr>
              <a:t>：</a:t>
            </a:r>
          </a:p>
          <a:p>
            <a:pPr lvl="1">
              <a:lnSpc>
                <a:spcPct val="110000"/>
              </a:lnSpc>
            </a:pPr>
            <a:r>
              <a:rPr lang="zh-CN" altLang="en-US" b="1">
                <a:solidFill>
                  <a:srgbClr val="FFFF00"/>
                </a:solidFill>
              </a:rPr>
              <a:t>面向对象的软件稳定性比较好。 </a:t>
            </a:r>
          </a:p>
          <a:p>
            <a:pPr lvl="1">
              <a:lnSpc>
                <a:spcPct val="110000"/>
              </a:lnSpc>
            </a:pPr>
            <a:r>
              <a:rPr lang="zh-CN" altLang="en-US" b="1">
                <a:solidFill>
                  <a:srgbClr val="FFFF00"/>
                </a:solidFill>
              </a:rPr>
              <a:t>面向对象的软件比较容易修改：封装，继承和多态性。</a:t>
            </a:r>
          </a:p>
          <a:p>
            <a:pPr lvl="1">
              <a:lnSpc>
                <a:spcPct val="110000"/>
              </a:lnSpc>
            </a:pPr>
            <a:r>
              <a:rPr lang="zh-CN" altLang="en-US" b="1">
                <a:solidFill>
                  <a:srgbClr val="FFFF00"/>
                </a:solidFill>
              </a:rPr>
              <a:t>面向对象的软件比较容易理解。 </a:t>
            </a:r>
          </a:p>
          <a:p>
            <a:pPr lvl="1">
              <a:lnSpc>
                <a:spcPct val="110000"/>
              </a:lnSpc>
            </a:pPr>
            <a:r>
              <a:rPr lang="zh-CN" altLang="en-US" b="1">
                <a:solidFill>
                  <a:srgbClr val="FFFF00"/>
                </a:solidFill>
              </a:rPr>
              <a:t>易于测试和调试。</a:t>
            </a:r>
          </a:p>
        </p:txBody>
      </p:sp>
      <p:sp>
        <p:nvSpPr>
          <p:cNvPr id="27443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7443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4EDA8D49-ABCF-400E-A711-E0B71528E6E4}" type="slidenum">
              <a:rPr lang="en-US" altLang="zh-CN"/>
              <a:pPr/>
              <a:t>25</a:t>
            </a:fld>
            <a:endParaRPr lang="en-US" altLang="zh-CN"/>
          </a:p>
        </p:txBody>
      </p:sp>
      <p:sp>
        <p:nvSpPr>
          <p:cNvPr id="13315" name="Rectangle 3"/>
          <p:cNvSpPr>
            <a:spLocks noGrp="1" noChangeArrowheads="1"/>
          </p:cNvSpPr>
          <p:nvPr>
            <p:ph type="body" idx="1"/>
          </p:nvPr>
        </p:nvSpPr>
        <p:spPr>
          <a:xfrm>
            <a:off x="684213" y="1196975"/>
            <a:ext cx="7772400" cy="5256213"/>
          </a:xfrm>
        </p:spPr>
        <p:txBody>
          <a:bodyPr/>
          <a:lstStyle/>
          <a:p>
            <a:pPr>
              <a:lnSpc>
                <a:spcPct val="110000"/>
              </a:lnSpc>
            </a:pPr>
            <a:r>
              <a:rPr lang="zh-CN" altLang="en-US" b="1">
                <a:solidFill>
                  <a:srgbClr val="FFFF00"/>
                </a:solidFill>
              </a:rPr>
              <a:t>面向对象开发的优势：</a:t>
            </a:r>
          </a:p>
          <a:p>
            <a:pPr lvl="1">
              <a:lnSpc>
                <a:spcPct val="110000"/>
              </a:lnSpc>
            </a:pPr>
            <a:r>
              <a:rPr lang="zh-CN" altLang="en-US" b="1">
                <a:solidFill>
                  <a:srgbClr val="FFFF00"/>
                </a:solidFill>
              </a:rPr>
              <a:t>易于表示含有大量交互的系统；</a:t>
            </a:r>
          </a:p>
          <a:p>
            <a:pPr lvl="1">
              <a:lnSpc>
                <a:spcPct val="110000"/>
              </a:lnSpc>
            </a:pPr>
            <a:r>
              <a:rPr lang="zh-CN" altLang="en-US" b="1">
                <a:solidFill>
                  <a:srgbClr val="FFFF00"/>
                </a:solidFill>
              </a:rPr>
              <a:t>能用相同术语来描述问题及其解决方案：对象连接了问题空间和求解空间；</a:t>
            </a:r>
          </a:p>
          <a:p>
            <a:pPr lvl="1">
              <a:lnSpc>
                <a:spcPct val="110000"/>
              </a:lnSpc>
            </a:pPr>
            <a:r>
              <a:rPr lang="zh-CN" altLang="en-US" b="1">
                <a:solidFill>
                  <a:srgbClr val="FFFF00"/>
                </a:solidFill>
              </a:rPr>
              <a:t>开发过程的不同阶段都能使用同一种术语：对象连接了各开发阶段；</a:t>
            </a:r>
          </a:p>
          <a:p>
            <a:pPr>
              <a:lnSpc>
                <a:spcPct val="110000"/>
              </a:lnSpc>
            </a:pPr>
            <a:r>
              <a:rPr lang="zh-CN" altLang="en-US" b="1">
                <a:solidFill>
                  <a:srgbClr val="FFFF00"/>
                </a:solidFill>
              </a:rPr>
              <a:t>面向对象是一种关于问题及其解答该如何表述的哲学；</a:t>
            </a:r>
          </a:p>
          <a:p>
            <a:pPr>
              <a:lnSpc>
                <a:spcPct val="110000"/>
              </a:lnSpc>
            </a:pPr>
            <a:r>
              <a:rPr lang="zh-CN" altLang="en-US" b="1"/>
              <a:t>面向对象不是一种软件生命周期模型。</a:t>
            </a:r>
          </a:p>
        </p:txBody>
      </p:sp>
      <p:sp>
        <p:nvSpPr>
          <p:cNvPr id="13316"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使用面向对象方法的开发过程</a:t>
            </a:r>
          </a:p>
        </p:txBody>
      </p:sp>
      <p:sp>
        <p:nvSpPr>
          <p:cNvPr id="13317"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EE152D5-0446-4A0A-BEE3-1160B2140924}" type="slidenum">
              <a:rPr lang="en-US" altLang="zh-CN"/>
              <a:pPr/>
              <a:t>26</a:t>
            </a:fld>
            <a:endParaRPr lang="en-US" altLang="zh-CN"/>
          </a:p>
        </p:txBody>
      </p:sp>
      <p:sp>
        <p:nvSpPr>
          <p:cNvPr id="15363" name="Rectangle 3"/>
          <p:cNvSpPr>
            <a:spLocks noGrp="1" noChangeArrowheads="1"/>
          </p:cNvSpPr>
          <p:nvPr>
            <p:ph type="body" idx="1"/>
          </p:nvPr>
        </p:nvSpPr>
        <p:spPr>
          <a:xfrm>
            <a:off x="468313" y="1196975"/>
            <a:ext cx="8229600" cy="5327650"/>
          </a:xfrm>
        </p:spPr>
        <p:txBody>
          <a:bodyPr/>
          <a:lstStyle/>
          <a:p>
            <a:pPr>
              <a:spcAft>
                <a:spcPts val="600"/>
              </a:spcAft>
            </a:pPr>
            <a:r>
              <a:rPr lang="zh-CN" altLang="en-US" b="1" dirty="0">
                <a:solidFill>
                  <a:srgbClr val="FFFF00"/>
                </a:solidFill>
              </a:rPr>
              <a:t>需求获取；</a:t>
            </a:r>
          </a:p>
          <a:p>
            <a:pPr>
              <a:spcAft>
                <a:spcPts val="600"/>
              </a:spcAft>
            </a:pPr>
            <a:r>
              <a:rPr lang="zh-CN" altLang="en-US" b="1" dirty="0">
                <a:solidFill>
                  <a:srgbClr val="FFFF00"/>
                </a:solidFill>
              </a:rPr>
              <a:t>面向对象分析：</a:t>
            </a:r>
            <a:r>
              <a:rPr lang="zh-CN" altLang="en-US" b="1" dirty="0"/>
              <a:t>确定问题空间对象、它们间的关系、属性和操作，建立分析模型；</a:t>
            </a:r>
          </a:p>
          <a:p>
            <a:pPr>
              <a:spcAft>
                <a:spcPts val="600"/>
              </a:spcAft>
            </a:pPr>
            <a:r>
              <a:rPr lang="zh-CN" altLang="en-US" b="1" dirty="0">
                <a:solidFill>
                  <a:srgbClr val="FFFF00"/>
                </a:solidFill>
              </a:rPr>
              <a:t>系统设计：</a:t>
            </a:r>
            <a:r>
              <a:rPr lang="zh-CN" altLang="en-US" b="1" dirty="0"/>
              <a:t>确定子系统和大多数重要的求解空间对象；</a:t>
            </a:r>
          </a:p>
          <a:p>
            <a:pPr>
              <a:spcAft>
                <a:spcPts val="600"/>
              </a:spcAft>
            </a:pPr>
            <a:r>
              <a:rPr lang="zh-CN" altLang="en-US" b="1" dirty="0">
                <a:solidFill>
                  <a:srgbClr val="FFFF00"/>
                </a:solidFill>
              </a:rPr>
              <a:t>对象设计：</a:t>
            </a:r>
            <a:r>
              <a:rPr lang="zh-CN" altLang="en-US" b="1" dirty="0"/>
              <a:t>精确细化上述两组对象，并确定完成系统所需的其他求解空间对象；</a:t>
            </a:r>
          </a:p>
          <a:p>
            <a:pPr>
              <a:spcAft>
                <a:spcPts val="600"/>
              </a:spcAft>
            </a:pPr>
            <a:r>
              <a:rPr lang="zh-CN" altLang="en-US" b="1" dirty="0">
                <a:solidFill>
                  <a:srgbClr val="FFFF00"/>
                </a:solidFill>
              </a:rPr>
              <a:t>面向对象编码与测试；</a:t>
            </a:r>
          </a:p>
        </p:txBody>
      </p:sp>
      <p:sp>
        <p:nvSpPr>
          <p:cNvPr id="15364"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使用面向对象方法的开发过程</a:t>
            </a:r>
          </a:p>
        </p:txBody>
      </p:sp>
      <p:sp>
        <p:nvSpPr>
          <p:cNvPr id="15365"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4"/>
          <p:cNvSpPr>
            <a:spLocks noGrp="1"/>
          </p:cNvSpPr>
          <p:nvPr>
            <p:ph type="sldNum" sz="quarter" idx="11"/>
          </p:nvPr>
        </p:nvSpPr>
        <p:spPr/>
        <p:txBody>
          <a:bodyPr/>
          <a:lstStyle/>
          <a:p>
            <a:fld id="{A694293F-6F66-4621-BB5D-90F70529EE6B}" type="slidenum">
              <a:rPr lang="en-US" altLang="zh-CN"/>
              <a:pPr/>
              <a:t>27</a:t>
            </a:fld>
            <a:endParaRPr lang="en-US" altLang="zh-CN"/>
          </a:p>
        </p:txBody>
      </p:sp>
      <p:sp>
        <p:nvSpPr>
          <p:cNvPr id="27545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使用面向对象方法的开发过程</a:t>
            </a:r>
          </a:p>
        </p:txBody>
      </p:sp>
      <p:sp>
        <p:nvSpPr>
          <p:cNvPr id="27546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275461" name="Group 5"/>
          <p:cNvGrpSpPr>
            <a:grpSpLocks/>
          </p:cNvGrpSpPr>
          <p:nvPr/>
        </p:nvGrpSpPr>
        <p:grpSpPr bwMode="auto">
          <a:xfrm>
            <a:off x="2555875" y="1196975"/>
            <a:ext cx="4724400" cy="5781675"/>
            <a:chOff x="1200" y="330"/>
            <a:chExt cx="2976" cy="3642"/>
          </a:xfrm>
        </p:grpSpPr>
        <p:sp>
          <p:nvSpPr>
            <p:cNvPr id="275462" name="Oval 6"/>
            <p:cNvSpPr>
              <a:spLocks noChangeArrowheads="1"/>
            </p:cNvSpPr>
            <p:nvPr/>
          </p:nvSpPr>
          <p:spPr bwMode="auto">
            <a:xfrm>
              <a:off x="1740" y="330"/>
              <a:ext cx="416" cy="423"/>
            </a:xfrm>
            <a:prstGeom prst="ellipse">
              <a:avLst/>
            </a:prstGeom>
            <a:solidFill>
              <a:srgbClr val="CCFFFF"/>
            </a:solidFill>
            <a:ln w="28575">
              <a:solidFill>
                <a:schemeClr val="accent1"/>
              </a:solidFill>
              <a:round/>
              <a:headEnd/>
              <a:tailEnd/>
            </a:ln>
          </p:spPr>
          <p:txBody>
            <a:bodyPr/>
            <a:lstStyle/>
            <a:p>
              <a:endParaRPr lang="zh-CN" altLang="en-US"/>
            </a:p>
          </p:txBody>
        </p:sp>
        <p:sp>
          <p:nvSpPr>
            <p:cNvPr id="275463" name="Oval 7"/>
            <p:cNvSpPr>
              <a:spLocks noChangeArrowheads="1"/>
            </p:cNvSpPr>
            <p:nvPr/>
          </p:nvSpPr>
          <p:spPr bwMode="auto">
            <a:xfrm>
              <a:off x="2260" y="330"/>
              <a:ext cx="519" cy="508"/>
            </a:xfrm>
            <a:prstGeom prst="ellipse">
              <a:avLst/>
            </a:prstGeom>
            <a:solidFill>
              <a:srgbClr val="CCFFFF"/>
            </a:solidFill>
            <a:ln w="28575">
              <a:solidFill>
                <a:schemeClr val="accent1"/>
              </a:solidFill>
              <a:round/>
              <a:headEnd/>
              <a:tailEnd/>
            </a:ln>
          </p:spPr>
          <p:txBody>
            <a:bodyPr/>
            <a:lstStyle/>
            <a:p>
              <a:endParaRPr lang="zh-CN" altLang="en-US"/>
            </a:p>
          </p:txBody>
        </p:sp>
        <p:grpSp>
          <p:nvGrpSpPr>
            <p:cNvPr id="275464" name="Group 8"/>
            <p:cNvGrpSpPr>
              <a:grpSpLocks/>
            </p:cNvGrpSpPr>
            <p:nvPr/>
          </p:nvGrpSpPr>
          <p:grpSpPr bwMode="auto">
            <a:xfrm>
              <a:off x="1939" y="1353"/>
              <a:ext cx="623" cy="592"/>
              <a:chOff x="3600" y="3000"/>
              <a:chExt cx="1080" cy="1092"/>
            </a:xfrm>
          </p:grpSpPr>
          <p:sp>
            <p:nvSpPr>
              <p:cNvPr id="275465" name="Oval 9"/>
              <p:cNvSpPr>
                <a:spLocks noChangeArrowheads="1"/>
              </p:cNvSpPr>
              <p:nvPr/>
            </p:nvSpPr>
            <p:spPr bwMode="auto">
              <a:xfrm>
                <a:off x="3600" y="3000"/>
                <a:ext cx="1080" cy="1092"/>
              </a:xfrm>
              <a:prstGeom prst="ellipse">
                <a:avLst/>
              </a:prstGeom>
              <a:solidFill>
                <a:srgbClr val="CCFFFF"/>
              </a:solidFill>
              <a:ln w="28575">
                <a:solidFill>
                  <a:schemeClr val="accent1"/>
                </a:solidFill>
                <a:round/>
                <a:headEnd/>
                <a:tailEnd/>
              </a:ln>
            </p:spPr>
            <p:txBody>
              <a:bodyPr/>
              <a:lstStyle/>
              <a:p>
                <a:endParaRPr lang="zh-CN" altLang="en-US"/>
              </a:p>
            </p:txBody>
          </p:sp>
          <p:sp>
            <p:nvSpPr>
              <p:cNvPr id="275466" name="Arc 10"/>
              <p:cNvSpPr>
                <a:spLocks/>
              </p:cNvSpPr>
              <p:nvPr/>
            </p:nvSpPr>
            <p:spPr bwMode="auto">
              <a:xfrm rot="11968145" flipV="1">
                <a:off x="378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a:tailEnd type="triangle" w="sm" len="lg"/>
              </a:ln>
            </p:spPr>
            <p:txBody>
              <a:bodyPr/>
              <a:lstStyle/>
              <a:p>
                <a:endParaRPr lang="zh-CN" altLang="en-US"/>
              </a:p>
            </p:txBody>
          </p:sp>
          <p:sp>
            <p:nvSpPr>
              <p:cNvPr id="275467" name="Line 11"/>
              <p:cNvSpPr>
                <a:spLocks noChangeShapeType="1"/>
              </p:cNvSpPr>
              <p:nvPr/>
            </p:nvSpPr>
            <p:spPr bwMode="auto">
              <a:xfrm>
                <a:off x="4140" y="3000"/>
                <a:ext cx="0" cy="1092"/>
              </a:xfrm>
              <a:prstGeom prst="line">
                <a:avLst/>
              </a:prstGeom>
              <a:noFill/>
              <a:ln w="28575">
                <a:solidFill>
                  <a:schemeClr val="accent1"/>
                </a:solidFill>
                <a:round/>
                <a:headEnd/>
                <a:tailEnd/>
              </a:ln>
            </p:spPr>
            <p:txBody>
              <a:bodyPr/>
              <a:lstStyle/>
              <a:p>
                <a:endParaRPr lang="zh-CN" altLang="en-US"/>
              </a:p>
            </p:txBody>
          </p:sp>
          <p:sp>
            <p:nvSpPr>
              <p:cNvPr id="275468" name="Arc 12"/>
              <p:cNvSpPr>
                <a:spLocks/>
              </p:cNvSpPr>
              <p:nvPr/>
            </p:nvSpPr>
            <p:spPr bwMode="auto">
              <a:xfrm rot="10967694" flipV="1">
                <a:off x="414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type="triangle" w="sm" len="lg"/>
                <a:tailEnd type="none" w="sm" len="lg"/>
              </a:ln>
            </p:spPr>
            <p:txBody>
              <a:bodyPr/>
              <a:lstStyle/>
              <a:p>
                <a:endParaRPr lang="zh-CN" altLang="en-US"/>
              </a:p>
            </p:txBody>
          </p:sp>
        </p:grpSp>
        <p:sp>
          <p:nvSpPr>
            <p:cNvPr id="275469" name="Oval 13"/>
            <p:cNvSpPr>
              <a:spLocks noChangeArrowheads="1"/>
            </p:cNvSpPr>
            <p:nvPr/>
          </p:nvSpPr>
          <p:spPr bwMode="auto">
            <a:xfrm>
              <a:off x="1948" y="584"/>
              <a:ext cx="519" cy="507"/>
            </a:xfrm>
            <a:prstGeom prst="ellipse">
              <a:avLst/>
            </a:prstGeom>
            <a:solidFill>
              <a:srgbClr val="CCFFFF"/>
            </a:solidFill>
            <a:ln w="28575">
              <a:solidFill>
                <a:schemeClr val="accent1"/>
              </a:solidFill>
              <a:round/>
              <a:headEnd/>
              <a:tailEnd/>
            </a:ln>
          </p:spPr>
          <p:txBody>
            <a:bodyPr/>
            <a:lstStyle/>
            <a:p>
              <a:endParaRPr lang="zh-CN" altLang="en-US"/>
            </a:p>
          </p:txBody>
        </p:sp>
        <p:grpSp>
          <p:nvGrpSpPr>
            <p:cNvPr id="275470" name="Group 14"/>
            <p:cNvGrpSpPr>
              <a:grpSpLocks/>
            </p:cNvGrpSpPr>
            <p:nvPr/>
          </p:nvGrpSpPr>
          <p:grpSpPr bwMode="auto">
            <a:xfrm>
              <a:off x="1939" y="1634"/>
              <a:ext cx="623" cy="592"/>
              <a:chOff x="3600" y="3000"/>
              <a:chExt cx="1080" cy="1092"/>
            </a:xfrm>
          </p:grpSpPr>
          <p:sp>
            <p:nvSpPr>
              <p:cNvPr id="275471" name="Oval 15"/>
              <p:cNvSpPr>
                <a:spLocks noChangeArrowheads="1"/>
              </p:cNvSpPr>
              <p:nvPr/>
            </p:nvSpPr>
            <p:spPr bwMode="auto">
              <a:xfrm>
                <a:off x="3600" y="3000"/>
                <a:ext cx="1080" cy="1092"/>
              </a:xfrm>
              <a:prstGeom prst="ellipse">
                <a:avLst/>
              </a:prstGeom>
              <a:solidFill>
                <a:srgbClr val="CCFFFF"/>
              </a:solidFill>
              <a:ln w="28575">
                <a:solidFill>
                  <a:schemeClr val="accent1"/>
                </a:solidFill>
                <a:round/>
                <a:headEnd/>
                <a:tailEnd/>
              </a:ln>
            </p:spPr>
            <p:txBody>
              <a:bodyPr/>
              <a:lstStyle/>
              <a:p>
                <a:endParaRPr lang="zh-CN" altLang="en-US"/>
              </a:p>
            </p:txBody>
          </p:sp>
          <p:sp>
            <p:nvSpPr>
              <p:cNvPr id="275472" name="Arc 16"/>
              <p:cNvSpPr>
                <a:spLocks/>
              </p:cNvSpPr>
              <p:nvPr/>
            </p:nvSpPr>
            <p:spPr bwMode="auto">
              <a:xfrm rot="11968145" flipV="1">
                <a:off x="378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a:tailEnd type="triangle" w="sm" len="lg"/>
              </a:ln>
            </p:spPr>
            <p:txBody>
              <a:bodyPr/>
              <a:lstStyle/>
              <a:p>
                <a:endParaRPr lang="zh-CN" altLang="en-US"/>
              </a:p>
            </p:txBody>
          </p:sp>
          <p:sp>
            <p:nvSpPr>
              <p:cNvPr id="275473" name="Line 17"/>
              <p:cNvSpPr>
                <a:spLocks noChangeShapeType="1"/>
              </p:cNvSpPr>
              <p:nvPr/>
            </p:nvSpPr>
            <p:spPr bwMode="auto">
              <a:xfrm>
                <a:off x="4140" y="3000"/>
                <a:ext cx="0" cy="1092"/>
              </a:xfrm>
              <a:prstGeom prst="line">
                <a:avLst/>
              </a:prstGeom>
              <a:noFill/>
              <a:ln w="28575">
                <a:solidFill>
                  <a:schemeClr val="accent1"/>
                </a:solidFill>
                <a:round/>
                <a:headEnd/>
                <a:tailEnd/>
              </a:ln>
            </p:spPr>
            <p:txBody>
              <a:bodyPr/>
              <a:lstStyle/>
              <a:p>
                <a:endParaRPr lang="zh-CN" altLang="en-US"/>
              </a:p>
            </p:txBody>
          </p:sp>
          <p:sp>
            <p:nvSpPr>
              <p:cNvPr id="275474" name="Arc 18"/>
              <p:cNvSpPr>
                <a:spLocks/>
              </p:cNvSpPr>
              <p:nvPr/>
            </p:nvSpPr>
            <p:spPr bwMode="auto">
              <a:xfrm rot="10967694" flipV="1">
                <a:off x="414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type="triangle" w="sm" len="lg"/>
                <a:tailEnd type="none" w="sm" len="lg"/>
              </a:ln>
            </p:spPr>
            <p:txBody>
              <a:bodyPr/>
              <a:lstStyle/>
              <a:p>
                <a:endParaRPr lang="zh-CN" altLang="en-US"/>
              </a:p>
            </p:txBody>
          </p:sp>
        </p:grpSp>
        <p:grpSp>
          <p:nvGrpSpPr>
            <p:cNvPr id="275475" name="Group 19"/>
            <p:cNvGrpSpPr>
              <a:grpSpLocks/>
            </p:cNvGrpSpPr>
            <p:nvPr/>
          </p:nvGrpSpPr>
          <p:grpSpPr bwMode="auto">
            <a:xfrm>
              <a:off x="1939" y="2065"/>
              <a:ext cx="623" cy="592"/>
              <a:chOff x="3600" y="3000"/>
              <a:chExt cx="1080" cy="1092"/>
            </a:xfrm>
          </p:grpSpPr>
          <p:sp>
            <p:nvSpPr>
              <p:cNvPr id="275476" name="Oval 20"/>
              <p:cNvSpPr>
                <a:spLocks noChangeArrowheads="1"/>
              </p:cNvSpPr>
              <p:nvPr/>
            </p:nvSpPr>
            <p:spPr bwMode="auto">
              <a:xfrm>
                <a:off x="3600" y="3000"/>
                <a:ext cx="1080" cy="1092"/>
              </a:xfrm>
              <a:prstGeom prst="ellipse">
                <a:avLst/>
              </a:prstGeom>
              <a:solidFill>
                <a:srgbClr val="CCFFFF"/>
              </a:solidFill>
              <a:ln w="28575">
                <a:solidFill>
                  <a:schemeClr val="accent1"/>
                </a:solidFill>
                <a:round/>
                <a:headEnd/>
                <a:tailEnd/>
              </a:ln>
            </p:spPr>
            <p:txBody>
              <a:bodyPr/>
              <a:lstStyle/>
              <a:p>
                <a:endParaRPr lang="zh-CN" altLang="en-US"/>
              </a:p>
            </p:txBody>
          </p:sp>
          <p:sp>
            <p:nvSpPr>
              <p:cNvPr id="275477" name="Arc 21"/>
              <p:cNvSpPr>
                <a:spLocks/>
              </p:cNvSpPr>
              <p:nvPr/>
            </p:nvSpPr>
            <p:spPr bwMode="auto">
              <a:xfrm rot="11968145" flipV="1">
                <a:off x="378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a:tailEnd type="triangle" w="sm" len="lg"/>
              </a:ln>
            </p:spPr>
            <p:txBody>
              <a:bodyPr/>
              <a:lstStyle/>
              <a:p>
                <a:endParaRPr lang="zh-CN" altLang="en-US"/>
              </a:p>
            </p:txBody>
          </p:sp>
          <p:sp>
            <p:nvSpPr>
              <p:cNvPr id="275478" name="Line 22"/>
              <p:cNvSpPr>
                <a:spLocks noChangeShapeType="1"/>
              </p:cNvSpPr>
              <p:nvPr/>
            </p:nvSpPr>
            <p:spPr bwMode="auto">
              <a:xfrm>
                <a:off x="4140" y="3000"/>
                <a:ext cx="0" cy="1092"/>
              </a:xfrm>
              <a:prstGeom prst="line">
                <a:avLst/>
              </a:prstGeom>
              <a:noFill/>
              <a:ln w="28575">
                <a:solidFill>
                  <a:schemeClr val="accent1"/>
                </a:solidFill>
                <a:round/>
                <a:headEnd/>
                <a:tailEnd/>
              </a:ln>
            </p:spPr>
            <p:txBody>
              <a:bodyPr/>
              <a:lstStyle/>
              <a:p>
                <a:endParaRPr lang="zh-CN" altLang="en-US"/>
              </a:p>
            </p:txBody>
          </p:sp>
          <p:sp>
            <p:nvSpPr>
              <p:cNvPr id="275479" name="Arc 23"/>
              <p:cNvSpPr>
                <a:spLocks/>
              </p:cNvSpPr>
              <p:nvPr/>
            </p:nvSpPr>
            <p:spPr bwMode="auto">
              <a:xfrm rot="10967694" flipV="1">
                <a:off x="414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type="triangle" w="sm" len="lg"/>
                <a:tailEnd type="none" w="sm" len="lg"/>
              </a:ln>
            </p:spPr>
            <p:txBody>
              <a:bodyPr/>
              <a:lstStyle/>
              <a:p>
                <a:endParaRPr lang="zh-CN" altLang="en-US"/>
              </a:p>
            </p:txBody>
          </p:sp>
        </p:grpSp>
        <p:grpSp>
          <p:nvGrpSpPr>
            <p:cNvPr id="275480" name="Group 24"/>
            <p:cNvGrpSpPr>
              <a:grpSpLocks/>
            </p:cNvGrpSpPr>
            <p:nvPr/>
          </p:nvGrpSpPr>
          <p:grpSpPr bwMode="auto">
            <a:xfrm>
              <a:off x="1939" y="2504"/>
              <a:ext cx="623" cy="592"/>
              <a:chOff x="3600" y="3000"/>
              <a:chExt cx="1080" cy="1092"/>
            </a:xfrm>
          </p:grpSpPr>
          <p:sp>
            <p:nvSpPr>
              <p:cNvPr id="275481" name="Oval 25"/>
              <p:cNvSpPr>
                <a:spLocks noChangeArrowheads="1"/>
              </p:cNvSpPr>
              <p:nvPr/>
            </p:nvSpPr>
            <p:spPr bwMode="auto">
              <a:xfrm>
                <a:off x="3600" y="3000"/>
                <a:ext cx="1080" cy="1092"/>
              </a:xfrm>
              <a:prstGeom prst="ellipse">
                <a:avLst/>
              </a:prstGeom>
              <a:solidFill>
                <a:srgbClr val="CCFFFF"/>
              </a:solidFill>
              <a:ln w="28575">
                <a:solidFill>
                  <a:schemeClr val="accent1"/>
                </a:solidFill>
                <a:round/>
                <a:headEnd/>
                <a:tailEnd/>
              </a:ln>
            </p:spPr>
            <p:txBody>
              <a:bodyPr/>
              <a:lstStyle/>
              <a:p>
                <a:endParaRPr lang="zh-CN" altLang="en-US"/>
              </a:p>
            </p:txBody>
          </p:sp>
          <p:sp>
            <p:nvSpPr>
              <p:cNvPr id="275482" name="Arc 26"/>
              <p:cNvSpPr>
                <a:spLocks/>
              </p:cNvSpPr>
              <p:nvPr/>
            </p:nvSpPr>
            <p:spPr bwMode="auto">
              <a:xfrm rot="11968145" flipV="1">
                <a:off x="378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a:tailEnd type="triangle" w="sm" len="lg"/>
              </a:ln>
            </p:spPr>
            <p:txBody>
              <a:bodyPr/>
              <a:lstStyle/>
              <a:p>
                <a:endParaRPr lang="zh-CN" altLang="en-US"/>
              </a:p>
            </p:txBody>
          </p:sp>
          <p:sp>
            <p:nvSpPr>
              <p:cNvPr id="275483" name="Line 27"/>
              <p:cNvSpPr>
                <a:spLocks noChangeShapeType="1"/>
              </p:cNvSpPr>
              <p:nvPr/>
            </p:nvSpPr>
            <p:spPr bwMode="auto">
              <a:xfrm>
                <a:off x="4140" y="3000"/>
                <a:ext cx="0" cy="1092"/>
              </a:xfrm>
              <a:prstGeom prst="line">
                <a:avLst/>
              </a:prstGeom>
              <a:noFill/>
              <a:ln w="28575">
                <a:solidFill>
                  <a:schemeClr val="accent1"/>
                </a:solidFill>
                <a:round/>
                <a:headEnd/>
                <a:tailEnd/>
              </a:ln>
            </p:spPr>
            <p:txBody>
              <a:bodyPr/>
              <a:lstStyle/>
              <a:p>
                <a:endParaRPr lang="zh-CN" altLang="en-US"/>
              </a:p>
            </p:txBody>
          </p:sp>
          <p:sp>
            <p:nvSpPr>
              <p:cNvPr id="275484" name="Arc 28"/>
              <p:cNvSpPr>
                <a:spLocks/>
              </p:cNvSpPr>
              <p:nvPr/>
            </p:nvSpPr>
            <p:spPr bwMode="auto">
              <a:xfrm rot="10967694" flipV="1">
                <a:off x="414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type="triangle" w="sm" len="lg"/>
                <a:tailEnd type="none" w="sm" len="lg"/>
              </a:ln>
            </p:spPr>
            <p:txBody>
              <a:bodyPr/>
              <a:lstStyle/>
              <a:p>
                <a:endParaRPr lang="zh-CN" altLang="en-US"/>
              </a:p>
            </p:txBody>
          </p:sp>
        </p:grpSp>
        <p:sp>
          <p:nvSpPr>
            <p:cNvPr id="275485" name="Oval 29"/>
            <p:cNvSpPr>
              <a:spLocks noChangeArrowheads="1"/>
            </p:cNvSpPr>
            <p:nvPr/>
          </p:nvSpPr>
          <p:spPr bwMode="auto">
            <a:xfrm>
              <a:off x="1948" y="2951"/>
              <a:ext cx="623" cy="592"/>
            </a:xfrm>
            <a:prstGeom prst="ellipse">
              <a:avLst/>
            </a:prstGeom>
            <a:solidFill>
              <a:srgbClr val="CCFFFF"/>
            </a:solidFill>
            <a:ln w="28575">
              <a:solidFill>
                <a:schemeClr val="accent1"/>
              </a:solidFill>
              <a:round/>
              <a:headEnd/>
              <a:tailEnd/>
            </a:ln>
          </p:spPr>
          <p:txBody>
            <a:bodyPr/>
            <a:lstStyle/>
            <a:p>
              <a:endParaRPr lang="zh-CN" altLang="en-US"/>
            </a:p>
          </p:txBody>
        </p:sp>
        <p:sp>
          <p:nvSpPr>
            <p:cNvPr id="275486" name="Arc 30"/>
            <p:cNvSpPr>
              <a:spLocks/>
            </p:cNvSpPr>
            <p:nvPr/>
          </p:nvSpPr>
          <p:spPr bwMode="auto">
            <a:xfrm rot="11968145" flipV="1">
              <a:off x="2052" y="3120"/>
              <a:ext cx="206" cy="93"/>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a:tailEnd type="triangle" w="sm" len="lg"/>
            </a:ln>
          </p:spPr>
          <p:txBody>
            <a:bodyPr/>
            <a:lstStyle/>
            <a:p>
              <a:endParaRPr lang="zh-CN" altLang="en-US"/>
            </a:p>
          </p:txBody>
        </p:sp>
        <p:sp>
          <p:nvSpPr>
            <p:cNvPr id="275487" name="Line 31"/>
            <p:cNvSpPr>
              <a:spLocks noChangeShapeType="1"/>
            </p:cNvSpPr>
            <p:nvPr/>
          </p:nvSpPr>
          <p:spPr bwMode="auto">
            <a:xfrm flipH="1">
              <a:off x="2242" y="2951"/>
              <a:ext cx="18" cy="405"/>
            </a:xfrm>
            <a:prstGeom prst="line">
              <a:avLst/>
            </a:prstGeom>
            <a:noFill/>
            <a:ln w="28575">
              <a:solidFill>
                <a:schemeClr val="accent1"/>
              </a:solidFill>
              <a:round/>
              <a:headEnd/>
              <a:tailEnd/>
            </a:ln>
          </p:spPr>
          <p:txBody>
            <a:bodyPr/>
            <a:lstStyle/>
            <a:p>
              <a:endParaRPr lang="zh-CN" altLang="en-US"/>
            </a:p>
          </p:txBody>
        </p:sp>
        <p:sp>
          <p:nvSpPr>
            <p:cNvPr id="275488" name="Arc 32"/>
            <p:cNvSpPr>
              <a:spLocks/>
            </p:cNvSpPr>
            <p:nvPr/>
          </p:nvSpPr>
          <p:spPr bwMode="auto">
            <a:xfrm rot="10967694" flipV="1">
              <a:off x="2260" y="3120"/>
              <a:ext cx="206" cy="93"/>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type="triangle" w="sm" len="lg"/>
              <a:tailEnd type="none" w="sm" len="lg"/>
            </a:ln>
          </p:spPr>
          <p:txBody>
            <a:bodyPr/>
            <a:lstStyle/>
            <a:p>
              <a:endParaRPr lang="zh-CN" altLang="en-US"/>
            </a:p>
          </p:txBody>
        </p:sp>
        <p:sp>
          <p:nvSpPr>
            <p:cNvPr id="275489" name="Arc 33"/>
            <p:cNvSpPr>
              <a:spLocks/>
            </p:cNvSpPr>
            <p:nvPr/>
          </p:nvSpPr>
          <p:spPr bwMode="auto">
            <a:xfrm rot="16038916" flipH="1">
              <a:off x="2279" y="3318"/>
              <a:ext cx="161" cy="234"/>
            </a:xfrm>
            <a:custGeom>
              <a:avLst/>
              <a:gdLst>
                <a:gd name="G0" fmla="+- 0 0 0"/>
                <a:gd name="G1" fmla="+- 21600 0 0"/>
                <a:gd name="G2" fmla="+- 21600 0 0"/>
                <a:gd name="T0" fmla="*/ 0 w 20348"/>
                <a:gd name="T1" fmla="*/ 0 h 21600"/>
                <a:gd name="T2" fmla="*/ 20348 w 20348"/>
                <a:gd name="T3" fmla="*/ 14352 h 21600"/>
                <a:gd name="T4" fmla="*/ 0 w 20348"/>
                <a:gd name="T5" fmla="*/ 21600 h 21600"/>
              </a:gdLst>
              <a:ahLst/>
              <a:cxnLst>
                <a:cxn ang="0">
                  <a:pos x="T0" y="T1"/>
                </a:cxn>
                <a:cxn ang="0">
                  <a:pos x="T2" y="T3"/>
                </a:cxn>
                <a:cxn ang="0">
                  <a:pos x="T4" y="T5"/>
                </a:cxn>
              </a:cxnLst>
              <a:rect l="0" t="0" r="r" b="b"/>
              <a:pathLst>
                <a:path w="20348" h="21600" fill="none" extrusionOk="0">
                  <a:moveTo>
                    <a:pt x="-1" y="0"/>
                  </a:moveTo>
                  <a:cubicBezTo>
                    <a:pt x="9135" y="0"/>
                    <a:pt x="17282" y="5746"/>
                    <a:pt x="20347" y="14352"/>
                  </a:cubicBezTo>
                </a:path>
                <a:path w="20348" h="21600" stroke="0" extrusionOk="0">
                  <a:moveTo>
                    <a:pt x="-1" y="0"/>
                  </a:moveTo>
                  <a:cubicBezTo>
                    <a:pt x="9135" y="0"/>
                    <a:pt x="17282" y="5746"/>
                    <a:pt x="20347" y="14352"/>
                  </a:cubicBezTo>
                  <a:lnTo>
                    <a:pt x="0" y="21600"/>
                  </a:lnTo>
                  <a:close/>
                </a:path>
              </a:pathLst>
            </a:custGeom>
            <a:solidFill>
              <a:srgbClr val="CCFFFF"/>
            </a:solidFill>
            <a:ln w="28575">
              <a:solidFill>
                <a:schemeClr val="accent1"/>
              </a:solidFill>
              <a:round/>
              <a:headEnd/>
              <a:tailEnd/>
            </a:ln>
          </p:spPr>
          <p:txBody>
            <a:bodyPr/>
            <a:lstStyle/>
            <a:p>
              <a:endParaRPr lang="zh-CN" altLang="en-US"/>
            </a:p>
          </p:txBody>
        </p:sp>
        <p:sp>
          <p:nvSpPr>
            <p:cNvPr id="275490" name="Arc 34"/>
            <p:cNvSpPr>
              <a:spLocks/>
            </p:cNvSpPr>
            <p:nvPr/>
          </p:nvSpPr>
          <p:spPr bwMode="auto">
            <a:xfrm rot="10748916" flipH="1">
              <a:off x="2061" y="3292"/>
              <a:ext cx="171" cy="220"/>
            </a:xfrm>
            <a:custGeom>
              <a:avLst/>
              <a:gdLst>
                <a:gd name="G0" fmla="+- 0 0 0"/>
                <a:gd name="G1" fmla="+- 21600 0 0"/>
                <a:gd name="G2" fmla="+- 21600 0 0"/>
                <a:gd name="T0" fmla="*/ 0 w 20348"/>
                <a:gd name="T1" fmla="*/ 0 h 21600"/>
                <a:gd name="T2" fmla="*/ 20348 w 20348"/>
                <a:gd name="T3" fmla="*/ 14352 h 21600"/>
                <a:gd name="T4" fmla="*/ 0 w 20348"/>
                <a:gd name="T5" fmla="*/ 21600 h 21600"/>
              </a:gdLst>
              <a:ahLst/>
              <a:cxnLst>
                <a:cxn ang="0">
                  <a:pos x="T0" y="T1"/>
                </a:cxn>
                <a:cxn ang="0">
                  <a:pos x="T2" y="T3"/>
                </a:cxn>
                <a:cxn ang="0">
                  <a:pos x="T4" y="T5"/>
                </a:cxn>
              </a:cxnLst>
              <a:rect l="0" t="0" r="r" b="b"/>
              <a:pathLst>
                <a:path w="20348" h="21600" fill="none" extrusionOk="0">
                  <a:moveTo>
                    <a:pt x="-1" y="0"/>
                  </a:moveTo>
                  <a:cubicBezTo>
                    <a:pt x="9135" y="0"/>
                    <a:pt x="17282" y="5746"/>
                    <a:pt x="20347" y="14352"/>
                  </a:cubicBezTo>
                </a:path>
                <a:path w="20348" h="21600" stroke="0" extrusionOk="0">
                  <a:moveTo>
                    <a:pt x="-1" y="0"/>
                  </a:moveTo>
                  <a:cubicBezTo>
                    <a:pt x="9135" y="0"/>
                    <a:pt x="17282" y="5746"/>
                    <a:pt x="20347" y="14352"/>
                  </a:cubicBezTo>
                  <a:lnTo>
                    <a:pt x="0" y="21600"/>
                  </a:lnTo>
                  <a:close/>
                </a:path>
              </a:pathLst>
            </a:custGeom>
            <a:solidFill>
              <a:srgbClr val="CCFFFF"/>
            </a:solidFill>
            <a:ln w="28575">
              <a:solidFill>
                <a:schemeClr val="accent1"/>
              </a:solidFill>
              <a:round/>
              <a:headEnd/>
              <a:tailEnd/>
            </a:ln>
          </p:spPr>
          <p:txBody>
            <a:bodyPr/>
            <a:lstStyle/>
            <a:p>
              <a:endParaRPr lang="zh-CN" altLang="en-US"/>
            </a:p>
          </p:txBody>
        </p:sp>
        <p:sp>
          <p:nvSpPr>
            <p:cNvPr id="275491" name="Line 35"/>
            <p:cNvSpPr>
              <a:spLocks noChangeShapeType="1"/>
            </p:cNvSpPr>
            <p:nvPr/>
          </p:nvSpPr>
          <p:spPr bwMode="auto">
            <a:xfrm>
              <a:off x="2424" y="3507"/>
              <a:ext cx="666" cy="0"/>
            </a:xfrm>
            <a:prstGeom prst="line">
              <a:avLst/>
            </a:prstGeom>
            <a:noFill/>
            <a:ln w="28575">
              <a:solidFill>
                <a:schemeClr val="accent1"/>
              </a:solidFill>
              <a:round/>
              <a:headEnd/>
              <a:tailEnd/>
            </a:ln>
          </p:spPr>
          <p:txBody>
            <a:bodyPr/>
            <a:lstStyle/>
            <a:p>
              <a:endParaRPr lang="zh-CN" altLang="en-US"/>
            </a:p>
          </p:txBody>
        </p:sp>
        <p:sp>
          <p:nvSpPr>
            <p:cNvPr id="275492" name="Line 36"/>
            <p:cNvSpPr>
              <a:spLocks noChangeShapeType="1"/>
            </p:cNvSpPr>
            <p:nvPr/>
          </p:nvSpPr>
          <p:spPr bwMode="auto">
            <a:xfrm flipH="1">
              <a:off x="1334" y="3515"/>
              <a:ext cx="787" cy="0"/>
            </a:xfrm>
            <a:prstGeom prst="line">
              <a:avLst/>
            </a:prstGeom>
            <a:noFill/>
            <a:ln w="28575">
              <a:solidFill>
                <a:schemeClr val="accent1"/>
              </a:solidFill>
              <a:round/>
              <a:headEnd/>
              <a:tailEnd/>
            </a:ln>
          </p:spPr>
          <p:txBody>
            <a:bodyPr/>
            <a:lstStyle/>
            <a:p>
              <a:endParaRPr lang="zh-CN" altLang="en-US"/>
            </a:p>
          </p:txBody>
        </p:sp>
        <p:sp>
          <p:nvSpPr>
            <p:cNvPr id="275493" name="Line 37"/>
            <p:cNvSpPr>
              <a:spLocks noChangeShapeType="1"/>
            </p:cNvSpPr>
            <p:nvPr/>
          </p:nvSpPr>
          <p:spPr bwMode="auto">
            <a:xfrm>
              <a:off x="2242" y="849"/>
              <a:ext cx="0" cy="504"/>
            </a:xfrm>
            <a:prstGeom prst="line">
              <a:avLst/>
            </a:prstGeom>
            <a:noFill/>
            <a:ln w="28575">
              <a:solidFill>
                <a:schemeClr val="accent1"/>
              </a:solidFill>
              <a:round/>
              <a:headEnd/>
              <a:tailEnd/>
            </a:ln>
          </p:spPr>
          <p:txBody>
            <a:bodyPr/>
            <a:lstStyle/>
            <a:p>
              <a:endParaRPr lang="zh-CN" altLang="en-US"/>
            </a:p>
          </p:txBody>
        </p:sp>
        <p:sp>
          <p:nvSpPr>
            <p:cNvPr id="275494" name="Arc 38"/>
            <p:cNvSpPr>
              <a:spLocks/>
            </p:cNvSpPr>
            <p:nvPr/>
          </p:nvSpPr>
          <p:spPr bwMode="auto">
            <a:xfrm rot="-4995452">
              <a:off x="1890" y="594"/>
              <a:ext cx="288" cy="442"/>
            </a:xfrm>
            <a:custGeom>
              <a:avLst/>
              <a:gdLst>
                <a:gd name="G0" fmla="+- 0 0 0"/>
                <a:gd name="G1" fmla="+- 21600 0 0"/>
                <a:gd name="G2" fmla="+- 21600 0 0"/>
                <a:gd name="T0" fmla="*/ 0 w 21600"/>
                <a:gd name="T1" fmla="*/ 0 h 43179"/>
                <a:gd name="T2" fmla="*/ 961 w 21600"/>
                <a:gd name="T3" fmla="*/ 43179 h 43179"/>
                <a:gd name="T4" fmla="*/ 0 w 21600"/>
                <a:gd name="T5" fmla="*/ 21600 h 43179"/>
              </a:gdLst>
              <a:ahLst/>
              <a:cxnLst>
                <a:cxn ang="0">
                  <a:pos x="T0" y="T1"/>
                </a:cxn>
                <a:cxn ang="0">
                  <a:pos x="T2" y="T3"/>
                </a:cxn>
                <a:cxn ang="0">
                  <a:pos x="T4" y="T5"/>
                </a:cxn>
              </a:cxnLst>
              <a:rect l="0" t="0" r="r" b="b"/>
              <a:pathLst>
                <a:path w="21600" h="43179" fill="none" extrusionOk="0">
                  <a:moveTo>
                    <a:pt x="-1" y="0"/>
                  </a:moveTo>
                  <a:cubicBezTo>
                    <a:pt x="11929" y="0"/>
                    <a:pt x="21600" y="9670"/>
                    <a:pt x="21600" y="21600"/>
                  </a:cubicBezTo>
                  <a:cubicBezTo>
                    <a:pt x="21600" y="33155"/>
                    <a:pt x="12505" y="42664"/>
                    <a:pt x="960" y="43178"/>
                  </a:cubicBezTo>
                </a:path>
                <a:path w="21600" h="43179" stroke="0" extrusionOk="0">
                  <a:moveTo>
                    <a:pt x="-1" y="0"/>
                  </a:moveTo>
                  <a:cubicBezTo>
                    <a:pt x="11929" y="0"/>
                    <a:pt x="21600" y="9670"/>
                    <a:pt x="21600" y="21600"/>
                  </a:cubicBezTo>
                  <a:cubicBezTo>
                    <a:pt x="21600" y="33155"/>
                    <a:pt x="12505" y="42664"/>
                    <a:pt x="960" y="43178"/>
                  </a:cubicBezTo>
                  <a:lnTo>
                    <a:pt x="0" y="21600"/>
                  </a:lnTo>
                  <a:close/>
                </a:path>
              </a:pathLst>
            </a:custGeom>
            <a:noFill/>
            <a:ln w="28575">
              <a:solidFill>
                <a:schemeClr val="accent1"/>
              </a:solidFill>
              <a:round/>
              <a:headEnd type="triangle" w="sm" len="lg"/>
              <a:tailEnd/>
            </a:ln>
          </p:spPr>
          <p:txBody>
            <a:bodyPr/>
            <a:lstStyle/>
            <a:p>
              <a:endParaRPr lang="zh-CN" altLang="en-US"/>
            </a:p>
          </p:txBody>
        </p:sp>
        <p:sp>
          <p:nvSpPr>
            <p:cNvPr id="275495" name="Freeform 39"/>
            <p:cNvSpPr>
              <a:spLocks/>
            </p:cNvSpPr>
            <p:nvPr/>
          </p:nvSpPr>
          <p:spPr bwMode="auto">
            <a:xfrm>
              <a:off x="1965" y="581"/>
              <a:ext cx="191" cy="170"/>
            </a:xfrm>
            <a:custGeom>
              <a:avLst/>
              <a:gdLst/>
              <a:ahLst/>
              <a:cxnLst>
                <a:cxn ang="0">
                  <a:pos x="330" y="0"/>
                </a:cxn>
                <a:cxn ang="0">
                  <a:pos x="300" y="90"/>
                </a:cxn>
                <a:cxn ang="0">
                  <a:pos x="285" y="135"/>
                </a:cxn>
                <a:cxn ang="0">
                  <a:pos x="0" y="315"/>
                </a:cxn>
              </a:cxnLst>
              <a:rect l="0" t="0" r="r" b="b"/>
              <a:pathLst>
                <a:path w="330" h="315">
                  <a:moveTo>
                    <a:pt x="330" y="0"/>
                  </a:moveTo>
                  <a:cubicBezTo>
                    <a:pt x="320" y="30"/>
                    <a:pt x="310" y="60"/>
                    <a:pt x="300" y="90"/>
                  </a:cubicBezTo>
                  <a:cubicBezTo>
                    <a:pt x="295" y="105"/>
                    <a:pt x="290" y="120"/>
                    <a:pt x="285" y="135"/>
                  </a:cubicBezTo>
                  <a:cubicBezTo>
                    <a:pt x="254" y="228"/>
                    <a:pt x="96" y="315"/>
                    <a:pt x="0" y="315"/>
                  </a:cubicBezTo>
                </a:path>
              </a:pathLst>
            </a:custGeom>
            <a:solidFill>
              <a:srgbClr val="CCFFFF"/>
            </a:solidFill>
            <a:ln w="28575" cap="flat" cmpd="sng">
              <a:solidFill>
                <a:schemeClr val="accent1"/>
              </a:solidFill>
              <a:prstDash val="solid"/>
              <a:round/>
              <a:headEnd/>
              <a:tailEnd/>
            </a:ln>
            <a:effectLst/>
          </p:spPr>
          <p:txBody>
            <a:bodyPr/>
            <a:lstStyle/>
            <a:p>
              <a:endParaRPr lang="zh-CN" altLang="en-US"/>
            </a:p>
          </p:txBody>
        </p:sp>
        <p:sp>
          <p:nvSpPr>
            <p:cNvPr id="275496" name="Arc 40"/>
            <p:cNvSpPr>
              <a:spLocks/>
            </p:cNvSpPr>
            <p:nvPr/>
          </p:nvSpPr>
          <p:spPr bwMode="auto">
            <a:xfrm rot="-14083271">
              <a:off x="2301" y="483"/>
              <a:ext cx="227" cy="510"/>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solidFill>
              <a:srgbClr val="CCFFFF"/>
            </a:solidFill>
            <a:ln w="28575">
              <a:solidFill>
                <a:schemeClr val="accent1"/>
              </a:solidFill>
              <a:round/>
              <a:headEnd/>
              <a:tailEnd/>
            </a:ln>
            <a:effectLst/>
          </p:spPr>
          <p:txBody>
            <a:bodyPr/>
            <a:lstStyle/>
            <a:p>
              <a:endParaRPr lang="zh-CN" altLang="en-US"/>
            </a:p>
          </p:txBody>
        </p:sp>
        <p:sp>
          <p:nvSpPr>
            <p:cNvPr id="275497" name="Text Box 41"/>
            <p:cNvSpPr txBox="1">
              <a:spLocks noChangeArrowheads="1"/>
            </p:cNvSpPr>
            <p:nvPr/>
          </p:nvSpPr>
          <p:spPr bwMode="auto">
            <a:xfrm>
              <a:off x="2848" y="491"/>
              <a:ext cx="1136" cy="229"/>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进一步开发  </a:t>
              </a:r>
            </a:p>
          </p:txBody>
        </p:sp>
        <p:sp>
          <p:nvSpPr>
            <p:cNvPr id="275498" name="Text Box 42"/>
            <p:cNvSpPr txBox="1">
              <a:spLocks noChangeArrowheads="1"/>
            </p:cNvSpPr>
            <p:nvPr/>
          </p:nvSpPr>
          <p:spPr bwMode="auto">
            <a:xfrm>
              <a:off x="2727" y="816"/>
              <a:ext cx="727" cy="220"/>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运行状态   </a:t>
              </a:r>
            </a:p>
          </p:txBody>
        </p:sp>
        <p:sp>
          <p:nvSpPr>
            <p:cNvPr id="275499" name="Text Box 43"/>
            <p:cNvSpPr txBox="1">
              <a:spLocks noChangeArrowheads="1"/>
            </p:cNvSpPr>
            <p:nvPr/>
          </p:nvSpPr>
          <p:spPr bwMode="auto">
            <a:xfrm>
              <a:off x="2606" y="1394"/>
              <a:ext cx="1234" cy="286"/>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集成和测试阶段  </a:t>
              </a:r>
            </a:p>
          </p:txBody>
        </p:sp>
        <p:sp>
          <p:nvSpPr>
            <p:cNvPr id="275500" name="Text Box 44"/>
            <p:cNvSpPr txBox="1">
              <a:spLocks noChangeArrowheads="1"/>
            </p:cNvSpPr>
            <p:nvPr/>
          </p:nvSpPr>
          <p:spPr bwMode="auto">
            <a:xfrm>
              <a:off x="2592" y="1824"/>
              <a:ext cx="727" cy="220"/>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编码阶段  </a:t>
              </a:r>
            </a:p>
          </p:txBody>
        </p:sp>
        <p:sp>
          <p:nvSpPr>
            <p:cNvPr id="275501" name="Text Box 45"/>
            <p:cNvSpPr txBox="1">
              <a:spLocks noChangeArrowheads="1"/>
            </p:cNvSpPr>
            <p:nvPr/>
          </p:nvSpPr>
          <p:spPr bwMode="auto">
            <a:xfrm>
              <a:off x="2606" y="2247"/>
              <a:ext cx="1570" cy="249"/>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面向对象设计阶段  </a:t>
              </a:r>
            </a:p>
          </p:txBody>
        </p:sp>
        <p:sp>
          <p:nvSpPr>
            <p:cNvPr id="275502" name="Text Box 46"/>
            <p:cNvSpPr txBox="1">
              <a:spLocks noChangeArrowheads="1"/>
            </p:cNvSpPr>
            <p:nvPr/>
          </p:nvSpPr>
          <p:spPr bwMode="auto">
            <a:xfrm>
              <a:off x="2606" y="2670"/>
              <a:ext cx="1426" cy="306"/>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面向对象分析阶段  </a:t>
              </a:r>
            </a:p>
          </p:txBody>
        </p:sp>
        <p:sp>
          <p:nvSpPr>
            <p:cNvPr id="275503" name="Text Box 47"/>
            <p:cNvSpPr txBox="1">
              <a:spLocks noChangeArrowheads="1"/>
            </p:cNvSpPr>
            <p:nvPr/>
          </p:nvSpPr>
          <p:spPr bwMode="auto">
            <a:xfrm>
              <a:off x="2606" y="3158"/>
              <a:ext cx="727" cy="219"/>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需求阶段   </a:t>
              </a:r>
            </a:p>
          </p:txBody>
        </p:sp>
        <p:sp>
          <p:nvSpPr>
            <p:cNvPr id="275504" name="Text Box 48"/>
            <p:cNvSpPr txBox="1">
              <a:spLocks noChangeArrowheads="1"/>
            </p:cNvSpPr>
            <p:nvPr/>
          </p:nvSpPr>
          <p:spPr bwMode="auto">
            <a:xfrm>
              <a:off x="1200" y="384"/>
              <a:ext cx="576" cy="240"/>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维护期</a:t>
              </a:r>
            </a:p>
          </p:txBody>
        </p:sp>
        <p:sp>
          <p:nvSpPr>
            <p:cNvPr id="275505" name="Rectangle 49"/>
            <p:cNvSpPr>
              <a:spLocks noChangeArrowheads="1"/>
            </p:cNvSpPr>
            <p:nvPr/>
          </p:nvSpPr>
          <p:spPr bwMode="auto">
            <a:xfrm>
              <a:off x="1776" y="3696"/>
              <a:ext cx="1514" cy="276"/>
            </a:xfrm>
            <a:prstGeom prst="rect">
              <a:avLst/>
            </a:prstGeom>
            <a:noFill/>
            <a:ln w="28575">
              <a:noFill/>
              <a:miter lim="800000"/>
              <a:headEnd/>
              <a:tailEnd/>
            </a:ln>
            <a:effectLst/>
          </p:spPr>
          <p:txBody>
            <a:bodyPr/>
            <a:lstStyle/>
            <a:p>
              <a:pPr algn="just" eaLnBrk="0" hangingPunct="0"/>
              <a:endParaRPr lang="zh-CN" altLang="zh-CN" sz="1800" b="1">
                <a:solidFill>
                  <a:srgbClr val="FFFF00"/>
                </a:solidFill>
                <a:effectLst>
                  <a:outerShdw blurRad="38100" dist="38100" dir="2700000" algn="tl">
                    <a:srgbClr val="000000"/>
                  </a:outerShdw>
                </a:effectLst>
                <a:latin typeface="Times New Roman" pitchFamily="18" charset="0"/>
              </a:endParaRPr>
            </a:p>
          </p:txBody>
        </p:sp>
        <p:sp>
          <p:nvSpPr>
            <p:cNvPr id="275506" name="Arc 50"/>
            <p:cNvSpPr>
              <a:spLocks/>
            </p:cNvSpPr>
            <p:nvPr/>
          </p:nvSpPr>
          <p:spPr bwMode="auto">
            <a:xfrm rot="-4995452">
              <a:off x="2374" y="554"/>
              <a:ext cx="205" cy="442"/>
            </a:xfrm>
            <a:custGeom>
              <a:avLst/>
              <a:gdLst>
                <a:gd name="G0" fmla="+- 0 0 0"/>
                <a:gd name="G1" fmla="+- 21600 0 0"/>
                <a:gd name="G2" fmla="+- 21600 0 0"/>
                <a:gd name="T0" fmla="*/ 0 w 21600"/>
                <a:gd name="T1" fmla="*/ 0 h 43179"/>
                <a:gd name="T2" fmla="*/ 961 w 21600"/>
                <a:gd name="T3" fmla="*/ 43179 h 43179"/>
                <a:gd name="T4" fmla="*/ 0 w 21600"/>
                <a:gd name="T5" fmla="*/ 21600 h 43179"/>
              </a:gdLst>
              <a:ahLst/>
              <a:cxnLst>
                <a:cxn ang="0">
                  <a:pos x="T0" y="T1"/>
                </a:cxn>
                <a:cxn ang="0">
                  <a:pos x="T2" y="T3"/>
                </a:cxn>
                <a:cxn ang="0">
                  <a:pos x="T4" y="T5"/>
                </a:cxn>
              </a:cxnLst>
              <a:rect l="0" t="0" r="r" b="b"/>
              <a:pathLst>
                <a:path w="21600" h="43179" fill="none" extrusionOk="0">
                  <a:moveTo>
                    <a:pt x="-1" y="0"/>
                  </a:moveTo>
                  <a:cubicBezTo>
                    <a:pt x="11929" y="0"/>
                    <a:pt x="21600" y="9670"/>
                    <a:pt x="21600" y="21600"/>
                  </a:cubicBezTo>
                  <a:cubicBezTo>
                    <a:pt x="21600" y="33155"/>
                    <a:pt x="12505" y="42664"/>
                    <a:pt x="960" y="43178"/>
                  </a:cubicBezTo>
                </a:path>
                <a:path w="21600" h="43179" stroke="0" extrusionOk="0">
                  <a:moveTo>
                    <a:pt x="-1" y="0"/>
                  </a:moveTo>
                  <a:cubicBezTo>
                    <a:pt x="11929" y="0"/>
                    <a:pt x="21600" y="9670"/>
                    <a:pt x="21600" y="21600"/>
                  </a:cubicBezTo>
                  <a:cubicBezTo>
                    <a:pt x="21600" y="33155"/>
                    <a:pt x="12505" y="42664"/>
                    <a:pt x="960" y="43178"/>
                  </a:cubicBezTo>
                  <a:lnTo>
                    <a:pt x="0" y="21600"/>
                  </a:lnTo>
                  <a:close/>
                </a:path>
              </a:pathLst>
            </a:custGeom>
            <a:noFill/>
            <a:ln w="28575">
              <a:solidFill>
                <a:schemeClr val="accent1"/>
              </a:solidFill>
              <a:round/>
              <a:headEnd/>
              <a:tailEnd type="triangle" w="sm" len="lg"/>
            </a:ln>
          </p:spPr>
          <p:txBody>
            <a:bodyPr/>
            <a:lstStyle/>
            <a:p>
              <a:endParaRPr lang="zh-CN" altLang="en-US"/>
            </a:p>
          </p:txBody>
        </p:sp>
      </p:grpSp>
      <p:sp>
        <p:nvSpPr>
          <p:cNvPr id="275508" name="Rectangle 52"/>
          <p:cNvSpPr>
            <a:spLocks noChangeArrowheads="1"/>
          </p:cNvSpPr>
          <p:nvPr/>
        </p:nvSpPr>
        <p:spPr bwMode="auto">
          <a:xfrm>
            <a:off x="250825" y="1484313"/>
            <a:ext cx="2222500" cy="701675"/>
          </a:xfrm>
          <a:prstGeom prst="rect">
            <a:avLst/>
          </a:prstGeom>
          <a:noFill/>
          <a:ln w="9525">
            <a:noFill/>
            <a:miter lim="800000"/>
            <a:headEnd/>
            <a:tailEnd/>
          </a:ln>
          <a:effectLst/>
        </p:spPr>
        <p:txBody>
          <a:bodyPr wrap="none">
            <a:spAutoFit/>
          </a:bodyPr>
          <a:lstStyle/>
          <a:p>
            <a:r>
              <a:rPr kumimoji="1" lang="zh-CN" altLang="en-US" sz="4000" b="1">
                <a:solidFill>
                  <a:srgbClr val="FFFF00"/>
                </a:solidFill>
                <a:effectLst>
                  <a:outerShdw blurRad="38100" dist="38100" dir="2700000" algn="tl">
                    <a:srgbClr val="000000"/>
                  </a:outerShdw>
                </a:effectLst>
                <a:latin typeface="Times New Roman" pitchFamily="18" charset="0"/>
                <a:ea typeface="黑体" pitchFamily="2" charset="-122"/>
              </a:rPr>
              <a:t>喷泉模型</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650DE408-D507-4858-912D-0BFC74ABD688}" type="slidenum">
              <a:rPr lang="en-US" altLang="zh-CN"/>
              <a:pPr/>
              <a:t>28</a:t>
            </a:fld>
            <a:endParaRPr lang="en-US" altLang="zh-CN"/>
          </a:p>
        </p:txBody>
      </p:sp>
      <p:sp>
        <p:nvSpPr>
          <p:cNvPr id="415746"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第十章内容概要</a:t>
            </a:r>
          </a:p>
        </p:txBody>
      </p:sp>
      <p:sp>
        <p:nvSpPr>
          <p:cNvPr id="415747"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415748" name="Rectangle 4"/>
          <p:cNvSpPr>
            <a:spLocks noChangeArrowheads="1"/>
          </p:cNvSpPr>
          <p:nvPr/>
        </p:nvSpPr>
        <p:spPr bwMode="auto">
          <a:xfrm>
            <a:off x="468313" y="1196975"/>
            <a:ext cx="8229600" cy="4895850"/>
          </a:xfrm>
          <a:prstGeom prst="rect">
            <a:avLst/>
          </a:prstGeom>
          <a:noFill/>
          <a:ln w="9525">
            <a:noFill/>
            <a:miter lim="800000"/>
            <a:headEnd/>
            <a:tailEnd/>
          </a:ln>
          <a:effectLst/>
        </p:spPr>
        <p:txBody>
          <a:bodyPr/>
          <a:lstStyle/>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面向对象方法学概述</a:t>
            </a:r>
          </a:p>
          <a:p>
            <a:pPr marL="342900" indent="-342900">
              <a:lnSpc>
                <a:spcPct val="90000"/>
              </a:lnSpc>
              <a:spcBef>
                <a:spcPct val="20000"/>
              </a:spcBef>
              <a:buClr>
                <a:schemeClr val="hlink"/>
              </a:buClr>
              <a:buSzPct val="70000"/>
              <a:buFont typeface="Wingdings" pitchFamily="2" charset="2"/>
              <a:buChar char="n"/>
            </a:pPr>
            <a:r>
              <a:rPr lang="en-US" altLang="zh-CN" sz="3200" b="1">
                <a:solidFill>
                  <a:srgbClr val="FFFF00"/>
                </a:solidFill>
                <a:effectLst>
                  <a:outerShdw blurRad="38100" dist="38100" dir="2700000" algn="tl">
                    <a:srgbClr val="000000"/>
                  </a:outerShdw>
                </a:effectLst>
              </a:rPr>
              <a:t>UML</a:t>
            </a:r>
            <a:r>
              <a:rPr lang="zh-CN" altLang="en-US" sz="3200" b="1">
                <a:solidFill>
                  <a:srgbClr val="FFFF00"/>
                </a:solidFill>
                <a:effectLst>
                  <a:outerShdw blurRad="38100" dist="38100" dir="2700000" algn="tl">
                    <a:srgbClr val="000000"/>
                  </a:outerShdw>
                </a:effectLst>
              </a:rPr>
              <a:t>基础</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面向对象的需求提取</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面向对象分析</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面向对象设计的准则</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启发规则</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软件重用</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面向对象系统设计</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面向对象对象设计</a:t>
            </a:r>
          </a:p>
        </p:txBody>
      </p:sp>
      <p:sp>
        <p:nvSpPr>
          <p:cNvPr id="415749" name="Rectangle 5"/>
          <p:cNvSpPr>
            <a:spLocks noChangeArrowheads="1"/>
          </p:cNvSpPr>
          <p:nvPr/>
        </p:nvSpPr>
        <p:spPr bwMode="auto">
          <a:xfrm>
            <a:off x="0" y="1766888"/>
            <a:ext cx="414338" cy="366712"/>
          </a:xfrm>
          <a:prstGeom prst="rect">
            <a:avLst/>
          </a:prstGeom>
          <a:noFill/>
          <a:ln w="9525" algn="ctr">
            <a:noFill/>
            <a:miter lim="800000"/>
            <a:headEnd/>
            <a:tailEnd/>
          </a:ln>
          <a:effectLst/>
        </p:spPr>
        <p:txBody>
          <a:bodyPr wrap="none">
            <a:spAutoFit/>
          </a:bodyPr>
          <a:lstStyle/>
          <a:p>
            <a:r>
              <a:rPr lang="en-US" altLang="zh-CN" sz="18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0DE6579-28E0-4ABB-93BD-545847FC3615}" type="slidenum">
              <a:rPr lang="en-US" altLang="zh-CN"/>
              <a:pPr/>
              <a:t>29</a:t>
            </a:fld>
            <a:endParaRPr lang="en-US" altLang="zh-CN" dirty="0"/>
          </a:p>
        </p:txBody>
      </p:sp>
      <p:sp>
        <p:nvSpPr>
          <p:cNvPr id="285698" name="Rectangle 2"/>
          <p:cNvSpPr>
            <a:spLocks noGrp="1" noChangeArrowheads="1"/>
          </p:cNvSpPr>
          <p:nvPr>
            <p:ph type="body" idx="1"/>
          </p:nvPr>
        </p:nvSpPr>
        <p:spPr>
          <a:xfrm>
            <a:off x="457200" y="1268413"/>
            <a:ext cx="8435975" cy="5256212"/>
          </a:xfrm>
        </p:spPr>
        <p:txBody>
          <a:bodyPr/>
          <a:lstStyle/>
          <a:p>
            <a:pPr>
              <a:lnSpc>
                <a:spcPct val="110000"/>
              </a:lnSpc>
            </a:pPr>
            <a:r>
              <a:rPr lang="zh-CN" altLang="en-US" sz="2400" b="1" dirty="0">
                <a:solidFill>
                  <a:srgbClr val="FFFF00"/>
                </a:solidFill>
              </a:rPr>
              <a:t>模型（</a:t>
            </a:r>
            <a:r>
              <a:rPr lang="en-US" altLang="zh-CN" sz="2400" b="1" dirty="0">
                <a:solidFill>
                  <a:srgbClr val="FFFF00"/>
                </a:solidFill>
              </a:rPr>
              <a:t>Model</a:t>
            </a:r>
            <a:r>
              <a:rPr lang="zh-CN" altLang="en-US" sz="2400" b="1" dirty="0">
                <a:solidFill>
                  <a:srgbClr val="FFFF00"/>
                </a:solidFill>
              </a:rPr>
              <a:t>） ：为了理解事物而对事物作出的一种抽象，是对事物的一种无歧义的书面描述。</a:t>
            </a:r>
          </a:p>
          <a:p>
            <a:pPr>
              <a:lnSpc>
                <a:spcPct val="110000"/>
              </a:lnSpc>
            </a:pPr>
            <a:r>
              <a:rPr lang="zh-CN" altLang="en-US" sz="2400" b="1" dirty="0">
                <a:solidFill>
                  <a:srgbClr val="FFFF00"/>
                </a:solidFill>
              </a:rPr>
              <a:t>模型由一组图示符号和组织这些符号的规则组成，利用它们来定义和描述问题域中的术语和概念。</a:t>
            </a:r>
          </a:p>
          <a:p>
            <a:pPr>
              <a:lnSpc>
                <a:spcPct val="110000"/>
              </a:lnSpc>
            </a:pPr>
            <a:r>
              <a:rPr lang="zh-CN" altLang="en-US" sz="2400" b="1" dirty="0">
                <a:solidFill>
                  <a:srgbClr val="FFFF00"/>
                </a:solidFill>
              </a:rPr>
              <a:t>模型是一种思考工具，把知识规范地表示出来。</a:t>
            </a:r>
          </a:p>
          <a:p>
            <a:pPr>
              <a:lnSpc>
                <a:spcPct val="110000"/>
              </a:lnSpc>
            </a:pPr>
            <a:r>
              <a:rPr lang="zh-CN" altLang="en-US" sz="2400" b="1" dirty="0">
                <a:solidFill>
                  <a:srgbClr val="FFFF00"/>
                </a:solidFill>
              </a:rPr>
              <a:t>建模（</a:t>
            </a:r>
            <a:r>
              <a:rPr lang="en-US" altLang="zh-CN" sz="2400" b="1" dirty="0">
                <a:solidFill>
                  <a:srgbClr val="FFFF00"/>
                </a:solidFill>
              </a:rPr>
              <a:t>Modeling</a:t>
            </a:r>
            <a:r>
              <a:rPr lang="zh-CN" altLang="en-US" sz="2400" b="1" dirty="0">
                <a:solidFill>
                  <a:srgbClr val="FFFF00"/>
                </a:solidFill>
              </a:rPr>
              <a:t>）：捕捉系统本质的过程；</a:t>
            </a:r>
          </a:p>
          <a:p>
            <a:pPr>
              <a:lnSpc>
                <a:spcPct val="110000"/>
              </a:lnSpc>
            </a:pPr>
            <a:r>
              <a:rPr lang="zh-CN" altLang="en-US" sz="2400" b="1" dirty="0">
                <a:solidFill>
                  <a:srgbClr val="FFFF00"/>
                </a:solidFill>
              </a:rPr>
              <a:t>建模：</a:t>
            </a:r>
          </a:p>
          <a:p>
            <a:pPr lvl="1">
              <a:lnSpc>
                <a:spcPct val="110000"/>
              </a:lnSpc>
            </a:pPr>
            <a:r>
              <a:rPr lang="zh-CN" altLang="en-US" sz="2000" b="1" dirty="0" smtClean="0">
                <a:solidFill>
                  <a:srgbClr val="FFFF00"/>
                </a:solidFill>
              </a:rPr>
              <a:t>直观地记录认知</a:t>
            </a:r>
            <a:r>
              <a:rPr lang="zh-CN" altLang="en-US" sz="2000" b="1" dirty="0">
                <a:solidFill>
                  <a:srgbClr val="FFFF00"/>
                </a:solidFill>
              </a:rPr>
              <a:t>和求解过程；</a:t>
            </a:r>
          </a:p>
          <a:p>
            <a:pPr lvl="1">
              <a:lnSpc>
                <a:spcPct val="110000"/>
              </a:lnSpc>
            </a:pPr>
            <a:r>
              <a:rPr lang="zh-CN" altLang="en-US" sz="2000" b="1" dirty="0">
                <a:solidFill>
                  <a:srgbClr val="FFFF00"/>
                </a:solidFill>
              </a:rPr>
              <a:t>支持团队成员间的有效沟通；</a:t>
            </a:r>
          </a:p>
          <a:p>
            <a:pPr lvl="1">
              <a:lnSpc>
                <a:spcPct val="110000"/>
              </a:lnSpc>
            </a:pPr>
            <a:r>
              <a:rPr lang="zh-CN" altLang="en-US" sz="2000" b="1" dirty="0">
                <a:solidFill>
                  <a:srgbClr val="FFFF00"/>
                </a:solidFill>
              </a:rPr>
              <a:t>有助于</a:t>
            </a:r>
            <a:r>
              <a:rPr lang="zh-CN" altLang="en-US" sz="2000" b="1" dirty="0" smtClean="0">
                <a:solidFill>
                  <a:srgbClr val="FFFF00"/>
                </a:solidFill>
              </a:rPr>
              <a:t>重复</a:t>
            </a:r>
            <a:r>
              <a:rPr lang="zh-CN" altLang="en-US" sz="2000" b="1" dirty="0">
                <a:solidFill>
                  <a:srgbClr val="FFFF00"/>
                </a:solidFill>
              </a:rPr>
              <a:t>利用各阶段积累的智力</a:t>
            </a:r>
            <a:r>
              <a:rPr lang="zh-CN" altLang="en-US" sz="2000" b="1" dirty="0" smtClean="0">
                <a:solidFill>
                  <a:srgbClr val="FFFF00"/>
                </a:solidFill>
              </a:rPr>
              <a:t>成果；</a:t>
            </a:r>
            <a:endParaRPr lang="zh-CN" altLang="en-US" sz="2000" b="1" dirty="0">
              <a:solidFill>
                <a:srgbClr val="FFFF00"/>
              </a:solidFill>
            </a:endParaRPr>
          </a:p>
          <a:p>
            <a:pPr>
              <a:lnSpc>
                <a:spcPct val="110000"/>
              </a:lnSpc>
            </a:pPr>
            <a:r>
              <a:rPr lang="zh-CN" altLang="en-US" sz="2400" b="1" dirty="0">
                <a:solidFill>
                  <a:srgbClr val="FFFF00"/>
                </a:solidFill>
              </a:rPr>
              <a:t>建模：简化了认知过程，化简了求解过程；</a:t>
            </a:r>
          </a:p>
        </p:txBody>
      </p:sp>
      <p:sp>
        <p:nvSpPr>
          <p:cNvPr id="28569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面向对象建模</a:t>
            </a:r>
          </a:p>
        </p:txBody>
      </p:sp>
      <p:sp>
        <p:nvSpPr>
          <p:cNvPr id="28570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28C38500-6AE9-48ED-9E0D-5E863F8777E5}" type="slidenum">
              <a:rPr lang="en-US" altLang="zh-CN"/>
              <a:pPr/>
              <a:t>3</a:t>
            </a:fld>
            <a:endParaRPr lang="en-US" altLang="zh-CN"/>
          </a:p>
        </p:txBody>
      </p:sp>
      <p:pic>
        <p:nvPicPr>
          <p:cNvPr id="281602" name="Picture 2"/>
          <p:cNvPicPr>
            <a:picLocks noChangeAspect="1" noChangeArrowheads="1"/>
          </p:cNvPicPr>
          <p:nvPr/>
        </p:nvPicPr>
        <p:blipFill>
          <a:blip r:embed="rId2" cstate="print"/>
          <a:srcRect/>
          <a:stretch>
            <a:fillRect/>
          </a:stretch>
        </p:blipFill>
        <p:spPr bwMode="auto">
          <a:xfrm>
            <a:off x="100013" y="614363"/>
            <a:ext cx="8943975" cy="5635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078C718F-D56D-42C8-8B99-B598EDA21248}" type="slidenum">
              <a:rPr lang="en-US" altLang="zh-CN"/>
              <a:pPr/>
              <a:t>30</a:t>
            </a:fld>
            <a:endParaRPr lang="en-US" altLang="zh-CN"/>
          </a:p>
        </p:txBody>
      </p:sp>
      <p:pic>
        <p:nvPicPr>
          <p:cNvPr id="286722" name="Picture 2"/>
          <p:cNvPicPr>
            <a:picLocks noChangeAspect="1" noChangeArrowheads="1"/>
          </p:cNvPicPr>
          <p:nvPr/>
        </p:nvPicPr>
        <p:blipFill>
          <a:blip r:embed="rId2" cstate="print"/>
          <a:srcRect/>
          <a:stretch>
            <a:fillRect/>
          </a:stretch>
        </p:blipFill>
        <p:spPr bwMode="auto">
          <a:xfrm>
            <a:off x="144463" y="384175"/>
            <a:ext cx="8853487" cy="60975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FF3E60D4-DE80-4F75-8263-F04B764C23E7}" type="slidenum">
              <a:rPr lang="en-US" altLang="zh-CN"/>
              <a:pPr/>
              <a:t>31</a:t>
            </a:fld>
            <a:endParaRPr lang="en-US" altLang="zh-CN"/>
          </a:p>
        </p:txBody>
      </p:sp>
      <p:pic>
        <p:nvPicPr>
          <p:cNvPr id="287746" name="Picture 2"/>
          <p:cNvPicPr>
            <a:picLocks noChangeAspect="1" noChangeArrowheads="1"/>
          </p:cNvPicPr>
          <p:nvPr/>
        </p:nvPicPr>
        <p:blipFill>
          <a:blip r:embed="rId2" cstate="print"/>
          <a:srcRect/>
          <a:stretch>
            <a:fillRect/>
          </a:stretch>
        </p:blipFill>
        <p:spPr bwMode="auto">
          <a:xfrm>
            <a:off x="144463" y="446088"/>
            <a:ext cx="8853487" cy="59737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F862BF01-F3D9-49F5-91C7-CD72F499EC5E}" type="slidenum">
              <a:rPr lang="en-US" altLang="zh-CN"/>
              <a:pPr/>
              <a:t>32</a:t>
            </a:fld>
            <a:endParaRPr lang="en-US" altLang="zh-CN"/>
          </a:p>
        </p:txBody>
      </p:sp>
      <p:pic>
        <p:nvPicPr>
          <p:cNvPr id="288770" name="Picture 2"/>
          <p:cNvPicPr>
            <a:picLocks noChangeAspect="1" noChangeArrowheads="1"/>
          </p:cNvPicPr>
          <p:nvPr/>
        </p:nvPicPr>
        <p:blipFill>
          <a:blip r:embed="rId2" cstate="print"/>
          <a:srcRect/>
          <a:stretch>
            <a:fillRect/>
          </a:stretch>
        </p:blipFill>
        <p:spPr bwMode="auto">
          <a:xfrm>
            <a:off x="122238" y="333375"/>
            <a:ext cx="8899525" cy="58054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FCBE8177-2E5E-479B-9714-5EB5A6E83C1C}" type="slidenum">
              <a:rPr lang="en-US" altLang="zh-CN"/>
              <a:pPr/>
              <a:t>33</a:t>
            </a:fld>
            <a:endParaRPr lang="en-US" altLang="zh-CN"/>
          </a:p>
        </p:txBody>
      </p:sp>
      <p:pic>
        <p:nvPicPr>
          <p:cNvPr id="289794" name="Picture 2"/>
          <p:cNvPicPr>
            <a:picLocks noChangeAspect="1" noChangeArrowheads="1"/>
          </p:cNvPicPr>
          <p:nvPr/>
        </p:nvPicPr>
        <p:blipFill>
          <a:blip r:embed="rId3" cstate="print"/>
          <a:srcRect/>
          <a:stretch>
            <a:fillRect/>
          </a:stretch>
        </p:blipFill>
        <p:spPr bwMode="auto">
          <a:xfrm>
            <a:off x="100013" y="476250"/>
            <a:ext cx="8943975" cy="54784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1914D32F-DAD3-414D-A34A-92E0F1160075}" type="slidenum">
              <a:rPr lang="en-US" altLang="zh-CN"/>
              <a:pPr/>
              <a:t>34</a:t>
            </a:fld>
            <a:endParaRPr lang="en-US" altLang="zh-CN"/>
          </a:p>
        </p:txBody>
      </p:sp>
      <p:pic>
        <p:nvPicPr>
          <p:cNvPr id="295938" name="Picture 2"/>
          <p:cNvPicPr>
            <a:picLocks noChangeAspect="1" noChangeArrowheads="1"/>
          </p:cNvPicPr>
          <p:nvPr/>
        </p:nvPicPr>
        <p:blipFill>
          <a:blip r:embed="rId2" cstate="print"/>
          <a:srcRect/>
          <a:stretch>
            <a:fillRect/>
          </a:stretch>
        </p:blipFill>
        <p:spPr bwMode="auto">
          <a:xfrm>
            <a:off x="122238" y="474663"/>
            <a:ext cx="8899525" cy="5546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E2B6188B-60E8-417B-9317-195C8A162631}" type="slidenum">
              <a:rPr lang="en-US" altLang="zh-CN"/>
              <a:pPr/>
              <a:t>35</a:t>
            </a:fld>
            <a:endParaRPr lang="en-US" altLang="zh-CN"/>
          </a:p>
        </p:txBody>
      </p:sp>
      <p:pic>
        <p:nvPicPr>
          <p:cNvPr id="296962" name="Picture 2"/>
          <p:cNvPicPr>
            <a:picLocks noChangeAspect="1" noChangeArrowheads="1"/>
          </p:cNvPicPr>
          <p:nvPr/>
        </p:nvPicPr>
        <p:blipFill>
          <a:blip r:embed="rId2" cstate="print"/>
          <a:srcRect/>
          <a:stretch>
            <a:fillRect/>
          </a:stretch>
        </p:blipFill>
        <p:spPr bwMode="auto">
          <a:xfrm>
            <a:off x="279400" y="384175"/>
            <a:ext cx="8583613" cy="60975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BC08447C-5BAB-4618-88FE-610C3700AFD4}" type="slidenum">
              <a:rPr lang="en-US" altLang="zh-CN"/>
              <a:pPr/>
              <a:t>36</a:t>
            </a:fld>
            <a:endParaRPr lang="en-US" altLang="zh-CN"/>
          </a:p>
        </p:txBody>
      </p:sp>
      <p:pic>
        <p:nvPicPr>
          <p:cNvPr id="307202" name="Picture 2"/>
          <p:cNvPicPr>
            <a:picLocks noChangeAspect="1" noChangeArrowheads="1"/>
          </p:cNvPicPr>
          <p:nvPr/>
        </p:nvPicPr>
        <p:blipFill>
          <a:blip r:embed="rId2" cstate="print"/>
          <a:srcRect/>
          <a:stretch>
            <a:fillRect/>
          </a:stretch>
        </p:blipFill>
        <p:spPr bwMode="auto">
          <a:xfrm>
            <a:off x="234950" y="384175"/>
            <a:ext cx="8674100" cy="60975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53C968EA-69F2-44E8-8361-D66BC7B6546C}" type="slidenum">
              <a:rPr lang="en-US" altLang="zh-CN"/>
              <a:pPr/>
              <a:t>37</a:t>
            </a:fld>
            <a:endParaRPr lang="en-US" altLang="zh-CN"/>
          </a:p>
        </p:txBody>
      </p:sp>
      <p:pic>
        <p:nvPicPr>
          <p:cNvPr id="306178" name="Picture 2"/>
          <p:cNvPicPr>
            <a:picLocks noChangeAspect="1" noChangeArrowheads="1"/>
          </p:cNvPicPr>
          <p:nvPr/>
        </p:nvPicPr>
        <p:blipFill>
          <a:blip r:embed="rId2" cstate="print"/>
          <a:srcRect/>
          <a:stretch>
            <a:fillRect/>
          </a:stretch>
        </p:blipFill>
        <p:spPr bwMode="auto">
          <a:xfrm>
            <a:off x="257175" y="428625"/>
            <a:ext cx="8628063" cy="6007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9E835441-A82F-4B99-8AC7-53CEDF255D77}" type="slidenum">
              <a:rPr lang="en-US" altLang="zh-CN"/>
              <a:pPr/>
              <a:t>38</a:t>
            </a:fld>
            <a:endParaRPr lang="en-US" altLang="zh-CN"/>
          </a:p>
        </p:txBody>
      </p:sp>
      <p:pic>
        <p:nvPicPr>
          <p:cNvPr id="305154" name="Picture 2"/>
          <p:cNvPicPr>
            <a:picLocks noChangeAspect="1" noChangeArrowheads="1"/>
          </p:cNvPicPr>
          <p:nvPr/>
        </p:nvPicPr>
        <p:blipFill>
          <a:blip r:embed="rId2" cstate="print"/>
          <a:srcRect/>
          <a:stretch>
            <a:fillRect/>
          </a:stretch>
        </p:blipFill>
        <p:spPr bwMode="auto">
          <a:xfrm>
            <a:off x="212725" y="361950"/>
            <a:ext cx="8718550" cy="61420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A376AF9A-E09E-4DA7-9BA0-85BB72D25305}" type="slidenum">
              <a:rPr lang="en-US" altLang="zh-CN"/>
              <a:pPr/>
              <a:t>39</a:t>
            </a:fld>
            <a:endParaRPr lang="en-US" altLang="zh-CN"/>
          </a:p>
        </p:txBody>
      </p:sp>
      <p:pic>
        <p:nvPicPr>
          <p:cNvPr id="314370" name="Picture 2"/>
          <p:cNvPicPr>
            <a:picLocks noChangeAspect="1" noChangeArrowheads="1"/>
          </p:cNvPicPr>
          <p:nvPr/>
        </p:nvPicPr>
        <p:blipFill>
          <a:blip r:embed="rId2" cstate="print"/>
          <a:srcRect/>
          <a:stretch>
            <a:fillRect/>
          </a:stretch>
        </p:blipFill>
        <p:spPr bwMode="auto">
          <a:xfrm>
            <a:off x="100013" y="388938"/>
            <a:ext cx="8943975" cy="6086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BC8AF1B9-1550-4D8A-9716-C35F7DA04711}" type="slidenum">
              <a:rPr lang="en-US" altLang="zh-CN"/>
              <a:pPr/>
              <a:t>4</a:t>
            </a:fld>
            <a:endParaRPr lang="en-US" altLang="zh-CN"/>
          </a:p>
        </p:txBody>
      </p:sp>
      <p:sp>
        <p:nvSpPr>
          <p:cNvPr id="3075" name="Rectangle 3"/>
          <p:cNvSpPr>
            <a:spLocks noGrp="1" noChangeArrowheads="1"/>
          </p:cNvSpPr>
          <p:nvPr>
            <p:ph type="body" idx="1"/>
          </p:nvPr>
        </p:nvSpPr>
        <p:spPr>
          <a:xfrm>
            <a:off x="323850" y="1196975"/>
            <a:ext cx="8424863" cy="5327650"/>
          </a:xfrm>
        </p:spPr>
        <p:txBody>
          <a:bodyPr/>
          <a:lstStyle/>
          <a:p>
            <a:pPr>
              <a:lnSpc>
                <a:spcPct val="110000"/>
              </a:lnSpc>
            </a:pPr>
            <a:r>
              <a:rPr lang="en-US" altLang="zh-CN" sz="2400" b="1">
                <a:solidFill>
                  <a:srgbClr val="FFFF00"/>
                </a:solidFill>
                <a:ea typeface="仿宋_GB2312" pitchFamily="49" charset="-122"/>
              </a:rPr>
              <a:t>Coad</a:t>
            </a:r>
            <a:r>
              <a:rPr lang="zh-CN" altLang="en-US" sz="2400" b="1">
                <a:solidFill>
                  <a:srgbClr val="FFFF00"/>
                </a:solidFill>
              </a:rPr>
              <a:t>和</a:t>
            </a:r>
            <a:r>
              <a:rPr lang="en-US" altLang="zh-CN" sz="2400" b="1">
                <a:solidFill>
                  <a:srgbClr val="FFFF00"/>
                </a:solidFill>
                <a:ea typeface="仿宋_GB2312" pitchFamily="49" charset="-122"/>
              </a:rPr>
              <a:t>Yourdon</a:t>
            </a:r>
            <a:r>
              <a:rPr lang="zh-CN" altLang="en-US" sz="2400" b="1">
                <a:solidFill>
                  <a:srgbClr val="FFFF00"/>
                </a:solidFill>
              </a:rPr>
              <a:t>给出了一个定义</a:t>
            </a:r>
            <a:r>
              <a:rPr lang="zh-CN" altLang="en-US" sz="2400" b="1">
                <a:solidFill>
                  <a:srgbClr val="FFFF00"/>
                </a:solidFill>
                <a:latin typeface="宋体" pitchFamily="2" charset="-122"/>
              </a:rPr>
              <a:t>：</a:t>
            </a:r>
          </a:p>
          <a:p>
            <a:pPr>
              <a:lnSpc>
                <a:spcPct val="110000"/>
              </a:lnSpc>
              <a:buFont typeface="Wingdings" pitchFamily="2" charset="2"/>
              <a:buNone/>
            </a:pPr>
            <a:r>
              <a:rPr lang="zh-CN" altLang="en-US" sz="2400" b="1">
                <a:solidFill>
                  <a:srgbClr val="FFFF00"/>
                </a:solidFill>
                <a:latin typeface="宋体" pitchFamily="2" charset="-122"/>
              </a:rPr>
              <a:t>  </a:t>
            </a:r>
            <a:r>
              <a:rPr lang="zh-CN" altLang="en-US" sz="2400" b="1">
                <a:solidFill>
                  <a:srgbClr val="FFFF00"/>
                </a:solidFill>
                <a:latin typeface="Arial"/>
              </a:rPr>
              <a:t>“</a:t>
            </a:r>
            <a:r>
              <a:rPr lang="zh-CN" altLang="en-US" sz="2400" b="1">
                <a:latin typeface="宋体" pitchFamily="2" charset="-122"/>
              </a:rPr>
              <a:t>面向对象</a:t>
            </a:r>
            <a:r>
              <a:rPr lang="en-US" altLang="zh-CN" sz="2400" b="1">
                <a:latin typeface="黑体" pitchFamily="2" charset="-122"/>
                <a:ea typeface="黑体" pitchFamily="2" charset="-122"/>
              </a:rPr>
              <a:t>=</a:t>
            </a:r>
            <a:r>
              <a:rPr lang="zh-CN" altLang="en-US" sz="2400" b="1">
                <a:latin typeface="宋体" pitchFamily="2" charset="-122"/>
              </a:rPr>
              <a:t>对象</a:t>
            </a:r>
            <a:r>
              <a:rPr lang="en-US" altLang="zh-CN" sz="2400" b="1">
                <a:latin typeface="黑体" pitchFamily="2" charset="-122"/>
                <a:ea typeface="黑体" pitchFamily="2" charset="-122"/>
              </a:rPr>
              <a:t>+</a:t>
            </a:r>
            <a:r>
              <a:rPr lang="zh-CN" altLang="en-US" sz="2400" b="1">
                <a:latin typeface="宋体" pitchFamily="2" charset="-122"/>
              </a:rPr>
              <a:t>类</a:t>
            </a:r>
            <a:r>
              <a:rPr lang="en-US" altLang="zh-CN" sz="2400" b="1">
                <a:latin typeface="黑体" pitchFamily="2" charset="-122"/>
                <a:ea typeface="黑体" pitchFamily="2" charset="-122"/>
              </a:rPr>
              <a:t>+</a:t>
            </a:r>
            <a:r>
              <a:rPr lang="zh-CN" altLang="en-US" sz="2400" b="1">
                <a:latin typeface="宋体" pitchFamily="2" charset="-122"/>
              </a:rPr>
              <a:t>继承</a:t>
            </a:r>
            <a:r>
              <a:rPr lang="en-US" altLang="zh-CN" sz="2400" b="1">
                <a:latin typeface="黑体" pitchFamily="2" charset="-122"/>
                <a:ea typeface="黑体" pitchFamily="2" charset="-122"/>
              </a:rPr>
              <a:t>+</a:t>
            </a:r>
            <a:r>
              <a:rPr lang="zh-CN" altLang="en-US" sz="2400" b="1">
                <a:latin typeface="宋体" pitchFamily="2" charset="-122"/>
              </a:rPr>
              <a:t>通过消息进行通信</a:t>
            </a:r>
            <a:r>
              <a:rPr lang="zh-CN" altLang="en-US" sz="2400" b="1">
                <a:solidFill>
                  <a:srgbClr val="FFFF00"/>
                </a:solidFill>
                <a:latin typeface="Arial"/>
              </a:rPr>
              <a:t>”</a:t>
            </a:r>
            <a:endParaRPr lang="zh-CN" altLang="en-US" sz="2400" b="1">
              <a:solidFill>
                <a:srgbClr val="FFFF00"/>
              </a:solidFill>
              <a:latin typeface="宋体" pitchFamily="2" charset="-122"/>
            </a:endParaRPr>
          </a:p>
          <a:p>
            <a:pPr lvl="1">
              <a:lnSpc>
                <a:spcPct val="110000"/>
              </a:lnSpc>
            </a:pPr>
            <a:r>
              <a:rPr lang="zh-CN" altLang="en-US" sz="2400" b="1">
                <a:solidFill>
                  <a:srgbClr val="FFFF00"/>
                </a:solidFill>
              </a:rPr>
              <a:t>认为客观世界是由各种对象组成的，任何事物都是对象，复杂的对象可以由比较简单的对象以某种方式组合而成； </a:t>
            </a:r>
          </a:p>
          <a:p>
            <a:pPr lvl="1">
              <a:lnSpc>
                <a:spcPct val="110000"/>
              </a:lnSpc>
            </a:pPr>
            <a:r>
              <a:rPr lang="zh-CN" altLang="en-US" sz="2400" b="1">
                <a:solidFill>
                  <a:srgbClr val="FFFF00"/>
                </a:solidFill>
              </a:rPr>
              <a:t>把所有对象都划分成各种对象类（简称为类，</a:t>
            </a:r>
            <a:r>
              <a:rPr lang="en-US" altLang="zh-CN" sz="2400" b="1">
                <a:solidFill>
                  <a:srgbClr val="FFFF00"/>
                </a:solidFill>
              </a:rPr>
              <a:t>class</a:t>
            </a:r>
            <a:r>
              <a:rPr lang="zh-CN" altLang="en-US" sz="2400" b="1">
                <a:solidFill>
                  <a:srgbClr val="FFFF00"/>
                </a:solidFill>
              </a:rPr>
              <a:t>），每个对象类都定义了一组数据和一组方法；</a:t>
            </a:r>
          </a:p>
          <a:p>
            <a:pPr lvl="1">
              <a:lnSpc>
                <a:spcPct val="110000"/>
              </a:lnSpc>
            </a:pPr>
            <a:r>
              <a:rPr lang="zh-CN" altLang="en-US" sz="2400" b="1">
                <a:solidFill>
                  <a:srgbClr val="FFFF00"/>
                </a:solidFill>
              </a:rPr>
              <a:t>按照子类（或称为派生类）与父类（或称为基类）的关系，把若干个对象类组成一个层次结构的系统（也称为类等级）；</a:t>
            </a:r>
          </a:p>
          <a:p>
            <a:pPr lvl="1">
              <a:lnSpc>
                <a:spcPct val="110000"/>
              </a:lnSpc>
            </a:pPr>
            <a:r>
              <a:rPr lang="zh-CN" altLang="en-US" sz="2400" b="1">
                <a:solidFill>
                  <a:srgbClr val="FFFF00"/>
                </a:solidFill>
              </a:rPr>
              <a:t>对象彼此之间仅能通过传递消息互相联系。</a:t>
            </a:r>
          </a:p>
        </p:txBody>
      </p:sp>
      <p:sp>
        <p:nvSpPr>
          <p:cNvPr id="3076"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什么是面向对象</a:t>
            </a:r>
          </a:p>
        </p:txBody>
      </p:sp>
      <p:sp>
        <p:nvSpPr>
          <p:cNvPr id="3077"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081" name="Rectangle 9"/>
          <p:cNvSpPr>
            <a:spLocks noChangeArrowheads="1"/>
          </p:cNvSpPr>
          <p:nvPr/>
        </p:nvSpPr>
        <p:spPr bwMode="auto">
          <a:xfrm>
            <a:off x="7380288" y="1052513"/>
            <a:ext cx="1023937" cy="1098550"/>
          </a:xfrm>
          <a:prstGeom prst="rect">
            <a:avLst/>
          </a:prstGeom>
          <a:noFill/>
          <a:ln w="9525" algn="ctr">
            <a:noFill/>
            <a:miter lim="800000"/>
            <a:headEnd/>
            <a:tailEnd/>
          </a:ln>
          <a:effectLst/>
        </p:spPr>
        <p:txBody>
          <a:bodyPr wrap="none">
            <a:spAutoFit/>
          </a:bodyPr>
          <a:lstStyle/>
          <a:p>
            <a:r>
              <a:rPr lang="en-US" altLang="zh-CN" sz="66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9483E964-AA0F-4A23-8E7F-FAA0E35FA39B}" type="slidenum">
              <a:rPr lang="en-US" altLang="zh-CN"/>
              <a:pPr/>
              <a:t>40</a:t>
            </a:fld>
            <a:endParaRPr lang="en-US" altLang="zh-CN"/>
          </a:p>
        </p:txBody>
      </p:sp>
      <p:pic>
        <p:nvPicPr>
          <p:cNvPr id="315394" name="Picture 2"/>
          <p:cNvPicPr>
            <a:picLocks noChangeAspect="1" noChangeArrowheads="1"/>
          </p:cNvPicPr>
          <p:nvPr/>
        </p:nvPicPr>
        <p:blipFill>
          <a:blip r:embed="rId2" cstate="print"/>
          <a:srcRect/>
          <a:stretch>
            <a:fillRect/>
          </a:stretch>
        </p:blipFill>
        <p:spPr bwMode="auto">
          <a:xfrm>
            <a:off x="122238" y="260350"/>
            <a:ext cx="8899525" cy="59515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37E54B20-9D91-46BE-A39A-B517186EFE93}" type="slidenum">
              <a:rPr lang="en-US" altLang="zh-CN"/>
              <a:pPr/>
              <a:t>41</a:t>
            </a:fld>
            <a:endParaRPr lang="en-US" altLang="zh-CN"/>
          </a:p>
        </p:txBody>
      </p:sp>
      <p:pic>
        <p:nvPicPr>
          <p:cNvPr id="316418" name="Picture 2"/>
          <p:cNvPicPr>
            <a:picLocks noChangeAspect="1" noChangeArrowheads="1"/>
          </p:cNvPicPr>
          <p:nvPr/>
        </p:nvPicPr>
        <p:blipFill>
          <a:blip r:embed="rId2" cstate="print"/>
          <a:srcRect/>
          <a:stretch>
            <a:fillRect/>
          </a:stretch>
        </p:blipFill>
        <p:spPr bwMode="auto">
          <a:xfrm>
            <a:off x="144463" y="428625"/>
            <a:ext cx="8853487" cy="6007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EAF23182-F63E-4CBA-9629-79C5B36F3286}" type="slidenum">
              <a:rPr lang="en-US" altLang="zh-CN"/>
              <a:pPr/>
              <a:t>42</a:t>
            </a:fld>
            <a:endParaRPr lang="en-US" altLang="zh-CN"/>
          </a:p>
        </p:txBody>
      </p:sp>
      <p:pic>
        <p:nvPicPr>
          <p:cNvPr id="317442" name="Picture 2"/>
          <p:cNvPicPr>
            <a:picLocks noChangeAspect="1" noChangeArrowheads="1"/>
          </p:cNvPicPr>
          <p:nvPr/>
        </p:nvPicPr>
        <p:blipFill>
          <a:blip r:embed="rId2" cstate="print"/>
          <a:srcRect/>
          <a:stretch>
            <a:fillRect/>
          </a:stretch>
        </p:blipFill>
        <p:spPr bwMode="auto">
          <a:xfrm>
            <a:off x="122238" y="873125"/>
            <a:ext cx="8899525" cy="5118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675C54BF-46FD-4378-B314-99279F68BCBB}" type="slidenum">
              <a:rPr lang="en-US" altLang="zh-CN"/>
              <a:pPr/>
              <a:t>43</a:t>
            </a:fld>
            <a:endParaRPr lang="en-US" altLang="zh-CN"/>
          </a:p>
        </p:txBody>
      </p:sp>
      <p:pic>
        <p:nvPicPr>
          <p:cNvPr id="318466" name="Picture 2"/>
          <p:cNvPicPr>
            <a:picLocks noChangeAspect="1" noChangeArrowheads="1"/>
          </p:cNvPicPr>
          <p:nvPr/>
        </p:nvPicPr>
        <p:blipFill>
          <a:blip r:embed="rId2" cstate="print"/>
          <a:srcRect/>
          <a:stretch>
            <a:fillRect/>
          </a:stretch>
        </p:blipFill>
        <p:spPr bwMode="auto">
          <a:xfrm>
            <a:off x="100013" y="333375"/>
            <a:ext cx="8943975" cy="61991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9CBF7500-0BF5-4861-9842-C191351CCD77}" type="slidenum">
              <a:rPr lang="en-US" altLang="zh-CN"/>
              <a:pPr/>
              <a:t>44</a:t>
            </a:fld>
            <a:endParaRPr lang="en-US" altLang="zh-CN"/>
          </a:p>
        </p:txBody>
      </p:sp>
      <p:pic>
        <p:nvPicPr>
          <p:cNvPr id="319490" name="Picture 2"/>
          <p:cNvPicPr>
            <a:picLocks noChangeAspect="1" noChangeArrowheads="1"/>
          </p:cNvPicPr>
          <p:nvPr/>
        </p:nvPicPr>
        <p:blipFill>
          <a:blip r:embed="rId2" cstate="print"/>
          <a:srcRect/>
          <a:stretch>
            <a:fillRect/>
          </a:stretch>
        </p:blipFill>
        <p:spPr bwMode="auto">
          <a:xfrm>
            <a:off x="100013" y="322263"/>
            <a:ext cx="8943975" cy="62214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702DD864-A5A2-4916-A177-957FA978EC79}" type="slidenum">
              <a:rPr lang="en-US" altLang="zh-CN"/>
              <a:pPr/>
              <a:t>45</a:t>
            </a:fld>
            <a:endParaRPr lang="en-US" altLang="zh-CN"/>
          </a:p>
        </p:txBody>
      </p:sp>
      <p:pic>
        <p:nvPicPr>
          <p:cNvPr id="320514" name="Picture 2"/>
          <p:cNvPicPr>
            <a:picLocks noChangeAspect="1" noChangeArrowheads="1"/>
          </p:cNvPicPr>
          <p:nvPr/>
        </p:nvPicPr>
        <p:blipFill>
          <a:blip r:embed="rId2" cstate="print"/>
          <a:srcRect/>
          <a:stretch>
            <a:fillRect/>
          </a:stretch>
        </p:blipFill>
        <p:spPr bwMode="auto">
          <a:xfrm>
            <a:off x="100013" y="260350"/>
            <a:ext cx="8943975" cy="5905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A6488813-A476-4394-A6A9-E3173AEB808F}" type="slidenum">
              <a:rPr lang="en-US" altLang="zh-CN"/>
              <a:pPr/>
              <a:t>46</a:t>
            </a:fld>
            <a:endParaRPr lang="en-US" altLang="zh-CN"/>
          </a:p>
        </p:txBody>
      </p:sp>
      <p:pic>
        <p:nvPicPr>
          <p:cNvPr id="321538" name="Picture 2"/>
          <p:cNvPicPr>
            <a:picLocks noChangeAspect="1" noChangeArrowheads="1"/>
          </p:cNvPicPr>
          <p:nvPr/>
        </p:nvPicPr>
        <p:blipFill>
          <a:blip r:embed="rId2" cstate="print"/>
          <a:srcRect/>
          <a:stretch>
            <a:fillRect/>
          </a:stretch>
        </p:blipFill>
        <p:spPr bwMode="auto">
          <a:xfrm>
            <a:off x="100013" y="260350"/>
            <a:ext cx="8943975" cy="6153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015956CD-19FC-4947-84CA-96F2558CAD79}" type="slidenum">
              <a:rPr lang="en-US" altLang="zh-CN"/>
              <a:pPr/>
              <a:t>47</a:t>
            </a:fld>
            <a:endParaRPr lang="en-US" altLang="zh-CN"/>
          </a:p>
        </p:txBody>
      </p:sp>
      <p:pic>
        <p:nvPicPr>
          <p:cNvPr id="309252" name="Picture 4"/>
          <p:cNvPicPr>
            <a:picLocks noChangeAspect="1" noChangeArrowheads="1"/>
          </p:cNvPicPr>
          <p:nvPr/>
        </p:nvPicPr>
        <p:blipFill>
          <a:blip r:embed="rId2" cstate="print"/>
          <a:srcRect/>
          <a:stretch>
            <a:fillRect/>
          </a:stretch>
        </p:blipFill>
        <p:spPr bwMode="auto">
          <a:xfrm>
            <a:off x="136525" y="333375"/>
            <a:ext cx="8899525" cy="58054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1481044B-1C32-4B72-90B5-37F87085C521}" type="slidenum">
              <a:rPr lang="en-US" altLang="zh-CN"/>
              <a:pPr/>
              <a:t>48</a:t>
            </a:fld>
            <a:endParaRPr lang="en-US" altLang="zh-CN"/>
          </a:p>
        </p:txBody>
      </p:sp>
      <p:pic>
        <p:nvPicPr>
          <p:cNvPr id="310276" name="Picture 4"/>
          <p:cNvPicPr>
            <a:picLocks noChangeAspect="1" noChangeArrowheads="1"/>
          </p:cNvPicPr>
          <p:nvPr/>
        </p:nvPicPr>
        <p:blipFill>
          <a:blip r:embed="rId2" cstate="print"/>
          <a:srcRect/>
          <a:stretch>
            <a:fillRect/>
          </a:stretch>
        </p:blipFill>
        <p:spPr bwMode="auto">
          <a:xfrm>
            <a:off x="122238" y="395288"/>
            <a:ext cx="8899525" cy="60753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BF31F633-161B-427D-8927-773CFED13087}" type="slidenum">
              <a:rPr lang="en-US" altLang="zh-CN"/>
              <a:pPr/>
              <a:t>49</a:t>
            </a:fld>
            <a:endParaRPr lang="en-US" altLang="zh-CN"/>
          </a:p>
        </p:txBody>
      </p:sp>
      <p:pic>
        <p:nvPicPr>
          <p:cNvPr id="311298" name="Picture 2"/>
          <p:cNvPicPr>
            <a:picLocks noChangeAspect="1" noChangeArrowheads="1"/>
          </p:cNvPicPr>
          <p:nvPr/>
        </p:nvPicPr>
        <p:blipFill>
          <a:blip r:embed="rId2" cstate="print"/>
          <a:srcRect/>
          <a:stretch>
            <a:fillRect/>
          </a:stretch>
        </p:blipFill>
        <p:spPr bwMode="auto">
          <a:xfrm>
            <a:off x="122238" y="450850"/>
            <a:ext cx="8899525" cy="5962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1A6B4A17-D420-4295-9D82-D1E659587B51}" type="slidenum">
              <a:rPr lang="en-US" altLang="zh-CN"/>
              <a:pPr/>
              <a:t>5</a:t>
            </a:fld>
            <a:endParaRPr lang="en-US" altLang="zh-CN"/>
          </a:p>
        </p:txBody>
      </p:sp>
      <p:sp>
        <p:nvSpPr>
          <p:cNvPr id="248834" name="Rectangle 2"/>
          <p:cNvSpPr>
            <a:spLocks noGrp="1" noChangeArrowheads="1"/>
          </p:cNvSpPr>
          <p:nvPr>
            <p:ph type="body" idx="1"/>
          </p:nvPr>
        </p:nvSpPr>
        <p:spPr>
          <a:xfrm>
            <a:off x="684213" y="1196975"/>
            <a:ext cx="7772400" cy="5256213"/>
          </a:xfrm>
        </p:spPr>
        <p:txBody>
          <a:bodyPr/>
          <a:lstStyle/>
          <a:p>
            <a:pPr>
              <a:lnSpc>
                <a:spcPct val="110000"/>
              </a:lnSpc>
            </a:pPr>
            <a:r>
              <a:rPr lang="zh-CN" altLang="en-US" b="1">
                <a:solidFill>
                  <a:srgbClr val="FFFF00"/>
                </a:solidFill>
              </a:rPr>
              <a:t>对象：在应用领域中有意义的、与所要解决的问题有关系的任何事物都可以作为对象，它既可以是具体的物理实体的抽象，也可以是人为的概念，或者是任何有明确边界和意义的东西。 </a:t>
            </a:r>
          </a:p>
          <a:p>
            <a:pPr>
              <a:lnSpc>
                <a:spcPct val="110000"/>
              </a:lnSpc>
            </a:pPr>
            <a:r>
              <a:rPr lang="zh-CN" altLang="en-US" b="1">
                <a:solidFill>
                  <a:srgbClr val="FFFF00"/>
                </a:solidFill>
              </a:rPr>
              <a:t>对象是由描述该对象属性的</a:t>
            </a:r>
            <a:r>
              <a:rPr lang="zh-CN" altLang="en-US" b="1"/>
              <a:t>数据</a:t>
            </a:r>
            <a:r>
              <a:rPr lang="zh-CN" altLang="en-US" b="1">
                <a:solidFill>
                  <a:srgbClr val="FFFF00"/>
                </a:solidFill>
              </a:rPr>
              <a:t>以及可以对这些数据施加的所有</a:t>
            </a:r>
            <a:r>
              <a:rPr lang="zh-CN" altLang="en-US" b="1"/>
              <a:t>操作</a:t>
            </a:r>
            <a:r>
              <a:rPr lang="zh-CN" altLang="en-US" b="1">
                <a:solidFill>
                  <a:srgbClr val="FFFF00"/>
                </a:solidFill>
              </a:rPr>
              <a:t>封装在一起构成的统一体。 </a:t>
            </a:r>
          </a:p>
        </p:txBody>
      </p:sp>
      <p:sp>
        <p:nvSpPr>
          <p:cNvPr id="24883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4883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7BBC0531-B077-4D23-9781-33CCD156A96C}" type="slidenum">
              <a:rPr lang="en-US" altLang="zh-CN"/>
              <a:pPr/>
              <a:t>50</a:t>
            </a:fld>
            <a:endParaRPr lang="en-US" altLang="zh-CN"/>
          </a:p>
        </p:txBody>
      </p:sp>
      <p:pic>
        <p:nvPicPr>
          <p:cNvPr id="312322" name="Picture 2"/>
          <p:cNvPicPr>
            <a:picLocks noChangeAspect="1" noChangeArrowheads="1"/>
          </p:cNvPicPr>
          <p:nvPr/>
        </p:nvPicPr>
        <p:blipFill>
          <a:blip r:embed="rId2" cstate="print"/>
          <a:srcRect/>
          <a:stretch>
            <a:fillRect/>
          </a:stretch>
        </p:blipFill>
        <p:spPr bwMode="auto">
          <a:xfrm>
            <a:off x="136525" y="333375"/>
            <a:ext cx="8899525" cy="57261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48E12B02-8BF5-4930-B2BB-AFA97AE78C8C}" type="slidenum">
              <a:rPr lang="en-US" altLang="zh-CN"/>
              <a:pPr/>
              <a:t>51</a:t>
            </a:fld>
            <a:endParaRPr lang="en-US" altLang="zh-CN"/>
          </a:p>
        </p:txBody>
      </p:sp>
      <p:pic>
        <p:nvPicPr>
          <p:cNvPr id="320514" name="Picture 2"/>
          <p:cNvPicPr>
            <a:picLocks noChangeAspect="1" noChangeArrowheads="1"/>
          </p:cNvPicPr>
          <p:nvPr/>
        </p:nvPicPr>
        <p:blipFill>
          <a:blip r:embed="rId2" cstate="print"/>
          <a:srcRect/>
          <a:stretch>
            <a:fillRect/>
          </a:stretch>
        </p:blipFill>
        <p:spPr bwMode="auto">
          <a:xfrm>
            <a:off x="100013" y="373063"/>
            <a:ext cx="8943975" cy="61198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0C58748-1DF5-40CA-AB48-CACCDB194DD0}" type="slidenum">
              <a:rPr lang="en-US" altLang="zh-CN"/>
              <a:pPr/>
              <a:t>52</a:t>
            </a:fld>
            <a:endParaRPr lang="en-US" altLang="zh-CN"/>
          </a:p>
        </p:txBody>
      </p:sp>
      <p:sp>
        <p:nvSpPr>
          <p:cNvPr id="322562" name="Rectangle 2"/>
          <p:cNvSpPr>
            <a:spLocks noGrp="1" noChangeArrowheads="1"/>
          </p:cNvSpPr>
          <p:nvPr>
            <p:ph type="body" idx="1"/>
          </p:nvPr>
        </p:nvSpPr>
        <p:spPr>
          <a:xfrm>
            <a:off x="468313" y="1196975"/>
            <a:ext cx="8229600" cy="5040313"/>
          </a:xfrm>
        </p:spPr>
        <p:txBody>
          <a:bodyPr/>
          <a:lstStyle/>
          <a:p>
            <a:pPr>
              <a:lnSpc>
                <a:spcPct val="110000"/>
              </a:lnSpc>
            </a:pPr>
            <a:r>
              <a:rPr lang="zh-CN" altLang="en-US" b="1">
                <a:solidFill>
                  <a:srgbClr val="FFFF00"/>
                </a:solidFill>
              </a:rPr>
              <a:t>在不同类型系统中的应用</a:t>
            </a:r>
          </a:p>
          <a:p>
            <a:pPr lvl="1">
              <a:lnSpc>
                <a:spcPct val="110000"/>
              </a:lnSpc>
            </a:pPr>
            <a:r>
              <a:rPr lang="zh-CN" altLang="en-US" b="1">
                <a:solidFill>
                  <a:srgbClr val="FFFF00"/>
                </a:solidFill>
              </a:rPr>
              <a:t>主要用于软件密集型系统，也可用于对非软件系统进行建模：</a:t>
            </a:r>
          </a:p>
          <a:p>
            <a:pPr lvl="2">
              <a:lnSpc>
                <a:spcPct val="110000"/>
              </a:lnSpc>
            </a:pPr>
            <a:r>
              <a:rPr lang="zh-CN" altLang="en-US" b="1">
                <a:solidFill>
                  <a:srgbClr val="FFFF00"/>
                </a:solidFill>
              </a:rPr>
              <a:t>信息系统</a:t>
            </a:r>
          </a:p>
          <a:p>
            <a:pPr lvl="2">
              <a:lnSpc>
                <a:spcPct val="110000"/>
              </a:lnSpc>
            </a:pPr>
            <a:r>
              <a:rPr lang="zh-CN" altLang="en-US" b="1">
                <a:solidFill>
                  <a:srgbClr val="FFFF00"/>
                </a:solidFill>
              </a:rPr>
              <a:t>技术系统</a:t>
            </a:r>
          </a:p>
          <a:p>
            <a:pPr lvl="2">
              <a:lnSpc>
                <a:spcPct val="110000"/>
              </a:lnSpc>
            </a:pPr>
            <a:r>
              <a:rPr lang="zh-CN" altLang="en-US" b="1">
                <a:solidFill>
                  <a:srgbClr val="FFFF00"/>
                </a:solidFill>
              </a:rPr>
              <a:t>嵌入式实时系统</a:t>
            </a:r>
          </a:p>
          <a:p>
            <a:pPr lvl="2">
              <a:lnSpc>
                <a:spcPct val="110000"/>
              </a:lnSpc>
            </a:pPr>
            <a:r>
              <a:rPr lang="zh-CN" altLang="en-US" b="1">
                <a:solidFill>
                  <a:srgbClr val="FFFF00"/>
                </a:solidFill>
              </a:rPr>
              <a:t>分布式系统</a:t>
            </a:r>
          </a:p>
          <a:p>
            <a:pPr lvl="2">
              <a:lnSpc>
                <a:spcPct val="110000"/>
              </a:lnSpc>
            </a:pPr>
            <a:r>
              <a:rPr lang="zh-CN" altLang="en-US" b="1">
                <a:solidFill>
                  <a:srgbClr val="FFFF00"/>
                </a:solidFill>
              </a:rPr>
              <a:t>商业系统</a:t>
            </a:r>
          </a:p>
        </p:txBody>
      </p:sp>
      <p:sp>
        <p:nvSpPr>
          <p:cNvPr id="32256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面向对象建模符号系统</a:t>
            </a:r>
            <a:r>
              <a:rPr lang="en-US" altLang="zh-CN" sz="4000" b="1">
                <a:solidFill>
                  <a:srgbClr val="FFFF00"/>
                </a:solidFill>
                <a:effectLst>
                  <a:outerShdw blurRad="38100" dist="38100" dir="2700000" algn="tl">
                    <a:srgbClr val="000000"/>
                  </a:outerShdw>
                </a:effectLst>
                <a:latin typeface="Arial"/>
              </a:rPr>
              <a:t>——</a:t>
            </a:r>
            <a:r>
              <a:rPr lang="en-US" altLang="zh-CN" sz="4000" b="1">
                <a:solidFill>
                  <a:srgbClr val="FFFF00"/>
                </a:solidFill>
                <a:effectLst>
                  <a:outerShdw blurRad="38100" dist="38100" dir="2700000" algn="tl">
                    <a:srgbClr val="000000"/>
                  </a:outerShdw>
                </a:effectLst>
              </a:rPr>
              <a:t>UML</a:t>
            </a:r>
          </a:p>
        </p:txBody>
      </p:sp>
      <p:sp>
        <p:nvSpPr>
          <p:cNvPr id="32256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F83CE2F7-5A58-4DE9-BDC6-698DEC2D3505}" type="slidenum">
              <a:rPr lang="en-US" altLang="zh-CN"/>
              <a:pPr/>
              <a:t>53</a:t>
            </a:fld>
            <a:endParaRPr lang="en-US" altLang="zh-CN"/>
          </a:p>
        </p:txBody>
      </p:sp>
      <p:sp>
        <p:nvSpPr>
          <p:cNvPr id="323586" name="Rectangle 2"/>
          <p:cNvSpPr>
            <a:spLocks noGrp="1" noChangeArrowheads="1"/>
          </p:cNvSpPr>
          <p:nvPr>
            <p:ph type="body" idx="1"/>
          </p:nvPr>
        </p:nvSpPr>
        <p:spPr>
          <a:xfrm>
            <a:off x="468313" y="1196975"/>
            <a:ext cx="8229600" cy="5040313"/>
          </a:xfrm>
        </p:spPr>
        <p:txBody>
          <a:bodyPr/>
          <a:lstStyle/>
          <a:p>
            <a:pPr>
              <a:lnSpc>
                <a:spcPct val="110000"/>
              </a:lnSpc>
            </a:pPr>
            <a:r>
              <a:rPr lang="zh-CN" altLang="en-US" b="1">
                <a:solidFill>
                  <a:srgbClr val="FFFF00"/>
                </a:solidFill>
              </a:rPr>
              <a:t>在软件开发的不同阶段中的应用</a:t>
            </a:r>
          </a:p>
          <a:p>
            <a:pPr lvl="1">
              <a:lnSpc>
                <a:spcPct val="110000"/>
              </a:lnSpc>
            </a:pPr>
            <a:r>
              <a:rPr lang="zh-CN" altLang="en-US" b="1">
                <a:solidFill>
                  <a:srgbClr val="FFFF00"/>
                </a:solidFill>
              </a:rPr>
              <a:t>需求分析</a:t>
            </a:r>
          </a:p>
          <a:p>
            <a:pPr lvl="1">
              <a:lnSpc>
                <a:spcPct val="110000"/>
              </a:lnSpc>
            </a:pPr>
            <a:r>
              <a:rPr lang="zh-CN" altLang="en-US" b="1">
                <a:solidFill>
                  <a:srgbClr val="FFFF00"/>
                </a:solidFill>
              </a:rPr>
              <a:t>分析</a:t>
            </a:r>
          </a:p>
          <a:p>
            <a:pPr lvl="1">
              <a:lnSpc>
                <a:spcPct val="110000"/>
              </a:lnSpc>
            </a:pPr>
            <a:r>
              <a:rPr lang="zh-CN" altLang="en-US" b="1">
                <a:solidFill>
                  <a:srgbClr val="FFFF00"/>
                </a:solidFill>
              </a:rPr>
              <a:t>设计</a:t>
            </a:r>
          </a:p>
          <a:p>
            <a:pPr lvl="1">
              <a:lnSpc>
                <a:spcPct val="110000"/>
              </a:lnSpc>
            </a:pPr>
            <a:r>
              <a:rPr lang="zh-CN" altLang="en-US" b="1">
                <a:solidFill>
                  <a:srgbClr val="FFFF00"/>
                </a:solidFill>
              </a:rPr>
              <a:t>构造</a:t>
            </a:r>
          </a:p>
          <a:p>
            <a:pPr lvl="1">
              <a:lnSpc>
                <a:spcPct val="110000"/>
              </a:lnSpc>
            </a:pPr>
            <a:r>
              <a:rPr lang="zh-CN" altLang="en-US" b="1">
                <a:solidFill>
                  <a:srgbClr val="FFFF00"/>
                </a:solidFill>
              </a:rPr>
              <a:t>测试</a:t>
            </a:r>
          </a:p>
        </p:txBody>
      </p:sp>
      <p:sp>
        <p:nvSpPr>
          <p:cNvPr id="32358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面向对象建模符号系统</a:t>
            </a:r>
            <a:r>
              <a:rPr lang="en-US" altLang="zh-CN" sz="4000" b="1">
                <a:solidFill>
                  <a:srgbClr val="FFFF00"/>
                </a:solidFill>
                <a:effectLst>
                  <a:outerShdw blurRad="38100" dist="38100" dir="2700000" algn="tl">
                    <a:srgbClr val="000000"/>
                  </a:outerShdw>
                </a:effectLst>
                <a:latin typeface="Arial"/>
              </a:rPr>
              <a:t>——</a:t>
            </a:r>
            <a:r>
              <a:rPr lang="en-US" altLang="zh-CN" sz="4000" b="1">
                <a:solidFill>
                  <a:srgbClr val="FFFF00"/>
                </a:solidFill>
                <a:effectLst>
                  <a:outerShdw blurRad="38100" dist="38100" dir="2700000" algn="tl">
                    <a:srgbClr val="000000"/>
                  </a:outerShdw>
                </a:effectLst>
              </a:rPr>
              <a:t>UML</a:t>
            </a:r>
          </a:p>
        </p:txBody>
      </p:sp>
      <p:sp>
        <p:nvSpPr>
          <p:cNvPr id="32358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2"/>
          <p:cNvSpPr>
            <a:spLocks noGrp="1"/>
          </p:cNvSpPr>
          <p:nvPr>
            <p:ph type="sldNum" sz="quarter" idx="11"/>
          </p:nvPr>
        </p:nvSpPr>
        <p:spPr/>
        <p:txBody>
          <a:bodyPr/>
          <a:lstStyle/>
          <a:p>
            <a:fld id="{7E423C84-42B9-4033-A2A5-5B89357784A6}" type="slidenum">
              <a:rPr lang="en-US" altLang="zh-CN"/>
              <a:pPr/>
              <a:t>54</a:t>
            </a:fld>
            <a:endParaRPr lang="en-US" altLang="zh-CN"/>
          </a:p>
        </p:txBody>
      </p:sp>
      <p:grpSp>
        <p:nvGrpSpPr>
          <p:cNvPr id="399395" name="Group 35"/>
          <p:cNvGrpSpPr>
            <a:grpSpLocks/>
          </p:cNvGrpSpPr>
          <p:nvPr/>
        </p:nvGrpSpPr>
        <p:grpSpPr bwMode="auto">
          <a:xfrm>
            <a:off x="325438" y="1125538"/>
            <a:ext cx="8278812" cy="5041900"/>
            <a:chOff x="114" y="436"/>
            <a:chExt cx="5215" cy="3176"/>
          </a:xfrm>
        </p:grpSpPr>
        <p:sp>
          <p:nvSpPr>
            <p:cNvPr id="399364" name="Text Box 4"/>
            <p:cNvSpPr txBox="1">
              <a:spLocks noChangeArrowheads="1"/>
            </p:cNvSpPr>
            <p:nvPr/>
          </p:nvSpPr>
          <p:spPr bwMode="auto">
            <a:xfrm>
              <a:off x="2290" y="436"/>
              <a:ext cx="590" cy="316"/>
            </a:xfrm>
            <a:prstGeom prst="rect">
              <a:avLst/>
            </a:prstGeom>
            <a:noFill/>
            <a:ln w="28575">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图</a:t>
              </a:r>
            </a:p>
            <a:p>
              <a:pPr algn="ctr"/>
              <a:r>
                <a:rPr lang="en-US" altLang="zh-CN" sz="900" b="1">
                  <a:effectLst>
                    <a:outerShdw blurRad="38100" dist="38100" dir="2700000" algn="tl">
                      <a:srgbClr val="000000"/>
                    </a:outerShdw>
                  </a:effectLst>
                </a:rPr>
                <a:t>diagram</a:t>
              </a:r>
            </a:p>
          </p:txBody>
        </p:sp>
        <p:sp>
          <p:nvSpPr>
            <p:cNvPr id="399365" name="Text Box 5"/>
            <p:cNvSpPr txBox="1">
              <a:spLocks noChangeArrowheads="1"/>
            </p:cNvSpPr>
            <p:nvPr/>
          </p:nvSpPr>
          <p:spPr bwMode="auto">
            <a:xfrm>
              <a:off x="793" y="981"/>
              <a:ext cx="772" cy="316"/>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结构图</a:t>
              </a:r>
            </a:p>
            <a:p>
              <a:pPr algn="ctr"/>
              <a:r>
                <a:rPr lang="en-US" altLang="zh-CN" sz="900" b="1">
                  <a:effectLst>
                    <a:outerShdw blurRad="38100" dist="38100" dir="2700000" algn="tl">
                      <a:srgbClr val="000000"/>
                    </a:outerShdw>
                  </a:effectLst>
                </a:rPr>
                <a:t>Structure diagram</a:t>
              </a:r>
            </a:p>
          </p:txBody>
        </p:sp>
        <p:sp>
          <p:nvSpPr>
            <p:cNvPr id="399366" name="Text Box 6"/>
            <p:cNvSpPr txBox="1">
              <a:spLocks noChangeArrowheads="1"/>
            </p:cNvSpPr>
            <p:nvPr/>
          </p:nvSpPr>
          <p:spPr bwMode="auto">
            <a:xfrm>
              <a:off x="3651" y="982"/>
              <a:ext cx="680" cy="316"/>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行为图</a:t>
              </a:r>
            </a:p>
            <a:p>
              <a:pPr algn="ctr"/>
              <a:r>
                <a:rPr lang="en-US" altLang="zh-CN" sz="900" b="1">
                  <a:effectLst>
                    <a:outerShdw blurRad="38100" dist="38100" dir="2700000" algn="tl">
                      <a:srgbClr val="000000"/>
                    </a:outerShdw>
                  </a:effectLst>
                </a:rPr>
                <a:t>Behavior diagram</a:t>
              </a:r>
            </a:p>
          </p:txBody>
        </p:sp>
        <p:sp>
          <p:nvSpPr>
            <p:cNvPr id="399367" name="Text Box 7"/>
            <p:cNvSpPr txBox="1">
              <a:spLocks noChangeArrowheads="1"/>
            </p:cNvSpPr>
            <p:nvPr/>
          </p:nvSpPr>
          <p:spPr bwMode="auto">
            <a:xfrm>
              <a:off x="114" y="1661"/>
              <a:ext cx="589" cy="316"/>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类图</a:t>
              </a:r>
            </a:p>
            <a:p>
              <a:pPr algn="ctr"/>
              <a:r>
                <a:rPr lang="en-US" altLang="zh-CN" sz="900" b="1">
                  <a:effectLst>
                    <a:outerShdw blurRad="38100" dist="38100" dir="2700000" algn="tl">
                      <a:srgbClr val="000000"/>
                    </a:outerShdw>
                  </a:effectLst>
                </a:rPr>
                <a:t>class diagram</a:t>
              </a:r>
            </a:p>
          </p:txBody>
        </p:sp>
        <p:sp>
          <p:nvSpPr>
            <p:cNvPr id="399368" name="Text Box 8"/>
            <p:cNvSpPr txBox="1">
              <a:spLocks noChangeArrowheads="1"/>
            </p:cNvSpPr>
            <p:nvPr/>
          </p:nvSpPr>
          <p:spPr bwMode="auto">
            <a:xfrm>
              <a:off x="884" y="1661"/>
              <a:ext cx="590"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构件图</a:t>
              </a:r>
            </a:p>
            <a:p>
              <a:pPr algn="ctr"/>
              <a:r>
                <a:rPr lang="en-US" altLang="zh-CN" sz="900" b="1">
                  <a:effectLst>
                    <a:outerShdw blurRad="38100" dist="38100" dir="2700000" algn="tl">
                      <a:srgbClr val="000000"/>
                    </a:outerShdw>
                  </a:effectLst>
                </a:rPr>
                <a:t>component diagram</a:t>
              </a:r>
            </a:p>
          </p:txBody>
        </p:sp>
        <p:sp>
          <p:nvSpPr>
            <p:cNvPr id="399369" name="Text Box 9"/>
            <p:cNvSpPr txBox="1">
              <a:spLocks noChangeArrowheads="1"/>
            </p:cNvSpPr>
            <p:nvPr/>
          </p:nvSpPr>
          <p:spPr bwMode="auto">
            <a:xfrm>
              <a:off x="1655" y="1661"/>
              <a:ext cx="589"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对象图</a:t>
              </a:r>
            </a:p>
            <a:p>
              <a:pPr algn="ctr"/>
              <a:r>
                <a:rPr lang="en-US" altLang="zh-CN" sz="900" b="1">
                  <a:effectLst>
                    <a:outerShdw blurRad="38100" dist="38100" dir="2700000" algn="tl">
                      <a:srgbClr val="000000"/>
                    </a:outerShdw>
                  </a:effectLst>
                </a:rPr>
                <a:t>object diagram</a:t>
              </a:r>
            </a:p>
          </p:txBody>
        </p:sp>
        <p:sp>
          <p:nvSpPr>
            <p:cNvPr id="399370" name="Text Box 10"/>
            <p:cNvSpPr txBox="1">
              <a:spLocks noChangeArrowheads="1"/>
            </p:cNvSpPr>
            <p:nvPr/>
          </p:nvSpPr>
          <p:spPr bwMode="auto">
            <a:xfrm>
              <a:off x="249" y="2205"/>
              <a:ext cx="817"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组合结构图</a:t>
              </a:r>
            </a:p>
            <a:p>
              <a:pPr algn="ctr"/>
              <a:r>
                <a:rPr lang="en-US" altLang="zh-CN" sz="900" b="1">
                  <a:effectLst>
                    <a:outerShdw blurRad="38100" dist="38100" dir="2700000" algn="tl">
                      <a:srgbClr val="000000"/>
                    </a:outerShdw>
                  </a:effectLst>
                </a:rPr>
                <a:t>Composite structure diagram</a:t>
              </a:r>
            </a:p>
          </p:txBody>
        </p:sp>
        <p:sp>
          <p:nvSpPr>
            <p:cNvPr id="399371" name="Text Box 11"/>
            <p:cNvSpPr txBox="1">
              <a:spLocks noChangeArrowheads="1"/>
            </p:cNvSpPr>
            <p:nvPr/>
          </p:nvSpPr>
          <p:spPr bwMode="auto">
            <a:xfrm>
              <a:off x="1157" y="2205"/>
              <a:ext cx="544"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部署图</a:t>
              </a:r>
            </a:p>
            <a:p>
              <a:pPr algn="ctr"/>
              <a:r>
                <a:rPr lang="en-US" altLang="zh-CN" sz="900" b="1">
                  <a:effectLst>
                    <a:outerShdw blurRad="38100" dist="38100" dir="2700000" algn="tl">
                      <a:srgbClr val="000000"/>
                    </a:outerShdw>
                  </a:effectLst>
                </a:rPr>
                <a:t>deployment diagram</a:t>
              </a:r>
            </a:p>
          </p:txBody>
        </p:sp>
        <p:sp>
          <p:nvSpPr>
            <p:cNvPr id="399372" name="Text Box 12"/>
            <p:cNvSpPr txBox="1">
              <a:spLocks noChangeArrowheads="1"/>
            </p:cNvSpPr>
            <p:nvPr/>
          </p:nvSpPr>
          <p:spPr bwMode="auto">
            <a:xfrm>
              <a:off x="1837" y="2205"/>
              <a:ext cx="544"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包图</a:t>
              </a:r>
            </a:p>
            <a:p>
              <a:pPr algn="ctr"/>
              <a:r>
                <a:rPr lang="en-US" altLang="zh-CN" sz="900" b="1">
                  <a:effectLst>
                    <a:outerShdw blurRad="38100" dist="38100" dir="2700000" algn="tl">
                      <a:srgbClr val="000000"/>
                    </a:outerShdw>
                  </a:effectLst>
                </a:rPr>
                <a:t>package diagram</a:t>
              </a:r>
            </a:p>
          </p:txBody>
        </p:sp>
        <p:sp>
          <p:nvSpPr>
            <p:cNvPr id="399373" name="Text Box 13"/>
            <p:cNvSpPr txBox="1">
              <a:spLocks noChangeArrowheads="1"/>
            </p:cNvSpPr>
            <p:nvPr/>
          </p:nvSpPr>
          <p:spPr bwMode="auto">
            <a:xfrm>
              <a:off x="2789" y="1661"/>
              <a:ext cx="589"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活动图</a:t>
              </a:r>
            </a:p>
            <a:p>
              <a:pPr algn="ctr"/>
              <a:r>
                <a:rPr lang="en-US" altLang="zh-CN" sz="900" b="1">
                  <a:effectLst>
                    <a:outerShdw blurRad="38100" dist="38100" dir="2700000" algn="tl">
                      <a:srgbClr val="000000"/>
                    </a:outerShdw>
                  </a:effectLst>
                </a:rPr>
                <a:t>Behavior diagram</a:t>
              </a:r>
            </a:p>
          </p:txBody>
        </p:sp>
        <p:sp>
          <p:nvSpPr>
            <p:cNvPr id="399374" name="Text Box 14"/>
            <p:cNvSpPr txBox="1">
              <a:spLocks noChangeArrowheads="1"/>
            </p:cNvSpPr>
            <p:nvPr/>
          </p:nvSpPr>
          <p:spPr bwMode="auto">
            <a:xfrm>
              <a:off x="3696" y="1661"/>
              <a:ext cx="635"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用例图</a:t>
              </a:r>
            </a:p>
            <a:p>
              <a:pPr algn="ctr"/>
              <a:r>
                <a:rPr lang="en-US" altLang="zh-CN" sz="900" b="1">
                  <a:effectLst>
                    <a:outerShdw blurRad="38100" dist="38100" dir="2700000" algn="tl">
                      <a:srgbClr val="000000"/>
                    </a:outerShdw>
                  </a:effectLst>
                </a:rPr>
                <a:t>use case diagram</a:t>
              </a:r>
            </a:p>
          </p:txBody>
        </p:sp>
        <p:sp>
          <p:nvSpPr>
            <p:cNvPr id="399375" name="Text Box 15"/>
            <p:cNvSpPr txBox="1">
              <a:spLocks noChangeArrowheads="1"/>
            </p:cNvSpPr>
            <p:nvPr/>
          </p:nvSpPr>
          <p:spPr bwMode="auto">
            <a:xfrm>
              <a:off x="4649" y="1661"/>
              <a:ext cx="680"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状态机图</a:t>
              </a:r>
            </a:p>
            <a:p>
              <a:pPr algn="ctr"/>
              <a:r>
                <a:rPr lang="en-US" altLang="zh-CN" sz="900" b="1">
                  <a:effectLst>
                    <a:outerShdw blurRad="38100" dist="38100" dir="2700000" algn="tl">
                      <a:srgbClr val="000000"/>
                    </a:outerShdw>
                  </a:effectLst>
                </a:rPr>
                <a:t>state machine diagram</a:t>
              </a:r>
            </a:p>
          </p:txBody>
        </p:sp>
        <p:sp>
          <p:nvSpPr>
            <p:cNvPr id="399376" name="Text Box 16"/>
            <p:cNvSpPr txBox="1">
              <a:spLocks noChangeArrowheads="1"/>
            </p:cNvSpPr>
            <p:nvPr/>
          </p:nvSpPr>
          <p:spPr bwMode="auto">
            <a:xfrm>
              <a:off x="3197" y="2160"/>
              <a:ext cx="726"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交互图</a:t>
              </a:r>
            </a:p>
            <a:p>
              <a:pPr algn="ctr"/>
              <a:r>
                <a:rPr lang="en-US" altLang="zh-CN" sz="900" b="1">
                  <a:effectLst>
                    <a:outerShdw blurRad="38100" dist="38100" dir="2700000" algn="tl">
                      <a:srgbClr val="000000"/>
                    </a:outerShdw>
                  </a:effectLst>
                </a:rPr>
                <a:t>interaction diagram</a:t>
              </a:r>
            </a:p>
          </p:txBody>
        </p:sp>
        <p:sp>
          <p:nvSpPr>
            <p:cNvPr id="399377" name="Text Box 17"/>
            <p:cNvSpPr txBox="1">
              <a:spLocks noChangeArrowheads="1"/>
            </p:cNvSpPr>
            <p:nvPr/>
          </p:nvSpPr>
          <p:spPr bwMode="auto">
            <a:xfrm>
              <a:off x="3200" y="3294"/>
              <a:ext cx="726" cy="316"/>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顺序图</a:t>
              </a:r>
            </a:p>
            <a:p>
              <a:pPr algn="ctr"/>
              <a:r>
                <a:rPr lang="en-US" altLang="zh-CN" sz="900" b="1">
                  <a:effectLst>
                    <a:outerShdw blurRad="38100" dist="38100" dir="2700000" algn="tl">
                      <a:srgbClr val="000000"/>
                    </a:outerShdw>
                  </a:effectLst>
                </a:rPr>
                <a:t>sequence diagram</a:t>
              </a:r>
            </a:p>
          </p:txBody>
        </p:sp>
        <p:sp>
          <p:nvSpPr>
            <p:cNvPr id="399378" name="Text Box 18"/>
            <p:cNvSpPr txBox="1">
              <a:spLocks noChangeArrowheads="1"/>
            </p:cNvSpPr>
            <p:nvPr/>
          </p:nvSpPr>
          <p:spPr bwMode="auto">
            <a:xfrm>
              <a:off x="3742" y="2750"/>
              <a:ext cx="726"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通信图</a:t>
              </a:r>
            </a:p>
            <a:p>
              <a:pPr algn="ctr"/>
              <a:r>
                <a:rPr lang="en-US" altLang="zh-CN" sz="900" b="1">
                  <a:effectLst>
                    <a:outerShdw blurRad="38100" dist="38100" dir="2700000" algn="tl">
                      <a:srgbClr val="000000"/>
                    </a:outerShdw>
                  </a:effectLst>
                </a:rPr>
                <a:t>communication diagram</a:t>
              </a:r>
            </a:p>
          </p:txBody>
        </p:sp>
        <p:sp>
          <p:nvSpPr>
            <p:cNvPr id="399379" name="Text Box 19"/>
            <p:cNvSpPr txBox="1">
              <a:spLocks noChangeArrowheads="1"/>
            </p:cNvSpPr>
            <p:nvPr/>
          </p:nvSpPr>
          <p:spPr bwMode="auto">
            <a:xfrm>
              <a:off x="4509" y="3296"/>
              <a:ext cx="726" cy="316"/>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时序图</a:t>
              </a:r>
            </a:p>
            <a:p>
              <a:pPr algn="ctr"/>
              <a:r>
                <a:rPr lang="en-US" altLang="zh-CN" sz="900" b="1">
                  <a:effectLst>
                    <a:outerShdw blurRad="38100" dist="38100" dir="2700000" algn="tl">
                      <a:srgbClr val="000000"/>
                    </a:outerShdw>
                  </a:effectLst>
                </a:rPr>
                <a:t>timing diagram</a:t>
              </a:r>
            </a:p>
          </p:txBody>
        </p:sp>
        <p:sp>
          <p:nvSpPr>
            <p:cNvPr id="399380" name="Text Box 20"/>
            <p:cNvSpPr txBox="1">
              <a:spLocks noChangeArrowheads="1"/>
            </p:cNvSpPr>
            <p:nvPr/>
          </p:nvSpPr>
          <p:spPr bwMode="auto">
            <a:xfrm>
              <a:off x="2608" y="2750"/>
              <a:ext cx="817"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交互概览图</a:t>
              </a:r>
            </a:p>
            <a:p>
              <a:pPr algn="ctr"/>
              <a:r>
                <a:rPr lang="en-US" altLang="zh-CN" sz="900" b="1">
                  <a:effectLst>
                    <a:outerShdw blurRad="38100" dist="38100" dir="2700000" algn="tl">
                      <a:srgbClr val="000000"/>
                    </a:outerShdw>
                  </a:effectLst>
                </a:rPr>
                <a:t>interaction overview diagram</a:t>
              </a:r>
            </a:p>
          </p:txBody>
        </p:sp>
        <p:sp>
          <p:nvSpPr>
            <p:cNvPr id="399381" name="Freeform 21"/>
            <p:cNvSpPr>
              <a:spLocks/>
            </p:cNvSpPr>
            <p:nvPr/>
          </p:nvSpPr>
          <p:spPr bwMode="auto">
            <a:xfrm>
              <a:off x="1156" y="890"/>
              <a:ext cx="2858" cy="91"/>
            </a:xfrm>
            <a:custGeom>
              <a:avLst/>
              <a:gdLst/>
              <a:ahLst/>
              <a:cxnLst>
                <a:cxn ang="0">
                  <a:pos x="0" y="91"/>
                </a:cxn>
                <a:cxn ang="0">
                  <a:pos x="0" y="0"/>
                </a:cxn>
                <a:cxn ang="0">
                  <a:pos x="3039" y="0"/>
                </a:cxn>
                <a:cxn ang="0">
                  <a:pos x="3039" y="91"/>
                </a:cxn>
              </a:cxnLst>
              <a:rect l="0" t="0" r="r" b="b"/>
              <a:pathLst>
                <a:path w="3039" h="91">
                  <a:moveTo>
                    <a:pt x="0" y="91"/>
                  </a:moveTo>
                  <a:lnTo>
                    <a:pt x="0" y="0"/>
                  </a:lnTo>
                  <a:lnTo>
                    <a:pt x="3039" y="0"/>
                  </a:lnTo>
                  <a:lnTo>
                    <a:pt x="3039" y="91"/>
                  </a:lnTo>
                </a:path>
              </a:pathLst>
            </a:custGeom>
            <a:noFill/>
            <a:ln w="28575" cmpd="sng">
              <a:solidFill>
                <a:srgbClr val="FFFF00"/>
              </a:solidFill>
              <a:round/>
              <a:headEnd/>
              <a:tailEnd/>
            </a:ln>
            <a:effectLst/>
          </p:spPr>
          <p:txBody>
            <a:bodyPr/>
            <a:lstStyle/>
            <a:p>
              <a:endParaRPr lang="zh-CN" altLang="en-US"/>
            </a:p>
          </p:txBody>
        </p:sp>
        <p:sp>
          <p:nvSpPr>
            <p:cNvPr id="399382" name="Line 22"/>
            <p:cNvSpPr>
              <a:spLocks noChangeShapeType="1"/>
            </p:cNvSpPr>
            <p:nvPr/>
          </p:nvSpPr>
          <p:spPr bwMode="auto">
            <a:xfrm>
              <a:off x="2584" y="754"/>
              <a:ext cx="0" cy="136"/>
            </a:xfrm>
            <a:prstGeom prst="line">
              <a:avLst/>
            </a:prstGeom>
            <a:noFill/>
            <a:ln w="28575">
              <a:solidFill>
                <a:srgbClr val="FFFF00"/>
              </a:solidFill>
              <a:round/>
              <a:headEnd/>
              <a:tailEnd/>
            </a:ln>
            <a:effectLst/>
          </p:spPr>
          <p:txBody>
            <a:bodyPr/>
            <a:lstStyle/>
            <a:p>
              <a:endParaRPr lang="zh-CN" altLang="en-US"/>
            </a:p>
          </p:txBody>
        </p:sp>
        <p:sp>
          <p:nvSpPr>
            <p:cNvPr id="399383" name="Freeform 23"/>
            <p:cNvSpPr>
              <a:spLocks/>
            </p:cNvSpPr>
            <p:nvPr/>
          </p:nvSpPr>
          <p:spPr bwMode="auto">
            <a:xfrm>
              <a:off x="385" y="1525"/>
              <a:ext cx="1588" cy="136"/>
            </a:xfrm>
            <a:custGeom>
              <a:avLst/>
              <a:gdLst/>
              <a:ahLst/>
              <a:cxnLst>
                <a:cxn ang="0">
                  <a:pos x="0" y="136"/>
                </a:cxn>
                <a:cxn ang="0">
                  <a:pos x="0" y="0"/>
                </a:cxn>
                <a:cxn ang="0">
                  <a:pos x="1588" y="0"/>
                </a:cxn>
                <a:cxn ang="0">
                  <a:pos x="1588" y="136"/>
                </a:cxn>
              </a:cxnLst>
              <a:rect l="0" t="0" r="r" b="b"/>
              <a:pathLst>
                <a:path w="1588" h="136">
                  <a:moveTo>
                    <a:pt x="0" y="136"/>
                  </a:moveTo>
                  <a:lnTo>
                    <a:pt x="0" y="0"/>
                  </a:lnTo>
                  <a:lnTo>
                    <a:pt x="1588" y="0"/>
                  </a:lnTo>
                  <a:lnTo>
                    <a:pt x="1588" y="136"/>
                  </a:lnTo>
                </a:path>
              </a:pathLst>
            </a:custGeom>
            <a:noFill/>
            <a:ln w="28575" cmpd="sng">
              <a:solidFill>
                <a:srgbClr val="FFFF00"/>
              </a:solidFill>
              <a:round/>
              <a:headEnd/>
              <a:tailEnd/>
            </a:ln>
            <a:effectLst/>
          </p:spPr>
          <p:txBody>
            <a:bodyPr/>
            <a:lstStyle/>
            <a:p>
              <a:endParaRPr lang="zh-CN" altLang="en-US"/>
            </a:p>
          </p:txBody>
        </p:sp>
        <p:sp>
          <p:nvSpPr>
            <p:cNvPr id="399384" name="Line 24"/>
            <p:cNvSpPr>
              <a:spLocks noChangeShapeType="1"/>
            </p:cNvSpPr>
            <p:nvPr/>
          </p:nvSpPr>
          <p:spPr bwMode="auto">
            <a:xfrm>
              <a:off x="1156" y="1298"/>
              <a:ext cx="0" cy="363"/>
            </a:xfrm>
            <a:prstGeom prst="line">
              <a:avLst/>
            </a:prstGeom>
            <a:noFill/>
            <a:ln w="28575">
              <a:solidFill>
                <a:srgbClr val="FFFF00"/>
              </a:solidFill>
              <a:round/>
              <a:headEnd/>
              <a:tailEnd/>
            </a:ln>
            <a:effectLst/>
          </p:spPr>
          <p:txBody>
            <a:bodyPr/>
            <a:lstStyle/>
            <a:p>
              <a:endParaRPr lang="zh-CN" altLang="en-US"/>
            </a:p>
          </p:txBody>
        </p:sp>
        <p:sp>
          <p:nvSpPr>
            <p:cNvPr id="399385" name="Line 25"/>
            <p:cNvSpPr>
              <a:spLocks noChangeShapeType="1"/>
            </p:cNvSpPr>
            <p:nvPr/>
          </p:nvSpPr>
          <p:spPr bwMode="auto">
            <a:xfrm>
              <a:off x="793" y="1525"/>
              <a:ext cx="0" cy="680"/>
            </a:xfrm>
            <a:prstGeom prst="line">
              <a:avLst/>
            </a:prstGeom>
            <a:noFill/>
            <a:ln w="28575">
              <a:solidFill>
                <a:srgbClr val="FFFF00"/>
              </a:solidFill>
              <a:round/>
              <a:headEnd/>
              <a:tailEnd/>
            </a:ln>
            <a:effectLst/>
          </p:spPr>
          <p:txBody>
            <a:bodyPr/>
            <a:lstStyle/>
            <a:p>
              <a:endParaRPr lang="zh-CN" altLang="en-US"/>
            </a:p>
          </p:txBody>
        </p:sp>
        <p:sp>
          <p:nvSpPr>
            <p:cNvPr id="399386" name="Line 26"/>
            <p:cNvSpPr>
              <a:spLocks noChangeShapeType="1"/>
            </p:cNvSpPr>
            <p:nvPr/>
          </p:nvSpPr>
          <p:spPr bwMode="auto">
            <a:xfrm>
              <a:off x="1565" y="1525"/>
              <a:ext cx="0" cy="680"/>
            </a:xfrm>
            <a:prstGeom prst="line">
              <a:avLst/>
            </a:prstGeom>
            <a:noFill/>
            <a:ln w="28575">
              <a:solidFill>
                <a:srgbClr val="FFFF00"/>
              </a:solidFill>
              <a:round/>
              <a:headEnd/>
              <a:tailEnd/>
            </a:ln>
            <a:effectLst/>
          </p:spPr>
          <p:txBody>
            <a:bodyPr/>
            <a:lstStyle/>
            <a:p>
              <a:endParaRPr lang="zh-CN" altLang="en-US"/>
            </a:p>
          </p:txBody>
        </p:sp>
        <p:sp>
          <p:nvSpPr>
            <p:cNvPr id="399387" name="Freeform 27"/>
            <p:cNvSpPr>
              <a:spLocks/>
            </p:cNvSpPr>
            <p:nvPr/>
          </p:nvSpPr>
          <p:spPr bwMode="auto">
            <a:xfrm>
              <a:off x="1973" y="1525"/>
              <a:ext cx="363" cy="680"/>
            </a:xfrm>
            <a:custGeom>
              <a:avLst/>
              <a:gdLst/>
              <a:ahLst/>
              <a:cxnLst>
                <a:cxn ang="0">
                  <a:pos x="0" y="0"/>
                </a:cxn>
                <a:cxn ang="0">
                  <a:pos x="363" y="0"/>
                </a:cxn>
                <a:cxn ang="0">
                  <a:pos x="363" y="680"/>
                </a:cxn>
              </a:cxnLst>
              <a:rect l="0" t="0" r="r" b="b"/>
              <a:pathLst>
                <a:path w="363" h="680">
                  <a:moveTo>
                    <a:pt x="0" y="0"/>
                  </a:moveTo>
                  <a:lnTo>
                    <a:pt x="363" y="0"/>
                  </a:lnTo>
                  <a:lnTo>
                    <a:pt x="363" y="680"/>
                  </a:lnTo>
                </a:path>
              </a:pathLst>
            </a:custGeom>
            <a:noFill/>
            <a:ln w="28575" cmpd="sng">
              <a:solidFill>
                <a:srgbClr val="FFFF00"/>
              </a:solidFill>
              <a:round/>
              <a:headEnd/>
              <a:tailEnd/>
            </a:ln>
            <a:effectLst/>
          </p:spPr>
          <p:txBody>
            <a:bodyPr/>
            <a:lstStyle/>
            <a:p>
              <a:endParaRPr lang="zh-CN" altLang="en-US"/>
            </a:p>
          </p:txBody>
        </p:sp>
        <p:sp>
          <p:nvSpPr>
            <p:cNvPr id="399389" name="Freeform 29"/>
            <p:cNvSpPr>
              <a:spLocks/>
            </p:cNvSpPr>
            <p:nvPr/>
          </p:nvSpPr>
          <p:spPr bwMode="auto">
            <a:xfrm>
              <a:off x="3061" y="1525"/>
              <a:ext cx="1906" cy="136"/>
            </a:xfrm>
            <a:custGeom>
              <a:avLst/>
              <a:gdLst/>
              <a:ahLst/>
              <a:cxnLst>
                <a:cxn ang="0">
                  <a:pos x="0" y="136"/>
                </a:cxn>
                <a:cxn ang="0">
                  <a:pos x="0" y="0"/>
                </a:cxn>
                <a:cxn ang="0">
                  <a:pos x="1996" y="0"/>
                </a:cxn>
                <a:cxn ang="0">
                  <a:pos x="1996" y="136"/>
                </a:cxn>
              </a:cxnLst>
              <a:rect l="0" t="0" r="r" b="b"/>
              <a:pathLst>
                <a:path w="1996" h="136">
                  <a:moveTo>
                    <a:pt x="0" y="136"/>
                  </a:moveTo>
                  <a:lnTo>
                    <a:pt x="0" y="0"/>
                  </a:lnTo>
                  <a:lnTo>
                    <a:pt x="1996" y="0"/>
                  </a:lnTo>
                  <a:lnTo>
                    <a:pt x="1996" y="136"/>
                  </a:lnTo>
                </a:path>
              </a:pathLst>
            </a:custGeom>
            <a:noFill/>
            <a:ln w="28575" cmpd="sng">
              <a:solidFill>
                <a:srgbClr val="FFFF00"/>
              </a:solidFill>
              <a:round/>
              <a:headEnd/>
              <a:tailEnd/>
            </a:ln>
            <a:effectLst/>
          </p:spPr>
          <p:txBody>
            <a:bodyPr/>
            <a:lstStyle/>
            <a:p>
              <a:endParaRPr lang="zh-CN" altLang="en-US"/>
            </a:p>
          </p:txBody>
        </p:sp>
        <p:sp>
          <p:nvSpPr>
            <p:cNvPr id="399390" name="Line 30"/>
            <p:cNvSpPr>
              <a:spLocks noChangeShapeType="1"/>
            </p:cNvSpPr>
            <p:nvPr/>
          </p:nvSpPr>
          <p:spPr bwMode="auto">
            <a:xfrm>
              <a:off x="3983" y="1298"/>
              <a:ext cx="0" cy="363"/>
            </a:xfrm>
            <a:prstGeom prst="line">
              <a:avLst/>
            </a:prstGeom>
            <a:noFill/>
            <a:ln w="28575">
              <a:solidFill>
                <a:srgbClr val="FFFF00"/>
              </a:solidFill>
              <a:round/>
              <a:headEnd/>
              <a:tailEnd/>
            </a:ln>
            <a:effectLst/>
          </p:spPr>
          <p:txBody>
            <a:bodyPr/>
            <a:lstStyle/>
            <a:p>
              <a:endParaRPr lang="zh-CN" altLang="en-US"/>
            </a:p>
          </p:txBody>
        </p:sp>
        <p:sp>
          <p:nvSpPr>
            <p:cNvPr id="399391" name="Line 31"/>
            <p:cNvSpPr>
              <a:spLocks noChangeShapeType="1"/>
            </p:cNvSpPr>
            <p:nvPr/>
          </p:nvSpPr>
          <p:spPr bwMode="auto">
            <a:xfrm>
              <a:off x="3560" y="1525"/>
              <a:ext cx="0" cy="635"/>
            </a:xfrm>
            <a:prstGeom prst="line">
              <a:avLst/>
            </a:prstGeom>
            <a:noFill/>
            <a:ln w="28575">
              <a:solidFill>
                <a:srgbClr val="FFFF00"/>
              </a:solidFill>
              <a:round/>
              <a:headEnd/>
              <a:tailEnd/>
            </a:ln>
            <a:effectLst/>
          </p:spPr>
          <p:txBody>
            <a:bodyPr/>
            <a:lstStyle/>
            <a:p>
              <a:endParaRPr lang="zh-CN" altLang="en-US"/>
            </a:p>
          </p:txBody>
        </p:sp>
        <p:sp>
          <p:nvSpPr>
            <p:cNvPr id="399392" name="Freeform 32"/>
            <p:cNvSpPr>
              <a:spLocks/>
            </p:cNvSpPr>
            <p:nvPr/>
          </p:nvSpPr>
          <p:spPr bwMode="auto">
            <a:xfrm>
              <a:off x="3016" y="2659"/>
              <a:ext cx="1089" cy="91"/>
            </a:xfrm>
            <a:custGeom>
              <a:avLst/>
              <a:gdLst/>
              <a:ahLst/>
              <a:cxnLst>
                <a:cxn ang="0">
                  <a:pos x="0" y="91"/>
                </a:cxn>
                <a:cxn ang="0">
                  <a:pos x="0" y="0"/>
                </a:cxn>
                <a:cxn ang="0">
                  <a:pos x="1089" y="0"/>
                </a:cxn>
                <a:cxn ang="0">
                  <a:pos x="1089" y="91"/>
                </a:cxn>
              </a:cxnLst>
              <a:rect l="0" t="0" r="r" b="b"/>
              <a:pathLst>
                <a:path w="1089" h="91">
                  <a:moveTo>
                    <a:pt x="0" y="91"/>
                  </a:moveTo>
                  <a:lnTo>
                    <a:pt x="0" y="0"/>
                  </a:lnTo>
                  <a:lnTo>
                    <a:pt x="1089" y="0"/>
                  </a:lnTo>
                  <a:lnTo>
                    <a:pt x="1089" y="91"/>
                  </a:lnTo>
                </a:path>
              </a:pathLst>
            </a:custGeom>
            <a:noFill/>
            <a:ln w="28575" cmpd="sng">
              <a:solidFill>
                <a:srgbClr val="FFFF00"/>
              </a:solidFill>
              <a:round/>
              <a:headEnd/>
              <a:tailEnd/>
            </a:ln>
            <a:effectLst/>
          </p:spPr>
          <p:txBody>
            <a:bodyPr/>
            <a:lstStyle/>
            <a:p>
              <a:endParaRPr lang="zh-CN" altLang="en-US"/>
            </a:p>
          </p:txBody>
        </p:sp>
        <p:sp>
          <p:nvSpPr>
            <p:cNvPr id="399393" name="Line 33"/>
            <p:cNvSpPr>
              <a:spLocks noChangeShapeType="1"/>
            </p:cNvSpPr>
            <p:nvPr/>
          </p:nvSpPr>
          <p:spPr bwMode="auto">
            <a:xfrm>
              <a:off x="3560" y="2568"/>
              <a:ext cx="0" cy="726"/>
            </a:xfrm>
            <a:prstGeom prst="line">
              <a:avLst/>
            </a:prstGeom>
            <a:noFill/>
            <a:ln w="28575">
              <a:solidFill>
                <a:srgbClr val="FFFF00"/>
              </a:solidFill>
              <a:round/>
              <a:headEnd/>
              <a:tailEnd/>
            </a:ln>
            <a:effectLst/>
          </p:spPr>
          <p:txBody>
            <a:bodyPr/>
            <a:lstStyle/>
            <a:p>
              <a:endParaRPr lang="zh-CN" altLang="en-US"/>
            </a:p>
          </p:txBody>
        </p:sp>
        <p:sp>
          <p:nvSpPr>
            <p:cNvPr id="399394" name="Freeform 34"/>
            <p:cNvSpPr>
              <a:spLocks/>
            </p:cNvSpPr>
            <p:nvPr/>
          </p:nvSpPr>
          <p:spPr bwMode="auto">
            <a:xfrm>
              <a:off x="4105" y="2659"/>
              <a:ext cx="771" cy="635"/>
            </a:xfrm>
            <a:custGeom>
              <a:avLst/>
              <a:gdLst/>
              <a:ahLst/>
              <a:cxnLst>
                <a:cxn ang="0">
                  <a:pos x="0" y="0"/>
                </a:cxn>
                <a:cxn ang="0">
                  <a:pos x="771" y="0"/>
                </a:cxn>
                <a:cxn ang="0">
                  <a:pos x="771" y="635"/>
                </a:cxn>
              </a:cxnLst>
              <a:rect l="0" t="0" r="r" b="b"/>
              <a:pathLst>
                <a:path w="771" h="635">
                  <a:moveTo>
                    <a:pt x="0" y="0"/>
                  </a:moveTo>
                  <a:lnTo>
                    <a:pt x="771" y="0"/>
                  </a:lnTo>
                  <a:lnTo>
                    <a:pt x="771" y="635"/>
                  </a:lnTo>
                </a:path>
              </a:pathLst>
            </a:custGeom>
            <a:noFill/>
            <a:ln w="28575" cmpd="sng">
              <a:solidFill>
                <a:srgbClr val="FFFF00"/>
              </a:solidFill>
              <a:round/>
              <a:headEnd/>
              <a:tailEnd/>
            </a:ln>
            <a:effectLst/>
          </p:spPr>
          <p:txBody>
            <a:bodyPr/>
            <a:lstStyle/>
            <a:p>
              <a:endParaRPr lang="zh-CN" altLang="en-US"/>
            </a:p>
          </p:txBody>
        </p:sp>
      </p:grpSp>
      <p:sp>
        <p:nvSpPr>
          <p:cNvPr id="399396" name="Text Box 36"/>
          <p:cNvSpPr txBox="1">
            <a:spLocks noChangeArrowheads="1"/>
          </p:cNvSpPr>
          <p:nvPr/>
        </p:nvSpPr>
        <p:spPr bwMode="auto">
          <a:xfrm>
            <a:off x="755650" y="5949950"/>
            <a:ext cx="1871663" cy="336550"/>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UML2.0</a:t>
            </a:r>
            <a:r>
              <a:rPr lang="zh-CN" altLang="en-US" b="1">
                <a:effectLst>
                  <a:outerShdw blurRad="38100" dist="38100" dir="2700000" algn="tl">
                    <a:srgbClr val="000000"/>
                  </a:outerShdw>
                </a:effectLst>
              </a:rPr>
              <a:t>的</a:t>
            </a:r>
            <a:r>
              <a:rPr lang="en-US" altLang="zh-CN" b="1">
                <a:effectLst>
                  <a:outerShdw blurRad="38100" dist="38100" dir="2700000" algn="tl">
                    <a:srgbClr val="000000"/>
                  </a:outerShdw>
                </a:effectLst>
              </a:rPr>
              <a:t>13</a:t>
            </a:r>
            <a:r>
              <a:rPr lang="zh-CN" altLang="en-US" b="1">
                <a:effectLst>
                  <a:outerShdw blurRad="38100" dist="38100" dir="2700000" algn="tl">
                    <a:srgbClr val="000000"/>
                  </a:outerShdw>
                </a:effectLst>
              </a:rPr>
              <a:t>种图</a:t>
            </a:r>
          </a:p>
        </p:txBody>
      </p:sp>
      <p:sp>
        <p:nvSpPr>
          <p:cNvPr id="399397" name="Rectangle 37"/>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面向对象建模符号系统</a:t>
            </a:r>
            <a:r>
              <a:rPr lang="en-US" altLang="zh-CN" sz="4000" b="1">
                <a:solidFill>
                  <a:srgbClr val="FFFF00"/>
                </a:solidFill>
                <a:effectLst>
                  <a:outerShdw blurRad="38100" dist="38100" dir="2700000" algn="tl">
                    <a:srgbClr val="000000"/>
                  </a:outerShdw>
                </a:effectLst>
                <a:latin typeface="Arial"/>
              </a:rPr>
              <a:t>——</a:t>
            </a:r>
            <a:r>
              <a:rPr lang="en-US" altLang="zh-CN" sz="4000" b="1">
                <a:solidFill>
                  <a:srgbClr val="FFFF00"/>
                </a:solidFill>
                <a:effectLst>
                  <a:outerShdw blurRad="38100" dist="38100" dir="2700000" algn="tl">
                    <a:srgbClr val="000000"/>
                  </a:outerShdw>
                </a:effectLst>
              </a:rPr>
              <a:t>UML</a:t>
            </a:r>
          </a:p>
        </p:txBody>
      </p:sp>
      <p:sp>
        <p:nvSpPr>
          <p:cNvPr id="399398" name="Line 38"/>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0A8B1BF3-EA73-441E-A648-C2CA4E127625}" type="slidenum">
              <a:rPr lang="en-US" altLang="zh-CN"/>
              <a:pPr/>
              <a:t>55</a:t>
            </a:fld>
            <a:endParaRPr lang="en-US" altLang="zh-CN"/>
          </a:p>
        </p:txBody>
      </p:sp>
      <p:sp>
        <p:nvSpPr>
          <p:cNvPr id="328706" name="Rectangle 2"/>
          <p:cNvSpPr>
            <a:spLocks noGrp="1" noChangeArrowheads="1"/>
          </p:cNvSpPr>
          <p:nvPr>
            <p:ph type="body" idx="1"/>
          </p:nvPr>
        </p:nvSpPr>
        <p:spPr>
          <a:xfrm>
            <a:off x="468313" y="1196975"/>
            <a:ext cx="8229600" cy="4525963"/>
          </a:xfrm>
        </p:spPr>
        <p:txBody>
          <a:bodyPr/>
          <a:lstStyle/>
          <a:p>
            <a:pPr>
              <a:lnSpc>
                <a:spcPct val="110000"/>
              </a:lnSpc>
            </a:pPr>
            <a:r>
              <a:rPr lang="zh-CN" altLang="en-US" b="1">
                <a:solidFill>
                  <a:srgbClr val="FFFF00"/>
                </a:solidFill>
              </a:rPr>
              <a:t>类模型：描述系统内部对象的特征、对象之间的相互关系以及对象所属的每个类的属性和操作，捕获系统的静态特征。</a:t>
            </a:r>
          </a:p>
          <a:p>
            <a:pPr>
              <a:lnSpc>
                <a:spcPct val="110000"/>
              </a:lnSpc>
            </a:pPr>
            <a:r>
              <a:rPr lang="zh-CN" altLang="en-US" b="1">
                <a:solidFill>
                  <a:srgbClr val="FFFF00"/>
                </a:solidFill>
              </a:rPr>
              <a:t>类图：对类及其关系进行建模。</a:t>
            </a:r>
          </a:p>
          <a:p>
            <a:pPr>
              <a:lnSpc>
                <a:spcPct val="110000"/>
              </a:lnSpc>
            </a:pPr>
            <a:r>
              <a:rPr lang="zh-CN" altLang="en-US" b="1">
                <a:solidFill>
                  <a:srgbClr val="FFFF00"/>
                </a:solidFill>
              </a:rPr>
              <a:t>对象图：显示了单独的对象及其关系。</a:t>
            </a:r>
          </a:p>
          <a:p>
            <a:pPr>
              <a:lnSpc>
                <a:spcPct val="110000"/>
              </a:lnSpc>
            </a:pPr>
            <a:r>
              <a:rPr lang="zh-CN" altLang="en-US" b="1">
                <a:solidFill>
                  <a:srgbClr val="FFFF00"/>
                </a:solidFill>
              </a:rPr>
              <a:t>类图相当于对象图的无限集合。</a:t>
            </a:r>
          </a:p>
        </p:txBody>
      </p:sp>
      <p:sp>
        <p:nvSpPr>
          <p:cNvPr id="32870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p>
        </p:txBody>
      </p:sp>
      <p:sp>
        <p:nvSpPr>
          <p:cNvPr id="32870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28709" name="Rectangle 5"/>
          <p:cNvSpPr>
            <a:spLocks noChangeArrowheads="1"/>
          </p:cNvSpPr>
          <p:nvPr/>
        </p:nvSpPr>
        <p:spPr bwMode="auto">
          <a:xfrm>
            <a:off x="2124075" y="0"/>
            <a:ext cx="1023938" cy="1098550"/>
          </a:xfrm>
          <a:prstGeom prst="rect">
            <a:avLst/>
          </a:prstGeom>
          <a:noFill/>
          <a:ln w="9525" algn="ctr">
            <a:noFill/>
            <a:miter lim="800000"/>
            <a:headEnd/>
            <a:tailEnd/>
          </a:ln>
          <a:effectLst/>
        </p:spPr>
        <p:txBody>
          <a:bodyPr wrap="none">
            <a:spAutoFit/>
          </a:bodyPr>
          <a:lstStyle/>
          <a:p>
            <a:r>
              <a:rPr lang="en-US" altLang="zh-CN" sz="66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2"/>
          <p:cNvSpPr>
            <a:spLocks noGrp="1"/>
          </p:cNvSpPr>
          <p:nvPr>
            <p:ph type="sldNum" sz="quarter" idx="11"/>
          </p:nvPr>
        </p:nvSpPr>
        <p:spPr/>
        <p:txBody>
          <a:bodyPr/>
          <a:lstStyle/>
          <a:p>
            <a:fld id="{AC84A243-282F-4F47-9C24-BE1DE0CEA685}" type="slidenum">
              <a:rPr lang="en-US" altLang="zh-CN"/>
              <a:pPr/>
              <a:t>56</a:t>
            </a:fld>
            <a:endParaRPr lang="en-US" altLang="zh-CN"/>
          </a:p>
        </p:txBody>
      </p:sp>
      <p:sp>
        <p:nvSpPr>
          <p:cNvPr id="32973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类图</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类表示法</a:t>
            </a:r>
          </a:p>
        </p:txBody>
      </p:sp>
      <p:sp>
        <p:nvSpPr>
          <p:cNvPr id="32973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29738" name="Group 10"/>
          <p:cNvGrpSpPr>
            <a:grpSpLocks/>
          </p:cNvGrpSpPr>
          <p:nvPr/>
        </p:nvGrpSpPr>
        <p:grpSpPr bwMode="auto">
          <a:xfrm>
            <a:off x="755650" y="1196975"/>
            <a:ext cx="7632700" cy="996950"/>
            <a:chOff x="476" y="882"/>
            <a:chExt cx="4808" cy="628"/>
          </a:xfrm>
        </p:grpSpPr>
        <p:sp>
          <p:nvSpPr>
            <p:cNvPr id="329733" name="Text Box 5"/>
            <p:cNvSpPr txBox="1">
              <a:spLocks noChangeArrowheads="1"/>
            </p:cNvSpPr>
            <p:nvPr/>
          </p:nvSpPr>
          <p:spPr bwMode="auto">
            <a:xfrm>
              <a:off x="476" y="890"/>
              <a:ext cx="726" cy="274"/>
            </a:xfrm>
            <a:prstGeom prst="rect">
              <a:avLst/>
            </a:prstGeom>
            <a:noFill/>
            <a:ln w="38100">
              <a:solidFill>
                <a:srgbClr val="FFFF00"/>
              </a:solidFill>
              <a:miter lim="800000"/>
              <a:headEnd/>
              <a:tailEnd/>
            </a:ln>
            <a:effectLst/>
          </p:spPr>
          <p:txBody>
            <a:bodyPr anchor="ctr" anchorCtr="1">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Person</a:t>
              </a:r>
            </a:p>
          </p:txBody>
        </p:sp>
        <p:sp>
          <p:nvSpPr>
            <p:cNvPr id="329734" name="Text Box 6"/>
            <p:cNvSpPr txBox="1">
              <a:spLocks noChangeArrowheads="1"/>
            </p:cNvSpPr>
            <p:nvPr/>
          </p:nvSpPr>
          <p:spPr bwMode="auto">
            <a:xfrm>
              <a:off x="2563" y="890"/>
              <a:ext cx="1451" cy="274"/>
            </a:xfrm>
            <a:prstGeom prst="rect">
              <a:avLst/>
            </a:prstGeom>
            <a:noFill/>
            <a:ln w="38100">
              <a:solidFill>
                <a:srgbClr val="FFFF00"/>
              </a:solidFill>
              <a:miter lim="800000"/>
              <a:headEnd/>
              <a:tailEnd/>
            </a:ln>
            <a:effectLst/>
          </p:spPr>
          <p:txBody>
            <a:bodyPr anchor="ctr" anchorCtr="1">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JoeSmith:Person</a:t>
              </a:r>
            </a:p>
          </p:txBody>
        </p:sp>
        <p:sp>
          <p:nvSpPr>
            <p:cNvPr id="329735" name="Text Box 7"/>
            <p:cNvSpPr txBox="1">
              <a:spLocks noChangeArrowheads="1"/>
            </p:cNvSpPr>
            <p:nvPr/>
          </p:nvSpPr>
          <p:spPr bwMode="auto">
            <a:xfrm>
              <a:off x="4195" y="882"/>
              <a:ext cx="1089" cy="274"/>
            </a:xfrm>
            <a:prstGeom prst="rect">
              <a:avLst/>
            </a:prstGeom>
            <a:noFill/>
            <a:ln w="38100">
              <a:solidFill>
                <a:srgbClr val="FFFF00"/>
              </a:solidFill>
              <a:miter lim="800000"/>
              <a:headEnd/>
              <a:tailEnd/>
            </a:ln>
            <a:effectLst/>
          </p:spPr>
          <p:txBody>
            <a:bodyPr anchor="ctr" anchorCtr="1">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:Person</a:t>
              </a:r>
            </a:p>
          </p:txBody>
        </p:sp>
        <p:sp>
          <p:nvSpPr>
            <p:cNvPr id="329736" name="Text Box 8"/>
            <p:cNvSpPr txBox="1">
              <a:spLocks noChangeArrowheads="1"/>
            </p:cNvSpPr>
            <p:nvPr/>
          </p:nvSpPr>
          <p:spPr bwMode="auto">
            <a:xfrm>
              <a:off x="703" y="1298"/>
              <a:ext cx="31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类</a:t>
              </a:r>
            </a:p>
          </p:txBody>
        </p:sp>
        <p:sp>
          <p:nvSpPr>
            <p:cNvPr id="329737" name="Text Box 9"/>
            <p:cNvSpPr txBox="1">
              <a:spLocks noChangeArrowheads="1"/>
            </p:cNvSpPr>
            <p:nvPr/>
          </p:nvSpPr>
          <p:spPr bwMode="auto">
            <a:xfrm>
              <a:off x="3832" y="129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对象</a:t>
              </a:r>
            </a:p>
          </p:txBody>
        </p:sp>
      </p:grpSp>
      <p:grpSp>
        <p:nvGrpSpPr>
          <p:cNvPr id="329775" name="Group 47"/>
          <p:cNvGrpSpPr>
            <a:grpSpLocks/>
          </p:cNvGrpSpPr>
          <p:nvPr/>
        </p:nvGrpSpPr>
        <p:grpSpPr bwMode="auto">
          <a:xfrm>
            <a:off x="612775" y="2349500"/>
            <a:ext cx="7775575" cy="1584325"/>
            <a:chOff x="386" y="1480"/>
            <a:chExt cx="4898" cy="998"/>
          </a:xfrm>
        </p:grpSpPr>
        <p:grpSp>
          <p:nvGrpSpPr>
            <p:cNvPr id="329754" name="Group 26"/>
            <p:cNvGrpSpPr>
              <a:grpSpLocks/>
            </p:cNvGrpSpPr>
            <p:nvPr/>
          </p:nvGrpSpPr>
          <p:grpSpPr bwMode="auto">
            <a:xfrm>
              <a:off x="386" y="1480"/>
              <a:ext cx="1451" cy="938"/>
              <a:chOff x="295" y="1661"/>
              <a:chExt cx="1315" cy="938"/>
            </a:xfrm>
          </p:grpSpPr>
          <p:sp>
            <p:nvSpPr>
              <p:cNvPr id="329740" name="Text Box 12"/>
              <p:cNvSpPr txBox="1">
                <a:spLocks noChangeArrowheads="1"/>
              </p:cNvSpPr>
              <p:nvPr/>
            </p:nvSpPr>
            <p:spPr bwMode="auto">
              <a:xfrm>
                <a:off x="295" y="1674"/>
                <a:ext cx="1315" cy="668"/>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29743" name="Text Box 15"/>
              <p:cNvSpPr txBox="1">
                <a:spLocks noChangeArrowheads="1"/>
              </p:cNvSpPr>
              <p:nvPr/>
            </p:nvSpPr>
            <p:spPr bwMode="auto">
              <a:xfrm>
                <a:off x="521" y="2387"/>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有属性的类</a:t>
                </a:r>
              </a:p>
            </p:txBody>
          </p:sp>
          <p:sp>
            <p:nvSpPr>
              <p:cNvPr id="329745" name="Line 17"/>
              <p:cNvSpPr>
                <a:spLocks noChangeShapeType="1"/>
              </p:cNvSpPr>
              <p:nvPr/>
            </p:nvSpPr>
            <p:spPr bwMode="auto">
              <a:xfrm>
                <a:off x="295" y="1888"/>
                <a:ext cx="1315" cy="0"/>
              </a:xfrm>
              <a:prstGeom prst="line">
                <a:avLst/>
              </a:prstGeom>
              <a:noFill/>
              <a:ln w="28575">
                <a:solidFill>
                  <a:srgbClr val="FFFF00"/>
                </a:solidFill>
                <a:round/>
                <a:headEnd/>
                <a:tailEnd/>
              </a:ln>
              <a:effectLst/>
            </p:spPr>
            <p:txBody>
              <a:bodyPr/>
              <a:lstStyle/>
              <a:p>
                <a:endParaRPr lang="zh-CN" altLang="en-US"/>
              </a:p>
            </p:txBody>
          </p:sp>
          <p:sp>
            <p:nvSpPr>
              <p:cNvPr id="329747" name="Text Box 19"/>
              <p:cNvSpPr txBox="1">
                <a:spLocks noChangeArrowheads="1"/>
              </p:cNvSpPr>
              <p:nvPr/>
            </p:nvSpPr>
            <p:spPr bwMode="auto">
              <a:xfrm>
                <a:off x="612" y="1661"/>
                <a:ext cx="590"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Person</a:t>
                </a:r>
              </a:p>
            </p:txBody>
          </p:sp>
          <p:sp>
            <p:nvSpPr>
              <p:cNvPr id="329749" name="Text Box 21"/>
              <p:cNvSpPr txBox="1">
                <a:spLocks noChangeArrowheads="1"/>
              </p:cNvSpPr>
              <p:nvPr/>
            </p:nvSpPr>
            <p:spPr bwMode="auto">
              <a:xfrm>
                <a:off x="386" y="1880"/>
                <a:ext cx="1134" cy="48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 string</a:t>
                </a:r>
              </a:p>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birthDate: date</a:t>
                </a:r>
                <a:endParaRPr lang="en-US" altLang="zh-CN"/>
              </a:p>
            </p:txBody>
          </p:sp>
        </p:grpSp>
        <p:grpSp>
          <p:nvGrpSpPr>
            <p:cNvPr id="329755" name="Group 27"/>
            <p:cNvGrpSpPr>
              <a:grpSpLocks/>
            </p:cNvGrpSpPr>
            <p:nvPr/>
          </p:nvGrpSpPr>
          <p:grpSpPr bwMode="auto">
            <a:xfrm>
              <a:off x="3235" y="1508"/>
              <a:ext cx="2049" cy="970"/>
              <a:chOff x="3099" y="1629"/>
              <a:chExt cx="2049" cy="970"/>
            </a:xfrm>
          </p:grpSpPr>
          <p:sp>
            <p:nvSpPr>
              <p:cNvPr id="329744" name="Text Box 16"/>
              <p:cNvSpPr txBox="1">
                <a:spLocks noChangeArrowheads="1"/>
              </p:cNvSpPr>
              <p:nvPr/>
            </p:nvSpPr>
            <p:spPr bwMode="auto">
              <a:xfrm>
                <a:off x="3697" y="2387"/>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有值的对象</a:t>
                </a:r>
              </a:p>
            </p:txBody>
          </p:sp>
          <p:sp>
            <p:nvSpPr>
              <p:cNvPr id="329750" name="Text Box 22"/>
              <p:cNvSpPr txBox="1">
                <a:spLocks noChangeArrowheads="1"/>
              </p:cNvSpPr>
              <p:nvPr/>
            </p:nvSpPr>
            <p:spPr bwMode="auto">
              <a:xfrm>
                <a:off x="3099" y="1645"/>
                <a:ext cx="1996" cy="668"/>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29751" name="Line 23"/>
              <p:cNvSpPr>
                <a:spLocks noChangeShapeType="1"/>
              </p:cNvSpPr>
              <p:nvPr/>
            </p:nvSpPr>
            <p:spPr bwMode="auto">
              <a:xfrm>
                <a:off x="3099" y="1859"/>
                <a:ext cx="1996" cy="1"/>
              </a:xfrm>
              <a:prstGeom prst="line">
                <a:avLst/>
              </a:prstGeom>
              <a:noFill/>
              <a:ln w="28575">
                <a:solidFill>
                  <a:srgbClr val="FFFF00"/>
                </a:solidFill>
                <a:round/>
                <a:headEnd/>
                <a:tailEnd/>
              </a:ln>
              <a:effectLst/>
            </p:spPr>
            <p:txBody>
              <a:bodyPr/>
              <a:lstStyle/>
              <a:p>
                <a:endParaRPr lang="zh-CN" altLang="en-US"/>
              </a:p>
            </p:txBody>
          </p:sp>
          <p:sp>
            <p:nvSpPr>
              <p:cNvPr id="329752" name="Text Box 24"/>
              <p:cNvSpPr txBox="1">
                <a:spLocks noChangeArrowheads="1"/>
              </p:cNvSpPr>
              <p:nvPr/>
            </p:nvSpPr>
            <p:spPr bwMode="auto">
              <a:xfrm>
                <a:off x="3390" y="1629"/>
                <a:ext cx="1315"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JoeSmith:Person </a:t>
                </a:r>
              </a:p>
            </p:txBody>
          </p:sp>
          <p:sp>
            <p:nvSpPr>
              <p:cNvPr id="329753" name="Text Box 25"/>
              <p:cNvSpPr txBox="1">
                <a:spLocks noChangeArrowheads="1"/>
              </p:cNvSpPr>
              <p:nvPr/>
            </p:nvSpPr>
            <p:spPr bwMode="auto">
              <a:xfrm>
                <a:off x="3152" y="1842"/>
                <a:ext cx="1996" cy="48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name=“Joe Smith”</a:t>
                </a:r>
              </a:p>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birthDate=21 October 1983</a:t>
                </a:r>
                <a:endParaRPr lang="en-US" altLang="zh-CN"/>
              </a:p>
            </p:txBody>
          </p:sp>
        </p:grpSp>
      </p:grpSp>
      <p:grpSp>
        <p:nvGrpSpPr>
          <p:cNvPr id="329774" name="Group 46"/>
          <p:cNvGrpSpPr>
            <a:grpSpLocks/>
          </p:cNvGrpSpPr>
          <p:nvPr/>
        </p:nvGrpSpPr>
        <p:grpSpPr bwMode="auto">
          <a:xfrm>
            <a:off x="1403350" y="4149725"/>
            <a:ext cx="6337300" cy="2279650"/>
            <a:chOff x="884" y="2614"/>
            <a:chExt cx="3992" cy="1436"/>
          </a:xfrm>
        </p:grpSpPr>
        <p:sp>
          <p:nvSpPr>
            <p:cNvPr id="329758" name="Text Box 30"/>
            <p:cNvSpPr txBox="1">
              <a:spLocks noChangeArrowheads="1"/>
            </p:cNvSpPr>
            <p:nvPr/>
          </p:nvSpPr>
          <p:spPr bwMode="auto">
            <a:xfrm>
              <a:off x="2562" y="383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操作</a:t>
              </a:r>
            </a:p>
          </p:txBody>
        </p:sp>
        <p:grpSp>
          <p:nvGrpSpPr>
            <p:cNvPr id="329770" name="Group 42"/>
            <p:cNvGrpSpPr>
              <a:grpSpLocks/>
            </p:cNvGrpSpPr>
            <p:nvPr/>
          </p:nvGrpSpPr>
          <p:grpSpPr bwMode="auto">
            <a:xfrm>
              <a:off x="884" y="2630"/>
              <a:ext cx="1315" cy="1134"/>
              <a:chOff x="295" y="2931"/>
              <a:chExt cx="1315" cy="1134"/>
            </a:xfrm>
          </p:grpSpPr>
          <p:sp>
            <p:nvSpPr>
              <p:cNvPr id="329757" name="Text Box 29"/>
              <p:cNvSpPr txBox="1">
                <a:spLocks noChangeArrowheads="1"/>
              </p:cNvSpPr>
              <p:nvPr/>
            </p:nvSpPr>
            <p:spPr bwMode="auto">
              <a:xfrm>
                <a:off x="295" y="2944"/>
                <a:ext cx="1315" cy="1121"/>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29759" name="Line 31"/>
              <p:cNvSpPr>
                <a:spLocks noChangeShapeType="1"/>
              </p:cNvSpPr>
              <p:nvPr/>
            </p:nvSpPr>
            <p:spPr bwMode="auto">
              <a:xfrm>
                <a:off x="295" y="3158"/>
                <a:ext cx="1315" cy="0"/>
              </a:xfrm>
              <a:prstGeom prst="line">
                <a:avLst/>
              </a:prstGeom>
              <a:noFill/>
              <a:ln w="28575">
                <a:solidFill>
                  <a:srgbClr val="FFFF00"/>
                </a:solidFill>
                <a:round/>
                <a:headEnd/>
                <a:tailEnd/>
              </a:ln>
              <a:effectLst/>
            </p:spPr>
            <p:txBody>
              <a:bodyPr/>
              <a:lstStyle/>
              <a:p>
                <a:endParaRPr lang="zh-CN" altLang="en-US"/>
              </a:p>
            </p:txBody>
          </p:sp>
          <p:sp>
            <p:nvSpPr>
              <p:cNvPr id="329760" name="Text Box 32"/>
              <p:cNvSpPr txBox="1">
                <a:spLocks noChangeArrowheads="1"/>
              </p:cNvSpPr>
              <p:nvPr/>
            </p:nvSpPr>
            <p:spPr bwMode="auto">
              <a:xfrm>
                <a:off x="612" y="2931"/>
                <a:ext cx="590"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Person</a:t>
                </a:r>
              </a:p>
            </p:txBody>
          </p:sp>
          <p:sp>
            <p:nvSpPr>
              <p:cNvPr id="329761" name="Text Box 33"/>
              <p:cNvSpPr txBox="1">
                <a:spLocks noChangeArrowheads="1"/>
              </p:cNvSpPr>
              <p:nvPr/>
            </p:nvSpPr>
            <p:spPr bwMode="auto">
              <a:xfrm>
                <a:off x="386" y="3150"/>
                <a:ext cx="1134" cy="452"/>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name: string</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birthday: date</a:t>
                </a:r>
                <a:endParaRPr lang="en-US" altLang="zh-CN"/>
              </a:p>
            </p:txBody>
          </p:sp>
          <p:sp>
            <p:nvSpPr>
              <p:cNvPr id="329762" name="Line 34"/>
              <p:cNvSpPr>
                <a:spLocks noChangeShapeType="1"/>
              </p:cNvSpPr>
              <p:nvPr/>
            </p:nvSpPr>
            <p:spPr bwMode="auto">
              <a:xfrm>
                <a:off x="295" y="3612"/>
                <a:ext cx="1315" cy="0"/>
              </a:xfrm>
              <a:prstGeom prst="line">
                <a:avLst/>
              </a:prstGeom>
              <a:noFill/>
              <a:ln w="28575">
                <a:solidFill>
                  <a:srgbClr val="FFFF00"/>
                </a:solidFill>
                <a:round/>
                <a:headEnd/>
                <a:tailEnd/>
              </a:ln>
              <a:effectLst/>
            </p:spPr>
            <p:txBody>
              <a:bodyPr/>
              <a:lstStyle/>
              <a:p>
                <a:endParaRPr lang="zh-CN" altLang="en-US"/>
              </a:p>
            </p:txBody>
          </p:sp>
          <p:sp>
            <p:nvSpPr>
              <p:cNvPr id="329763" name="Text Box 35"/>
              <p:cNvSpPr txBox="1">
                <a:spLocks noChangeArrowheads="1"/>
              </p:cNvSpPr>
              <p:nvPr/>
            </p:nvSpPr>
            <p:spPr bwMode="auto">
              <a:xfrm>
                <a:off x="385" y="3612"/>
                <a:ext cx="1180" cy="452"/>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changeJob</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changeAddress</a:t>
                </a:r>
                <a:endParaRPr lang="en-US" altLang="zh-CN"/>
              </a:p>
            </p:txBody>
          </p:sp>
        </p:grpSp>
        <p:grpSp>
          <p:nvGrpSpPr>
            <p:cNvPr id="329773" name="Group 45"/>
            <p:cNvGrpSpPr>
              <a:grpSpLocks/>
            </p:cNvGrpSpPr>
            <p:nvPr/>
          </p:nvGrpSpPr>
          <p:grpSpPr bwMode="auto">
            <a:xfrm>
              <a:off x="2744" y="2614"/>
              <a:ext cx="2132" cy="1150"/>
              <a:chOff x="2744" y="2832"/>
              <a:chExt cx="2132" cy="1150"/>
            </a:xfrm>
          </p:grpSpPr>
          <p:sp>
            <p:nvSpPr>
              <p:cNvPr id="329764" name="Text Box 36"/>
              <p:cNvSpPr txBox="1">
                <a:spLocks noChangeArrowheads="1"/>
              </p:cNvSpPr>
              <p:nvPr/>
            </p:nvSpPr>
            <p:spPr bwMode="auto">
              <a:xfrm>
                <a:off x="2744" y="2861"/>
                <a:ext cx="2086" cy="1121"/>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29766" name="Text Box 38"/>
              <p:cNvSpPr txBox="1">
                <a:spLocks noChangeArrowheads="1"/>
              </p:cNvSpPr>
              <p:nvPr/>
            </p:nvSpPr>
            <p:spPr bwMode="auto">
              <a:xfrm>
                <a:off x="3107" y="2832"/>
                <a:ext cx="1316"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GeometricObject</a:t>
                </a:r>
              </a:p>
            </p:txBody>
          </p:sp>
          <p:sp>
            <p:nvSpPr>
              <p:cNvPr id="329767" name="Text Box 39"/>
              <p:cNvSpPr txBox="1">
                <a:spLocks noChangeArrowheads="1"/>
              </p:cNvSpPr>
              <p:nvPr/>
            </p:nvSpPr>
            <p:spPr bwMode="auto">
              <a:xfrm>
                <a:off x="2835" y="3067"/>
                <a:ext cx="1134" cy="452"/>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color</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position</a:t>
                </a:r>
                <a:endParaRPr lang="en-US" altLang="zh-CN"/>
              </a:p>
            </p:txBody>
          </p:sp>
          <p:sp>
            <p:nvSpPr>
              <p:cNvPr id="329768" name="Line 40"/>
              <p:cNvSpPr>
                <a:spLocks noChangeShapeType="1"/>
              </p:cNvSpPr>
              <p:nvPr/>
            </p:nvSpPr>
            <p:spPr bwMode="auto">
              <a:xfrm flipV="1">
                <a:off x="2744" y="3521"/>
                <a:ext cx="2086" cy="8"/>
              </a:xfrm>
              <a:prstGeom prst="line">
                <a:avLst/>
              </a:prstGeom>
              <a:noFill/>
              <a:ln w="28575">
                <a:solidFill>
                  <a:srgbClr val="FFFF00"/>
                </a:solidFill>
                <a:round/>
                <a:headEnd/>
                <a:tailEnd/>
              </a:ln>
              <a:effectLst/>
            </p:spPr>
            <p:txBody>
              <a:bodyPr/>
              <a:lstStyle/>
              <a:p>
                <a:endParaRPr lang="zh-CN" altLang="en-US"/>
              </a:p>
            </p:txBody>
          </p:sp>
          <p:sp>
            <p:nvSpPr>
              <p:cNvPr id="329769" name="Text Box 41"/>
              <p:cNvSpPr txBox="1">
                <a:spLocks noChangeArrowheads="1"/>
              </p:cNvSpPr>
              <p:nvPr/>
            </p:nvSpPr>
            <p:spPr bwMode="auto">
              <a:xfrm>
                <a:off x="2789" y="3521"/>
                <a:ext cx="2087" cy="452"/>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move ( delta: Vector)</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rotate ( in angle: float=0.0)</a:t>
                </a:r>
                <a:endParaRPr lang="en-US" altLang="zh-CN"/>
              </a:p>
            </p:txBody>
          </p:sp>
          <p:sp>
            <p:nvSpPr>
              <p:cNvPr id="329771" name="Line 43"/>
              <p:cNvSpPr>
                <a:spLocks noChangeShapeType="1"/>
              </p:cNvSpPr>
              <p:nvPr/>
            </p:nvSpPr>
            <p:spPr bwMode="auto">
              <a:xfrm>
                <a:off x="2744" y="3067"/>
                <a:ext cx="2086" cy="0"/>
              </a:xfrm>
              <a:prstGeom prst="line">
                <a:avLst/>
              </a:prstGeom>
              <a:noFill/>
              <a:ln w="28575">
                <a:solidFill>
                  <a:srgbClr val="FFFF00"/>
                </a:solidFill>
                <a:round/>
                <a:headEnd/>
                <a:tailEnd/>
              </a:ln>
              <a:effec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9738"/>
                                        </p:tgtEl>
                                        <p:attrNameLst>
                                          <p:attrName>style.visibility</p:attrName>
                                        </p:attrNameLst>
                                      </p:cBhvr>
                                      <p:to>
                                        <p:strVal val="visible"/>
                                      </p:to>
                                    </p:set>
                                    <p:animEffect transition="in" filter="wipe(left)">
                                      <p:cBhvr>
                                        <p:cTn id="7" dur="500"/>
                                        <p:tgtEl>
                                          <p:spTgt spid="3297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9775"/>
                                        </p:tgtEl>
                                        <p:attrNameLst>
                                          <p:attrName>style.visibility</p:attrName>
                                        </p:attrNameLst>
                                      </p:cBhvr>
                                      <p:to>
                                        <p:strVal val="visible"/>
                                      </p:to>
                                    </p:set>
                                    <p:animEffect transition="in" filter="wipe(left)">
                                      <p:cBhvr>
                                        <p:cTn id="12" dur="500"/>
                                        <p:tgtEl>
                                          <p:spTgt spid="3297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9774"/>
                                        </p:tgtEl>
                                        <p:attrNameLst>
                                          <p:attrName>style.visibility</p:attrName>
                                        </p:attrNameLst>
                                      </p:cBhvr>
                                      <p:to>
                                        <p:strVal val="visible"/>
                                      </p:to>
                                    </p:set>
                                    <p:animEffect transition="in" filter="wipe(left)">
                                      <p:cBhvr>
                                        <p:cTn id="17" dur="500"/>
                                        <p:tgtEl>
                                          <p:spTgt spid="329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2"/>
          <p:cNvSpPr>
            <a:spLocks noGrp="1"/>
          </p:cNvSpPr>
          <p:nvPr>
            <p:ph type="sldNum" sz="quarter" idx="11"/>
          </p:nvPr>
        </p:nvSpPr>
        <p:spPr/>
        <p:txBody>
          <a:bodyPr/>
          <a:lstStyle/>
          <a:p>
            <a:fld id="{1D483BE9-DA7A-4EFF-B457-BD7F12909D84}" type="slidenum">
              <a:rPr lang="en-US" altLang="zh-CN"/>
              <a:pPr/>
              <a:t>57</a:t>
            </a:fld>
            <a:endParaRPr lang="en-US" altLang="zh-CN"/>
          </a:p>
        </p:txBody>
      </p:sp>
      <p:sp>
        <p:nvSpPr>
          <p:cNvPr id="33075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类图</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类表示法小结</a:t>
            </a:r>
          </a:p>
        </p:txBody>
      </p:sp>
      <p:sp>
        <p:nvSpPr>
          <p:cNvPr id="33075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30776" name="Text Box 24"/>
          <p:cNvSpPr txBox="1">
            <a:spLocks noChangeArrowheads="1"/>
          </p:cNvSpPr>
          <p:nvPr/>
        </p:nvSpPr>
        <p:spPr bwMode="auto">
          <a:xfrm>
            <a:off x="3779838" y="4868863"/>
            <a:ext cx="1511300" cy="336550"/>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类表示法小结</a:t>
            </a:r>
          </a:p>
        </p:txBody>
      </p:sp>
      <p:grpSp>
        <p:nvGrpSpPr>
          <p:cNvPr id="330792" name="Group 40"/>
          <p:cNvGrpSpPr>
            <a:grpSpLocks/>
          </p:cNvGrpSpPr>
          <p:nvPr/>
        </p:nvGrpSpPr>
        <p:grpSpPr bwMode="auto">
          <a:xfrm>
            <a:off x="1403350" y="1557338"/>
            <a:ext cx="5975350" cy="3024187"/>
            <a:chOff x="884" y="981"/>
            <a:chExt cx="3764" cy="1905"/>
          </a:xfrm>
        </p:grpSpPr>
        <p:sp>
          <p:nvSpPr>
            <p:cNvPr id="330785" name="Text Box 33"/>
            <p:cNvSpPr txBox="1">
              <a:spLocks noChangeArrowheads="1"/>
            </p:cNvSpPr>
            <p:nvPr/>
          </p:nvSpPr>
          <p:spPr bwMode="auto">
            <a:xfrm>
              <a:off x="884" y="981"/>
              <a:ext cx="3764" cy="1905"/>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0786" name="Text Box 34"/>
            <p:cNvSpPr txBox="1">
              <a:spLocks noChangeArrowheads="1"/>
            </p:cNvSpPr>
            <p:nvPr/>
          </p:nvSpPr>
          <p:spPr bwMode="auto">
            <a:xfrm>
              <a:off x="2237" y="989"/>
              <a:ext cx="1043" cy="249"/>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ClassName</a:t>
              </a:r>
            </a:p>
          </p:txBody>
        </p:sp>
        <p:sp>
          <p:nvSpPr>
            <p:cNvPr id="330787" name="Text Box 35"/>
            <p:cNvSpPr txBox="1">
              <a:spLocks noChangeArrowheads="1"/>
            </p:cNvSpPr>
            <p:nvPr/>
          </p:nvSpPr>
          <p:spPr bwMode="auto">
            <a:xfrm>
              <a:off x="1066" y="1298"/>
              <a:ext cx="3084" cy="654"/>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attributeName1: dataType1=defaultValue1</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attributeName2: dataType2=defaultValue2</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a:t>
              </a:r>
              <a:endParaRPr lang="en-US" altLang="zh-CN"/>
            </a:p>
          </p:txBody>
        </p:sp>
        <p:sp>
          <p:nvSpPr>
            <p:cNvPr id="330788" name="Line 36"/>
            <p:cNvSpPr>
              <a:spLocks noChangeShapeType="1"/>
            </p:cNvSpPr>
            <p:nvPr/>
          </p:nvSpPr>
          <p:spPr bwMode="auto">
            <a:xfrm flipV="1">
              <a:off x="884" y="2013"/>
              <a:ext cx="3764" cy="11"/>
            </a:xfrm>
            <a:prstGeom prst="line">
              <a:avLst/>
            </a:prstGeom>
            <a:noFill/>
            <a:ln w="28575">
              <a:solidFill>
                <a:srgbClr val="FFFF00"/>
              </a:solidFill>
              <a:round/>
              <a:headEnd/>
              <a:tailEnd/>
            </a:ln>
            <a:effectLst/>
          </p:spPr>
          <p:txBody>
            <a:bodyPr/>
            <a:lstStyle/>
            <a:p>
              <a:endParaRPr lang="zh-CN" altLang="en-US"/>
            </a:p>
          </p:txBody>
        </p:sp>
        <p:sp>
          <p:nvSpPr>
            <p:cNvPr id="330790" name="Line 38"/>
            <p:cNvSpPr>
              <a:spLocks noChangeShapeType="1"/>
            </p:cNvSpPr>
            <p:nvPr/>
          </p:nvSpPr>
          <p:spPr bwMode="auto">
            <a:xfrm>
              <a:off x="884" y="1257"/>
              <a:ext cx="3764" cy="1"/>
            </a:xfrm>
            <a:prstGeom prst="line">
              <a:avLst/>
            </a:prstGeom>
            <a:noFill/>
            <a:ln w="28575">
              <a:solidFill>
                <a:srgbClr val="FFFF00"/>
              </a:solidFill>
              <a:round/>
              <a:headEnd/>
              <a:tailEnd/>
            </a:ln>
            <a:effectLst/>
          </p:spPr>
          <p:txBody>
            <a:bodyPr/>
            <a:lstStyle/>
            <a:p>
              <a:endParaRPr lang="zh-CN" altLang="en-US"/>
            </a:p>
          </p:txBody>
        </p:sp>
        <p:sp>
          <p:nvSpPr>
            <p:cNvPr id="330791" name="Text Box 39"/>
            <p:cNvSpPr txBox="1">
              <a:spLocks noChangeArrowheads="1"/>
            </p:cNvSpPr>
            <p:nvPr/>
          </p:nvSpPr>
          <p:spPr bwMode="auto">
            <a:xfrm>
              <a:off x="1066" y="2115"/>
              <a:ext cx="3492" cy="654"/>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operationName1(argumentList1): resultType1</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operationName2(argumentList2): resultType2</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a:t>
              </a: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22A9CFE2-8969-40A6-880C-92C4992833F4}" type="slidenum">
              <a:rPr lang="en-US" altLang="zh-CN"/>
              <a:pPr/>
              <a:t>58</a:t>
            </a:fld>
            <a:endParaRPr lang="en-US" altLang="zh-CN"/>
          </a:p>
        </p:txBody>
      </p:sp>
      <p:sp>
        <p:nvSpPr>
          <p:cNvPr id="331778" name="Rectangle 2"/>
          <p:cNvSpPr>
            <a:spLocks noGrp="1" noChangeArrowheads="1"/>
          </p:cNvSpPr>
          <p:nvPr>
            <p:ph type="body" idx="1"/>
          </p:nvPr>
        </p:nvSpPr>
        <p:spPr>
          <a:xfrm>
            <a:off x="468313" y="1196975"/>
            <a:ext cx="8229600" cy="4525963"/>
          </a:xfrm>
        </p:spPr>
        <p:txBody>
          <a:bodyPr/>
          <a:lstStyle/>
          <a:p>
            <a:pPr>
              <a:lnSpc>
                <a:spcPct val="110000"/>
              </a:lnSpc>
            </a:pPr>
            <a:r>
              <a:rPr lang="zh-CN" altLang="en-US" b="1">
                <a:solidFill>
                  <a:srgbClr val="FFFF00"/>
                </a:solidFill>
              </a:rPr>
              <a:t>链接（</a:t>
            </a:r>
            <a:r>
              <a:rPr lang="en-US" altLang="zh-CN" b="1">
                <a:solidFill>
                  <a:srgbClr val="FFFF00"/>
                </a:solidFill>
              </a:rPr>
              <a:t>link</a:t>
            </a:r>
            <a:r>
              <a:rPr lang="zh-CN" altLang="en-US" b="1">
                <a:solidFill>
                  <a:srgbClr val="FFFF00"/>
                </a:solidFill>
              </a:rPr>
              <a:t>）：是对象间物理上或概念上的连接；</a:t>
            </a:r>
          </a:p>
          <a:p>
            <a:pPr>
              <a:lnSpc>
                <a:spcPct val="110000"/>
              </a:lnSpc>
            </a:pPr>
            <a:r>
              <a:rPr lang="zh-CN" altLang="en-US" b="1">
                <a:solidFill>
                  <a:srgbClr val="FFFF00"/>
                </a:solidFill>
              </a:rPr>
              <a:t>关联（</a:t>
            </a:r>
            <a:r>
              <a:rPr lang="en-US" altLang="zh-CN" b="1">
                <a:solidFill>
                  <a:srgbClr val="FFFF00"/>
                </a:solidFill>
              </a:rPr>
              <a:t>association</a:t>
            </a:r>
            <a:r>
              <a:rPr lang="zh-CN" altLang="en-US" b="1">
                <a:solidFill>
                  <a:srgbClr val="FFFF00"/>
                </a:solidFill>
              </a:rPr>
              <a:t>）：描述了有共同结构和语义的一组链接；</a:t>
            </a:r>
          </a:p>
          <a:p>
            <a:pPr>
              <a:lnSpc>
                <a:spcPct val="110000"/>
              </a:lnSpc>
            </a:pPr>
            <a:r>
              <a:rPr lang="zh-CN" altLang="en-US" b="1">
                <a:solidFill>
                  <a:srgbClr val="FFFF00"/>
                </a:solidFill>
              </a:rPr>
              <a:t>链接是关联的实例。</a:t>
            </a:r>
          </a:p>
          <a:p>
            <a:pPr>
              <a:lnSpc>
                <a:spcPct val="110000"/>
              </a:lnSpc>
            </a:pPr>
            <a:r>
              <a:rPr lang="zh-CN" altLang="en-US" b="1">
                <a:solidFill>
                  <a:srgbClr val="FFFF00"/>
                </a:solidFill>
              </a:rPr>
              <a:t>在问题陈述中，链接和关联经常以动词形式出现。</a:t>
            </a:r>
          </a:p>
        </p:txBody>
      </p:sp>
      <p:sp>
        <p:nvSpPr>
          <p:cNvPr id="33177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链接和关联</a:t>
            </a:r>
          </a:p>
        </p:txBody>
      </p:sp>
      <p:sp>
        <p:nvSpPr>
          <p:cNvPr id="33178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灯片编号占位符 4"/>
          <p:cNvSpPr>
            <a:spLocks noGrp="1"/>
          </p:cNvSpPr>
          <p:nvPr>
            <p:ph type="sldNum" sz="quarter" idx="11"/>
          </p:nvPr>
        </p:nvSpPr>
        <p:spPr/>
        <p:txBody>
          <a:bodyPr/>
          <a:lstStyle/>
          <a:p>
            <a:fld id="{707E79EE-C1C4-4295-81B6-86CD94A9D81B}" type="slidenum">
              <a:rPr lang="en-US" altLang="zh-CN"/>
              <a:pPr/>
              <a:t>59</a:t>
            </a:fld>
            <a:endParaRPr lang="en-US" altLang="zh-CN"/>
          </a:p>
        </p:txBody>
      </p:sp>
      <p:sp>
        <p:nvSpPr>
          <p:cNvPr id="33280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链接和关联</a:t>
            </a:r>
          </a:p>
        </p:txBody>
      </p:sp>
      <p:sp>
        <p:nvSpPr>
          <p:cNvPr id="33280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32808" name="Text Box 8"/>
          <p:cNvSpPr txBox="1">
            <a:spLocks noChangeArrowheads="1"/>
          </p:cNvSpPr>
          <p:nvPr/>
        </p:nvSpPr>
        <p:spPr bwMode="auto">
          <a:xfrm>
            <a:off x="1116013" y="1217613"/>
            <a:ext cx="1584325" cy="771525"/>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10" name="Line 10"/>
          <p:cNvSpPr>
            <a:spLocks noChangeShapeType="1"/>
          </p:cNvSpPr>
          <p:nvPr/>
        </p:nvSpPr>
        <p:spPr bwMode="auto">
          <a:xfrm>
            <a:off x="1116013" y="1557338"/>
            <a:ext cx="1584325" cy="0"/>
          </a:xfrm>
          <a:prstGeom prst="line">
            <a:avLst/>
          </a:prstGeom>
          <a:noFill/>
          <a:ln w="28575">
            <a:solidFill>
              <a:srgbClr val="FFFF00"/>
            </a:solidFill>
            <a:round/>
            <a:headEnd/>
            <a:tailEnd/>
          </a:ln>
          <a:effectLst/>
        </p:spPr>
        <p:txBody>
          <a:bodyPr/>
          <a:lstStyle/>
          <a:p>
            <a:endParaRPr lang="zh-CN" altLang="en-US"/>
          </a:p>
        </p:txBody>
      </p:sp>
      <p:sp>
        <p:nvSpPr>
          <p:cNvPr id="332811" name="Text Box 11"/>
          <p:cNvSpPr txBox="1">
            <a:spLocks noChangeArrowheads="1"/>
          </p:cNvSpPr>
          <p:nvPr/>
        </p:nvSpPr>
        <p:spPr bwMode="auto">
          <a:xfrm>
            <a:off x="1476375" y="1196975"/>
            <a:ext cx="936625" cy="396875"/>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Person</a:t>
            </a:r>
          </a:p>
        </p:txBody>
      </p:sp>
      <p:sp>
        <p:nvSpPr>
          <p:cNvPr id="332812" name="Text Box 12"/>
          <p:cNvSpPr txBox="1">
            <a:spLocks noChangeArrowheads="1"/>
          </p:cNvSpPr>
          <p:nvPr/>
        </p:nvSpPr>
        <p:spPr bwMode="auto">
          <a:xfrm>
            <a:off x="1260475" y="1544638"/>
            <a:ext cx="863600" cy="396875"/>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a:t>
            </a:r>
            <a:endParaRPr lang="en-US" altLang="zh-CN"/>
          </a:p>
        </p:txBody>
      </p:sp>
      <p:sp>
        <p:nvSpPr>
          <p:cNvPr id="332815" name="Text Box 15"/>
          <p:cNvSpPr txBox="1">
            <a:spLocks noChangeArrowheads="1"/>
          </p:cNvSpPr>
          <p:nvPr/>
        </p:nvSpPr>
        <p:spPr bwMode="auto">
          <a:xfrm>
            <a:off x="5680075" y="1244600"/>
            <a:ext cx="1698625" cy="793750"/>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16" name="Line 16"/>
          <p:cNvSpPr>
            <a:spLocks noChangeShapeType="1"/>
          </p:cNvSpPr>
          <p:nvPr/>
        </p:nvSpPr>
        <p:spPr bwMode="auto">
          <a:xfrm>
            <a:off x="5680075" y="1584325"/>
            <a:ext cx="1698625" cy="1588"/>
          </a:xfrm>
          <a:prstGeom prst="line">
            <a:avLst/>
          </a:prstGeom>
          <a:noFill/>
          <a:ln w="28575">
            <a:solidFill>
              <a:srgbClr val="FFFF00"/>
            </a:solidFill>
            <a:round/>
            <a:headEnd/>
            <a:tailEnd/>
          </a:ln>
          <a:effectLst/>
        </p:spPr>
        <p:txBody>
          <a:bodyPr/>
          <a:lstStyle/>
          <a:p>
            <a:endParaRPr lang="zh-CN" altLang="en-US"/>
          </a:p>
        </p:txBody>
      </p:sp>
      <p:sp>
        <p:nvSpPr>
          <p:cNvPr id="332817" name="Text Box 17"/>
          <p:cNvSpPr txBox="1">
            <a:spLocks noChangeArrowheads="1"/>
          </p:cNvSpPr>
          <p:nvPr/>
        </p:nvSpPr>
        <p:spPr bwMode="auto">
          <a:xfrm>
            <a:off x="5927725" y="1219200"/>
            <a:ext cx="1277938" cy="396875"/>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Company </a:t>
            </a:r>
          </a:p>
        </p:txBody>
      </p:sp>
      <p:sp>
        <p:nvSpPr>
          <p:cNvPr id="332818" name="Text Box 18"/>
          <p:cNvSpPr txBox="1">
            <a:spLocks noChangeArrowheads="1"/>
          </p:cNvSpPr>
          <p:nvPr/>
        </p:nvSpPr>
        <p:spPr bwMode="auto">
          <a:xfrm>
            <a:off x="5724525" y="1557338"/>
            <a:ext cx="1698625" cy="396875"/>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a:t>
            </a:r>
            <a:endParaRPr lang="en-US" altLang="zh-CN"/>
          </a:p>
        </p:txBody>
      </p:sp>
      <p:sp>
        <p:nvSpPr>
          <p:cNvPr id="332819" name="Line 19"/>
          <p:cNvSpPr>
            <a:spLocks noChangeShapeType="1"/>
          </p:cNvSpPr>
          <p:nvPr/>
        </p:nvSpPr>
        <p:spPr bwMode="auto">
          <a:xfrm>
            <a:off x="2700338" y="1484313"/>
            <a:ext cx="2952750" cy="0"/>
          </a:xfrm>
          <a:prstGeom prst="line">
            <a:avLst/>
          </a:prstGeom>
          <a:noFill/>
          <a:ln w="28575">
            <a:solidFill>
              <a:srgbClr val="FFFF00"/>
            </a:solidFill>
            <a:round/>
            <a:headEnd/>
            <a:tailEnd/>
          </a:ln>
          <a:effectLst/>
        </p:spPr>
        <p:txBody>
          <a:bodyPr/>
          <a:lstStyle/>
          <a:p>
            <a:endParaRPr lang="zh-CN" altLang="en-US"/>
          </a:p>
        </p:txBody>
      </p:sp>
      <p:sp>
        <p:nvSpPr>
          <p:cNvPr id="332820" name="Text Box 20"/>
          <p:cNvSpPr txBox="1">
            <a:spLocks noChangeArrowheads="1"/>
          </p:cNvSpPr>
          <p:nvPr/>
        </p:nvSpPr>
        <p:spPr bwMode="auto">
          <a:xfrm>
            <a:off x="3563938" y="1125538"/>
            <a:ext cx="1295400" cy="366712"/>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OwnsStock</a:t>
            </a:r>
          </a:p>
        </p:txBody>
      </p:sp>
      <p:sp>
        <p:nvSpPr>
          <p:cNvPr id="332821" name="Text Box 21"/>
          <p:cNvSpPr txBox="1">
            <a:spLocks noChangeArrowheads="1"/>
          </p:cNvSpPr>
          <p:nvPr/>
        </p:nvSpPr>
        <p:spPr bwMode="auto">
          <a:xfrm>
            <a:off x="2700338" y="1484313"/>
            <a:ext cx="215900" cy="336550"/>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32822" name="Text Box 22"/>
          <p:cNvSpPr txBox="1">
            <a:spLocks noChangeArrowheads="1"/>
          </p:cNvSpPr>
          <p:nvPr/>
        </p:nvSpPr>
        <p:spPr bwMode="auto">
          <a:xfrm>
            <a:off x="5364163" y="1484313"/>
            <a:ext cx="215900" cy="336550"/>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32823" name="Text Box 23"/>
          <p:cNvSpPr txBox="1">
            <a:spLocks noChangeArrowheads="1"/>
          </p:cNvSpPr>
          <p:nvPr/>
        </p:nvSpPr>
        <p:spPr bwMode="auto">
          <a:xfrm>
            <a:off x="0" y="1412875"/>
            <a:ext cx="611188" cy="336550"/>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类图</a:t>
            </a:r>
          </a:p>
        </p:txBody>
      </p:sp>
      <p:sp>
        <p:nvSpPr>
          <p:cNvPr id="332824" name="Text Box 24"/>
          <p:cNvSpPr txBox="1">
            <a:spLocks noChangeArrowheads="1"/>
          </p:cNvSpPr>
          <p:nvPr/>
        </p:nvSpPr>
        <p:spPr bwMode="auto">
          <a:xfrm>
            <a:off x="1116013" y="2609850"/>
            <a:ext cx="1773237" cy="771525"/>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26" name="Text Box 26"/>
          <p:cNvSpPr txBox="1">
            <a:spLocks noChangeArrowheads="1"/>
          </p:cNvSpPr>
          <p:nvPr/>
        </p:nvSpPr>
        <p:spPr bwMode="auto">
          <a:xfrm>
            <a:off x="1214438" y="2562225"/>
            <a:ext cx="1584325" cy="396875"/>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John:Person</a:t>
            </a:r>
          </a:p>
        </p:txBody>
      </p:sp>
      <p:sp>
        <p:nvSpPr>
          <p:cNvPr id="332827" name="Text Box 27"/>
          <p:cNvSpPr txBox="1">
            <a:spLocks noChangeArrowheads="1"/>
          </p:cNvSpPr>
          <p:nvPr/>
        </p:nvSpPr>
        <p:spPr bwMode="auto">
          <a:xfrm>
            <a:off x="1160463" y="2924175"/>
            <a:ext cx="1755775" cy="396875"/>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name=“John”</a:t>
            </a:r>
            <a:endParaRPr lang="en-US" altLang="zh-CN"/>
          </a:p>
        </p:txBody>
      </p:sp>
      <p:sp>
        <p:nvSpPr>
          <p:cNvPr id="332836" name="Line 36"/>
          <p:cNvSpPr>
            <a:spLocks noChangeShapeType="1"/>
          </p:cNvSpPr>
          <p:nvPr/>
        </p:nvSpPr>
        <p:spPr bwMode="auto">
          <a:xfrm>
            <a:off x="1116013" y="2924175"/>
            <a:ext cx="1763712" cy="0"/>
          </a:xfrm>
          <a:prstGeom prst="line">
            <a:avLst/>
          </a:prstGeom>
          <a:noFill/>
          <a:ln w="28575">
            <a:solidFill>
              <a:srgbClr val="FFFF00"/>
            </a:solidFill>
            <a:round/>
            <a:headEnd/>
            <a:tailEnd/>
          </a:ln>
          <a:effectLst/>
        </p:spPr>
        <p:txBody>
          <a:bodyPr/>
          <a:lstStyle/>
          <a:p>
            <a:endParaRPr lang="zh-CN" altLang="en-US"/>
          </a:p>
        </p:txBody>
      </p:sp>
      <p:grpSp>
        <p:nvGrpSpPr>
          <p:cNvPr id="332858" name="Group 58"/>
          <p:cNvGrpSpPr>
            <a:grpSpLocks/>
          </p:cNvGrpSpPr>
          <p:nvPr/>
        </p:nvGrpSpPr>
        <p:grpSpPr bwMode="auto">
          <a:xfrm>
            <a:off x="1119188" y="3571875"/>
            <a:ext cx="1844675" cy="819150"/>
            <a:chOff x="629" y="2250"/>
            <a:chExt cx="1162" cy="516"/>
          </a:xfrm>
        </p:grpSpPr>
        <p:sp>
          <p:nvSpPr>
            <p:cNvPr id="332837" name="Text Box 37"/>
            <p:cNvSpPr txBox="1">
              <a:spLocks noChangeArrowheads="1"/>
            </p:cNvSpPr>
            <p:nvPr/>
          </p:nvSpPr>
          <p:spPr bwMode="auto">
            <a:xfrm>
              <a:off x="629" y="2280"/>
              <a:ext cx="1117" cy="486"/>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38" name="Text Box 38"/>
            <p:cNvSpPr txBox="1">
              <a:spLocks noChangeArrowheads="1"/>
            </p:cNvSpPr>
            <p:nvPr/>
          </p:nvSpPr>
          <p:spPr bwMode="auto">
            <a:xfrm>
              <a:off x="691" y="2250"/>
              <a:ext cx="1100"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Mary:Person</a:t>
              </a:r>
            </a:p>
          </p:txBody>
        </p:sp>
        <p:sp>
          <p:nvSpPr>
            <p:cNvPr id="332839" name="Text Box 39"/>
            <p:cNvSpPr txBox="1">
              <a:spLocks noChangeArrowheads="1"/>
            </p:cNvSpPr>
            <p:nvPr/>
          </p:nvSpPr>
          <p:spPr bwMode="auto">
            <a:xfrm>
              <a:off x="657" y="2478"/>
              <a:ext cx="1106" cy="25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name=“Mary”</a:t>
              </a:r>
              <a:endParaRPr lang="en-US" altLang="zh-CN"/>
            </a:p>
          </p:txBody>
        </p:sp>
        <p:sp>
          <p:nvSpPr>
            <p:cNvPr id="332840" name="Line 40"/>
            <p:cNvSpPr>
              <a:spLocks noChangeShapeType="1"/>
            </p:cNvSpPr>
            <p:nvPr/>
          </p:nvSpPr>
          <p:spPr bwMode="auto">
            <a:xfrm>
              <a:off x="629" y="2478"/>
              <a:ext cx="1111" cy="0"/>
            </a:xfrm>
            <a:prstGeom prst="line">
              <a:avLst/>
            </a:prstGeom>
            <a:noFill/>
            <a:ln w="28575">
              <a:solidFill>
                <a:srgbClr val="FFFF00"/>
              </a:solidFill>
              <a:round/>
              <a:headEnd/>
              <a:tailEnd/>
            </a:ln>
            <a:effectLst/>
          </p:spPr>
          <p:txBody>
            <a:bodyPr/>
            <a:lstStyle/>
            <a:p>
              <a:endParaRPr lang="zh-CN" altLang="en-US"/>
            </a:p>
          </p:txBody>
        </p:sp>
      </p:grpSp>
      <p:grpSp>
        <p:nvGrpSpPr>
          <p:cNvPr id="332859" name="Group 59"/>
          <p:cNvGrpSpPr>
            <a:grpSpLocks/>
          </p:cNvGrpSpPr>
          <p:nvPr/>
        </p:nvGrpSpPr>
        <p:grpSpPr bwMode="auto">
          <a:xfrm>
            <a:off x="1119188" y="4613275"/>
            <a:ext cx="1800225" cy="819150"/>
            <a:chOff x="675" y="2930"/>
            <a:chExt cx="1134" cy="516"/>
          </a:xfrm>
        </p:grpSpPr>
        <p:sp>
          <p:nvSpPr>
            <p:cNvPr id="332841" name="Text Box 41"/>
            <p:cNvSpPr txBox="1">
              <a:spLocks noChangeArrowheads="1"/>
            </p:cNvSpPr>
            <p:nvPr/>
          </p:nvSpPr>
          <p:spPr bwMode="auto">
            <a:xfrm>
              <a:off x="675" y="2960"/>
              <a:ext cx="1117" cy="486"/>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42" name="Text Box 42"/>
            <p:cNvSpPr txBox="1">
              <a:spLocks noChangeArrowheads="1"/>
            </p:cNvSpPr>
            <p:nvPr/>
          </p:nvSpPr>
          <p:spPr bwMode="auto">
            <a:xfrm>
              <a:off x="737" y="2930"/>
              <a:ext cx="998"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Sue:Person</a:t>
              </a:r>
            </a:p>
          </p:txBody>
        </p:sp>
        <p:sp>
          <p:nvSpPr>
            <p:cNvPr id="332843" name="Text Box 43"/>
            <p:cNvSpPr txBox="1">
              <a:spLocks noChangeArrowheads="1"/>
            </p:cNvSpPr>
            <p:nvPr/>
          </p:nvSpPr>
          <p:spPr bwMode="auto">
            <a:xfrm>
              <a:off x="703" y="3158"/>
              <a:ext cx="1106" cy="25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name=“Sue”</a:t>
              </a:r>
              <a:endParaRPr lang="en-US" altLang="zh-CN"/>
            </a:p>
          </p:txBody>
        </p:sp>
        <p:sp>
          <p:nvSpPr>
            <p:cNvPr id="332844" name="Line 44"/>
            <p:cNvSpPr>
              <a:spLocks noChangeShapeType="1"/>
            </p:cNvSpPr>
            <p:nvPr/>
          </p:nvSpPr>
          <p:spPr bwMode="auto">
            <a:xfrm>
              <a:off x="675" y="3158"/>
              <a:ext cx="1111" cy="0"/>
            </a:xfrm>
            <a:prstGeom prst="line">
              <a:avLst/>
            </a:prstGeom>
            <a:noFill/>
            <a:ln w="28575">
              <a:solidFill>
                <a:srgbClr val="FFFF00"/>
              </a:solidFill>
              <a:round/>
              <a:headEnd/>
              <a:tailEnd/>
            </a:ln>
            <a:effectLst/>
          </p:spPr>
          <p:txBody>
            <a:bodyPr/>
            <a:lstStyle/>
            <a:p>
              <a:endParaRPr lang="zh-CN" altLang="en-US"/>
            </a:p>
          </p:txBody>
        </p:sp>
      </p:grpSp>
      <p:grpSp>
        <p:nvGrpSpPr>
          <p:cNvPr id="332860" name="Group 60"/>
          <p:cNvGrpSpPr>
            <a:grpSpLocks/>
          </p:cNvGrpSpPr>
          <p:nvPr/>
        </p:nvGrpSpPr>
        <p:grpSpPr bwMode="auto">
          <a:xfrm>
            <a:off x="1109663" y="5626100"/>
            <a:ext cx="1800225" cy="819150"/>
            <a:chOff x="629" y="3520"/>
            <a:chExt cx="1134" cy="516"/>
          </a:xfrm>
        </p:grpSpPr>
        <p:sp>
          <p:nvSpPr>
            <p:cNvPr id="332845" name="Text Box 45"/>
            <p:cNvSpPr txBox="1">
              <a:spLocks noChangeArrowheads="1"/>
            </p:cNvSpPr>
            <p:nvPr/>
          </p:nvSpPr>
          <p:spPr bwMode="auto">
            <a:xfrm>
              <a:off x="629" y="3550"/>
              <a:ext cx="1117" cy="486"/>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46" name="Text Box 46"/>
            <p:cNvSpPr txBox="1">
              <a:spLocks noChangeArrowheads="1"/>
            </p:cNvSpPr>
            <p:nvPr/>
          </p:nvSpPr>
          <p:spPr bwMode="auto">
            <a:xfrm>
              <a:off x="691" y="3520"/>
              <a:ext cx="998"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Jeff:Person</a:t>
              </a:r>
            </a:p>
          </p:txBody>
        </p:sp>
        <p:sp>
          <p:nvSpPr>
            <p:cNvPr id="332847" name="Text Box 47"/>
            <p:cNvSpPr txBox="1">
              <a:spLocks noChangeArrowheads="1"/>
            </p:cNvSpPr>
            <p:nvPr/>
          </p:nvSpPr>
          <p:spPr bwMode="auto">
            <a:xfrm>
              <a:off x="657" y="3748"/>
              <a:ext cx="1106" cy="25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name=“Jeff”</a:t>
              </a:r>
              <a:endParaRPr lang="en-US" altLang="zh-CN"/>
            </a:p>
          </p:txBody>
        </p:sp>
        <p:sp>
          <p:nvSpPr>
            <p:cNvPr id="332848" name="Line 48"/>
            <p:cNvSpPr>
              <a:spLocks noChangeShapeType="1"/>
            </p:cNvSpPr>
            <p:nvPr/>
          </p:nvSpPr>
          <p:spPr bwMode="auto">
            <a:xfrm>
              <a:off x="629" y="3748"/>
              <a:ext cx="1111" cy="0"/>
            </a:xfrm>
            <a:prstGeom prst="line">
              <a:avLst/>
            </a:prstGeom>
            <a:noFill/>
            <a:ln w="28575">
              <a:solidFill>
                <a:srgbClr val="FFFF00"/>
              </a:solidFill>
              <a:round/>
              <a:headEnd/>
              <a:tailEnd/>
            </a:ln>
            <a:effectLst/>
          </p:spPr>
          <p:txBody>
            <a:bodyPr/>
            <a:lstStyle/>
            <a:p>
              <a:endParaRPr lang="zh-CN" altLang="en-US"/>
            </a:p>
          </p:txBody>
        </p:sp>
      </p:grpSp>
      <p:grpSp>
        <p:nvGrpSpPr>
          <p:cNvPr id="332857" name="Group 57"/>
          <p:cNvGrpSpPr>
            <a:grpSpLocks/>
          </p:cNvGrpSpPr>
          <p:nvPr/>
        </p:nvGrpSpPr>
        <p:grpSpPr bwMode="auto">
          <a:xfrm>
            <a:off x="5653088" y="4602163"/>
            <a:ext cx="2062162" cy="841375"/>
            <a:chOff x="3668" y="2659"/>
            <a:chExt cx="1299" cy="530"/>
          </a:xfrm>
        </p:grpSpPr>
        <p:sp>
          <p:nvSpPr>
            <p:cNvPr id="332849" name="Text Box 49"/>
            <p:cNvSpPr txBox="1">
              <a:spLocks noChangeArrowheads="1"/>
            </p:cNvSpPr>
            <p:nvPr/>
          </p:nvSpPr>
          <p:spPr bwMode="auto">
            <a:xfrm>
              <a:off x="3668" y="2689"/>
              <a:ext cx="1299" cy="500"/>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50" name="Line 50"/>
            <p:cNvSpPr>
              <a:spLocks noChangeShapeType="1"/>
            </p:cNvSpPr>
            <p:nvPr/>
          </p:nvSpPr>
          <p:spPr bwMode="auto">
            <a:xfrm>
              <a:off x="3668" y="2903"/>
              <a:ext cx="1299" cy="1"/>
            </a:xfrm>
            <a:prstGeom prst="line">
              <a:avLst/>
            </a:prstGeom>
            <a:noFill/>
            <a:ln w="28575">
              <a:solidFill>
                <a:srgbClr val="FFFF00"/>
              </a:solidFill>
              <a:round/>
              <a:headEnd/>
              <a:tailEnd/>
            </a:ln>
            <a:effectLst/>
          </p:spPr>
          <p:txBody>
            <a:bodyPr/>
            <a:lstStyle/>
            <a:p>
              <a:endParaRPr lang="zh-CN" altLang="en-US"/>
            </a:p>
          </p:txBody>
        </p:sp>
        <p:sp>
          <p:nvSpPr>
            <p:cNvPr id="332851" name="Text Box 51"/>
            <p:cNvSpPr txBox="1">
              <a:spLocks noChangeArrowheads="1"/>
            </p:cNvSpPr>
            <p:nvPr/>
          </p:nvSpPr>
          <p:spPr bwMode="auto">
            <a:xfrm>
              <a:off x="3696" y="2659"/>
              <a:ext cx="1205"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IBM:Company </a:t>
              </a:r>
            </a:p>
          </p:txBody>
        </p:sp>
        <p:sp>
          <p:nvSpPr>
            <p:cNvPr id="332852" name="Text Box 52"/>
            <p:cNvSpPr txBox="1">
              <a:spLocks noChangeArrowheads="1"/>
            </p:cNvSpPr>
            <p:nvPr/>
          </p:nvSpPr>
          <p:spPr bwMode="auto">
            <a:xfrm>
              <a:off x="3760" y="2931"/>
              <a:ext cx="1070" cy="25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name=“IBM”</a:t>
              </a:r>
              <a:endParaRPr lang="en-US" altLang="zh-CN"/>
            </a:p>
          </p:txBody>
        </p:sp>
      </p:grpSp>
      <p:grpSp>
        <p:nvGrpSpPr>
          <p:cNvPr id="332856" name="Group 56"/>
          <p:cNvGrpSpPr>
            <a:grpSpLocks/>
          </p:cNvGrpSpPr>
          <p:nvPr/>
        </p:nvGrpSpPr>
        <p:grpSpPr bwMode="auto">
          <a:xfrm>
            <a:off x="5653088" y="3500438"/>
            <a:ext cx="2087562" cy="830262"/>
            <a:chOff x="2245" y="2182"/>
            <a:chExt cx="1315" cy="523"/>
          </a:xfrm>
        </p:grpSpPr>
        <p:sp>
          <p:nvSpPr>
            <p:cNvPr id="332830" name="Text Box 30"/>
            <p:cNvSpPr txBox="1">
              <a:spLocks noChangeArrowheads="1"/>
            </p:cNvSpPr>
            <p:nvPr/>
          </p:nvSpPr>
          <p:spPr bwMode="auto">
            <a:xfrm>
              <a:off x="2355" y="2182"/>
              <a:ext cx="1205"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GE:Company </a:t>
              </a:r>
            </a:p>
          </p:txBody>
        </p:sp>
        <p:sp>
          <p:nvSpPr>
            <p:cNvPr id="332831" name="Text Box 31"/>
            <p:cNvSpPr txBox="1">
              <a:spLocks noChangeArrowheads="1"/>
            </p:cNvSpPr>
            <p:nvPr/>
          </p:nvSpPr>
          <p:spPr bwMode="auto">
            <a:xfrm>
              <a:off x="2400" y="2432"/>
              <a:ext cx="1070" cy="25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name=“GE”</a:t>
              </a:r>
              <a:endParaRPr lang="en-US" altLang="zh-CN"/>
            </a:p>
          </p:txBody>
        </p:sp>
        <p:sp>
          <p:nvSpPr>
            <p:cNvPr id="332853" name="Text Box 53"/>
            <p:cNvSpPr txBox="1">
              <a:spLocks noChangeArrowheads="1"/>
            </p:cNvSpPr>
            <p:nvPr/>
          </p:nvSpPr>
          <p:spPr bwMode="auto">
            <a:xfrm>
              <a:off x="2245" y="2205"/>
              <a:ext cx="1299" cy="500"/>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54" name="Line 54"/>
            <p:cNvSpPr>
              <a:spLocks noChangeShapeType="1"/>
            </p:cNvSpPr>
            <p:nvPr/>
          </p:nvSpPr>
          <p:spPr bwMode="auto">
            <a:xfrm>
              <a:off x="2245" y="2419"/>
              <a:ext cx="1299" cy="1"/>
            </a:xfrm>
            <a:prstGeom prst="line">
              <a:avLst/>
            </a:prstGeom>
            <a:noFill/>
            <a:ln w="28575">
              <a:solidFill>
                <a:srgbClr val="FFFF00"/>
              </a:solidFill>
              <a:round/>
              <a:headEnd/>
              <a:tailEnd/>
            </a:ln>
            <a:effectLst/>
          </p:spPr>
          <p:txBody>
            <a:bodyPr/>
            <a:lstStyle/>
            <a:p>
              <a:endParaRPr lang="zh-CN" altLang="en-US"/>
            </a:p>
          </p:txBody>
        </p:sp>
      </p:grpSp>
      <p:sp>
        <p:nvSpPr>
          <p:cNvPr id="332861" name="Freeform 61"/>
          <p:cNvSpPr>
            <a:spLocks/>
          </p:cNvSpPr>
          <p:nvPr/>
        </p:nvSpPr>
        <p:spPr bwMode="auto">
          <a:xfrm>
            <a:off x="2916238" y="3068638"/>
            <a:ext cx="2736850" cy="576262"/>
          </a:xfrm>
          <a:custGeom>
            <a:avLst/>
            <a:gdLst/>
            <a:ahLst/>
            <a:cxnLst>
              <a:cxn ang="0">
                <a:pos x="0" y="0"/>
              </a:cxn>
              <a:cxn ang="0">
                <a:pos x="545" y="0"/>
              </a:cxn>
              <a:cxn ang="0">
                <a:pos x="545" y="363"/>
              </a:cxn>
              <a:cxn ang="0">
                <a:pos x="1724" y="363"/>
              </a:cxn>
            </a:cxnLst>
            <a:rect l="0" t="0" r="r" b="b"/>
            <a:pathLst>
              <a:path w="1724" h="363">
                <a:moveTo>
                  <a:pt x="0" y="0"/>
                </a:moveTo>
                <a:lnTo>
                  <a:pt x="545" y="0"/>
                </a:lnTo>
                <a:lnTo>
                  <a:pt x="545" y="363"/>
                </a:lnTo>
                <a:lnTo>
                  <a:pt x="1724" y="363"/>
                </a:lnTo>
              </a:path>
            </a:pathLst>
          </a:custGeom>
          <a:noFill/>
          <a:ln w="28575" cmpd="sng">
            <a:solidFill>
              <a:srgbClr val="FFFF00"/>
            </a:solidFill>
            <a:round/>
            <a:headEnd/>
            <a:tailEnd/>
          </a:ln>
          <a:effectLst/>
        </p:spPr>
        <p:txBody>
          <a:bodyPr/>
          <a:lstStyle/>
          <a:p>
            <a:endParaRPr lang="zh-CN" altLang="en-US"/>
          </a:p>
        </p:txBody>
      </p:sp>
      <p:sp>
        <p:nvSpPr>
          <p:cNvPr id="332862" name="Line 62"/>
          <p:cNvSpPr>
            <a:spLocks noChangeShapeType="1"/>
          </p:cNvSpPr>
          <p:nvPr/>
        </p:nvSpPr>
        <p:spPr bwMode="auto">
          <a:xfrm>
            <a:off x="2916238" y="3860800"/>
            <a:ext cx="2736850" cy="0"/>
          </a:xfrm>
          <a:prstGeom prst="line">
            <a:avLst/>
          </a:prstGeom>
          <a:noFill/>
          <a:ln w="28575">
            <a:solidFill>
              <a:srgbClr val="FFFF00"/>
            </a:solidFill>
            <a:round/>
            <a:headEnd/>
            <a:tailEnd/>
          </a:ln>
          <a:effectLst/>
        </p:spPr>
        <p:txBody>
          <a:bodyPr/>
          <a:lstStyle/>
          <a:p>
            <a:endParaRPr lang="zh-CN" altLang="en-US"/>
          </a:p>
        </p:txBody>
      </p:sp>
      <p:sp>
        <p:nvSpPr>
          <p:cNvPr id="332863" name="Freeform 63"/>
          <p:cNvSpPr>
            <a:spLocks/>
          </p:cNvSpPr>
          <p:nvPr/>
        </p:nvSpPr>
        <p:spPr bwMode="auto">
          <a:xfrm>
            <a:off x="2916238" y="4149725"/>
            <a:ext cx="2736850" cy="719138"/>
          </a:xfrm>
          <a:custGeom>
            <a:avLst/>
            <a:gdLst/>
            <a:ahLst/>
            <a:cxnLst>
              <a:cxn ang="0">
                <a:pos x="0" y="453"/>
              </a:cxn>
              <a:cxn ang="0">
                <a:pos x="545" y="453"/>
              </a:cxn>
              <a:cxn ang="0">
                <a:pos x="545" y="0"/>
              </a:cxn>
              <a:cxn ang="0">
                <a:pos x="1724" y="0"/>
              </a:cxn>
            </a:cxnLst>
            <a:rect l="0" t="0" r="r" b="b"/>
            <a:pathLst>
              <a:path w="1724" h="453">
                <a:moveTo>
                  <a:pt x="0" y="453"/>
                </a:moveTo>
                <a:lnTo>
                  <a:pt x="545" y="453"/>
                </a:lnTo>
                <a:lnTo>
                  <a:pt x="545" y="0"/>
                </a:lnTo>
                <a:lnTo>
                  <a:pt x="1724" y="0"/>
                </a:lnTo>
              </a:path>
            </a:pathLst>
          </a:custGeom>
          <a:noFill/>
          <a:ln w="28575" cmpd="sng">
            <a:solidFill>
              <a:srgbClr val="FFFF00"/>
            </a:solidFill>
            <a:round/>
            <a:headEnd/>
            <a:tailEnd/>
          </a:ln>
          <a:effectLst/>
        </p:spPr>
        <p:txBody>
          <a:bodyPr/>
          <a:lstStyle/>
          <a:p>
            <a:endParaRPr lang="zh-CN" altLang="en-US"/>
          </a:p>
        </p:txBody>
      </p:sp>
      <p:sp>
        <p:nvSpPr>
          <p:cNvPr id="332864" name="Line 64"/>
          <p:cNvSpPr>
            <a:spLocks noChangeShapeType="1"/>
          </p:cNvSpPr>
          <p:nvPr/>
        </p:nvSpPr>
        <p:spPr bwMode="auto">
          <a:xfrm>
            <a:off x="2916238" y="5013325"/>
            <a:ext cx="2736850" cy="0"/>
          </a:xfrm>
          <a:prstGeom prst="line">
            <a:avLst/>
          </a:prstGeom>
          <a:noFill/>
          <a:ln w="28575">
            <a:solidFill>
              <a:srgbClr val="FFFF00"/>
            </a:solidFill>
            <a:round/>
            <a:headEnd/>
            <a:tailEnd/>
          </a:ln>
          <a:effectLst/>
        </p:spPr>
        <p:txBody>
          <a:bodyPr/>
          <a:lstStyle/>
          <a:p>
            <a:endParaRPr lang="zh-CN" altLang="en-US"/>
          </a:p>
        </p:txBody>
      </p:sp>
      <p:sp>
        <p:nvSpPr>
          <p:cNvPr id="332866" name="Text Box 66"/>
          <p:cNvSpPr txBox="1">
            <a:spLocks noChangeArrowheads="1"/>
          </p:cNvSpPr>
          <p:nvPr/>
        </p:nvSpPr>
        <p:spPr bwMode="auto">
          <a:xfrm>
            <a:off x="107950" y="4365625"/>
            <a:ext cx="863600" cy="336550"/>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对象图</a:t>
            </a:r>
          </a:p>
        </p:txBody>
      </p:sp>
      <p:sp>
        <p:nvSpPr>
          <p:cNvPr id="332867" name="Text Box 67"/>
          <p:cNvSpPr txBox="1">
            <a:spLocks noChangeArrowheads="1"/>
          </p:cNvSpPr>
          <p:nvPr/>
        </p:nvSpPr>
        <p:spPr bwMode="auto">
          <a:xfrm>
            <a:off x="6372225" y="6021388"/>
            <a:ext cx="1223963" cy="336550"/>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多对多关联</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4"/>
          <p:cNvSpPr>
            <a:spLocks noGrp="1"/>
          </p:cNvSpPr>
          <p:nvPr>
            <p:ph type="sldNum" sz="quarter" idx="11"/>
          </p:nvPr>
        </p:nvSpPr>
        <p:spPr/>
        <p:txBody>
          <a:bodyPr/>
          <a:lstStyle/>
          <a:p>
            <a:fld id="{8844B3D4-9BAB-4995-BDBC-50E2DFF62E3A}" type="slidenum">
              <a:rPr lang="en-US" altLang="zh-CN"/>
              <a:pPr/>
              <a:t>6</a:t>
            </a:fld>
            <a:endParaRPr lang="en-US" altLang="zh-CN"/>
          </a:p>
        </p:txBody>
      </p:sp>
      <p:sp>
        <p:nvSpPr>
          <p:cNvPr id="257026" name="Rectangle 2"/>
          <p:cNvSpPr>
            <a:spLocks noGrp="1" noChangeArrowheads="1"/>
          </p:cNvSpPr>
          <p:nvPr>
            <p:ph type="body" idx="1"/>
          </p:nvPr>
        </p:nvSpPr>
        <p:spPr>
          <a:xfrm>
            <a:off x="684213" y="1196975"/>
            <a:ext cx="7772400" cy="4114800"/>
          </a:xfrm>
        </p:spPr>
        <p:txBody>
          <a:bodyPr/>
          <a:lstStyle/>
          <a:p>
            <a:r>
              <a:rPr lang="zh-CN" altLang="en-US" b="1">
                <a:solidFill>
                  <a:srgbClr val="FFFF00"/>
                </a:solidFill>
              </a:rPr>
              <a:t>对象的形象表示：</a:t>
            </a:r>
          </a:p>
        </p:txBody>
      </p:sp>
      <p:sp>
        <p:nvSpPr>
          <p:cNvPr id="25702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5702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257029" name="Group 5"/>
          <p:cNvGrpSpPr>
            <a:grpSpLocks/>
          </p:cNvGrpSpPr>
          <p:nvPr/>
        </p:nvGrpSpPr>
        <p:grpSpPr bwMode="auto">
          <a:xfrm>
            <a:off x="1187450" y="2276475"/>
            <a:ext cx="6400800" cy="3352800"/>
            <a:chOff x="960" y="1440"/>
            <a:chExt cx="4032" cy="2112"/>
          </a:xfrm>
        </p:grpSpPr>
        <p:sp>
          <p:nvSpPr>
            <p:cNvPr id="257030" name="Rectangle 6"/>
            <p:cNvSpPr>
              <a:spLocks noChangeArrowheads="1"/>
            </p:cNvSpPr>
            <p:nvPr/>
          </p:nvSpPr>
          <p:spPr bwMode="auto">
            <a:xfrm>
              <a:off x="2078" y="1651"/>
              <a:ext cx="668" cy="211"/>
            </a:xfrm>
            <a:prstGeom prst="rect">
              <a:avLst/>
            </a:prstGeom>
            <a:solidFill>
              <a:srgbClr val="00FFFF"/>
            </a:solidFill>
            <a:ln w="28575">
              <a:solidFill>
                <a:srgbClr val="FF3300"/>
              </a:solidFill>
              <a:miter lim="800000"/>
              <a:headEnd/>
              <a:tailEnd/>
            </a:ln>
            <a:effectLst/>
          </p:spPr>
          <p:txBody>
            <a:bodyPr/>
            <a:lstStyle/>
            <a:p>
              <a:endParaRPr lang="zh-CN" altLang="en-US"/>
            </a:p>
          </p:txBody>
        </p:sp>
        <p:sp>
          <p:nvSpPr>
            <p:cNvPr id="257031" name="Rectangle 7"/>
            <p:cNvSpPr>
              <a:spLocks noChangeArrowheads="1"/>
            </p:cNvSpPr>
            <p:nvPr/>
          </p:nvSpPr>
          <p:spPr bwMode="auto">
            <a:xfrm>
              <a:off x="2078" y="2047"/>
              <a:ext cx="668" cy="211"/>
            </a:xfrm>
            <a:prstGeom prst="rect">
              <a:avLst/>
            </a:prstGeom>
            <a:solidFill>
              <a:srgbClr val="00FFFF"/>
            </a:solidFill>
            <a:ln w="28575">
              <a:solidFill>
                <a:srgbClr val="FF3300"/>
              </a:solidFill>
              <a:miter lim="800000"/>
              <a:headEnd/>
              <a:tailEnd/>
            </a:ln>
            <a:effectLst/>
          </p:spPr>
          <p:txBody>
            <a:bodyPr/>
            <a:lstStyle/>
            <a:p>
              <a:endParaRPr lang="zh-CN" altLang="en-US"/>
            </a:p>
          </p:txBody>
        </p:sp>
        <p:sp>
          <p:nvSpPr>
            <p:cNvPr id="257032" name="Rectangle 8"/>
            <p:cNvSpPr>
              <a:spLocks noChangeArrowheads="1"/>
            </p:cNvSpPr>
            <p:nvPr/>
          </p:nvSpPr>
          <p:spPr bwMode="auto">
            <a:xfrm>
              <a:off x="2078" y="2470"/>
              <a:ext cx="668" cy="211"/>
            </a:xfrm>
            <a:prstGeom prst="rect">
              <a:avLst/>
            </a:prstGeom>
            <a:solidFill>
              <a:srgbClr val="00FFFF"/>
            </a:solidFill>
            <a:ln w="28575">
              <a:solidFill>
                <a:srgbClr val="FF3300"/>
              </a:solidFill>
              <a:miter lim="800000"/>
              <a:headEnd/>
              <a:tailEnd/>
            </a:ln>
            <a:effectLst/>
          </p:spPr>
          <p:txBody>
            <a:bodyPr/>
            <a:lstStyle/>
            <a:p>
              <a:endParaRPr lang="zh-CN" altLang="zh-CN">
                <a:effectLst>
                  <a:outerShdw blurRad="38100" dist="38100" dir="2700000" algn="tl">
                    <a:srgbClr val="000000"/>
                  </a:outerShdw>
                </a:effectLst>
              </a:endParaRPr>
            </a:p>
          </p:txBody>
        </p:sp>
        <p:sp>
          <p:nvSpPr>
            <p:cNvPr id="257033" name="Line 9"/>
            <p:cNvSpPr>
              <a:spLocks noChangeShapeType="1"/>
            </p:cNvSpPr>
            <p:nvPr/>
          </p:nvSpPr>
          <p:spPr bwMode="auto">
            <a:xfrm>
              <a:off x="2442" y="2258"/>
              <a:ext cx="0" cy="212"/>
            </a:xfrm>
            <a:prstGeom prst="line">
              <a:avLst/>
            </a:prstGeom>
            <a:noFill/>
            <a:ln w="28575">
              <a:solidFill>
                <a:srgbClr val="FFFF00"/>
              </a:solidFill>
              <a:round/>
              <a:headEnd/>
              <a:tailEnd/>
            </a:ln>
            <a:effectLst/>
          </p:spPr>
          <p:txBody>
            <a:bodyPr/>
            <a:lstStyle/>
            <a:p>
              <a:endParaRPr lang="zh-CN" altLang="en-US"/>
            </a:p>
          </p:txBody>
        </p:sp>
        <p:sp>
          <p:nvSpPr>
            <p:cNvPr id="257034" name="Line 10"/>
            <p:cNvSpPr>
              <a:spLocks noChangeShapeType="1"/>
            </p:cNvSpPr>
            <p:nvPr/>
          </p:nvSpPr>
          <p:spPr bwMode="auto">
            <a:xfrm>
              <a:off x="2442" y="1845"/>
              <a:ext cx="0" cy="0"/>
            </a:xfrm>
            <a:prstGeom prst="line">
              <a:avLst/>
            </a:prstGeom>
            <a:noFill/>
            <a:ln w="28575">
              <a:solidFill>
                <a:schemeClr val="tx1"/>
              </a:solidFill>
              <a:round/>
              <a:headEnd/>
              <a:tailEnd/>
            </a:ln>
            <a:effectLst/>
          </p:spPr>
          <p:txBody>
            <a:bodyPr/>
            <a:lstStyle/>
            <a:p>
              <a:endParaRPr lang="zh-CN" altLang="en-US"/>
            </a:p>
          </p:txBody>
        </p:sp>
        <p:sp>
          <p:nvSpPr>
            <p:cNvPr id="257035" name="Line 11"/>
            <p:cNvSpPr>
              <a:spLocks noChangeShapeType="1"/>
            </p:cNvSpPr>
            <p:nvPr/>
          </p:nvSpPr>
          <p:spPr bwMode="auto">
            <a:xfrm>
              <a:off x="2442" y="1862"/>
              <a:ext cx="0" cy="185"/>
            </a:xfrm>
            <a:prstGeom prst="line">
              <a:avLst/>
            </a:prstGeom>
            <a:noFill/>
            <a:ln w="28575">
              <a:solidFill>
                <a:srgbClr val="FFFF00"/>
              </a:solidFill>
              <a:round/>
              <a:headEnd/>
              <a:tailEnd/>
            </a:ln>
            <a:effectLst/>
          </p:spPr>
          <p:txBody>
            <a:bodyPr/>
            <a:lstStyle/>
            <a:p>
              <a:endParaRPr lang="zh-CN" altLang="en-US"/>
            </a:p>
          </p:txBody>
        </p:sp>
        <p:sp>
          <p:nvSpPr>
            <p:cNvPr id="257036" name="Line 12"/>
            <p:cNvSpPr>
              <a:spLocks noChangeShapeType="1"/>
            </p:cNvSpPr>
            <p:nvPr/>
          </p:nvSpPr>
          <p:spPr bwMode="auto">
            <a:xfrm>
              <a:off x="2442" y="1440"/>
              <a:ext cx="0" cy="202"/>
            </a:xfrm>
            <a:prstGeom prst="line">
              <a:avLst/>
            </a:prstGeom>
            <a:noFill/>
            <a:ln w="28575">
              <a:solidFill>
                <a:srgbClr val="FFFF00"/>
              </a:solidFill>
              <a:round/>
              <a:headEnd/>
              <a:tailEnd/>
            </a:ln>
            <a:effectLst/>
          </p:spPr>
          <p:txBody>
            <a:bodyPr/>
            <a:lstStyle/>
            <a:p>
              <a:endParaRPr lang="zh-CN" altLang="en-US"/>
            </a:p>
          </p:txBody>
        </p:sp>
        <p:sp>
          <p:nvSpPr>
            <p:cNvPr id="257037" name="Line 13"/>
            <p:cNvSpPr>
              <a:spLocks noChangeShapeType="1"/>
            </p:cNvSpPr>
            <p:nvPr/>
          </p:nvSpPr>
          <p:spPr bwMode="auto">
            <a:xfrm>
              <a:off x="2442" y="2690"/>
              <a:ext cx="0" cy="149"/>
            </a:xfrm>
            <a:prstGeom prst="line">
              <a:avLst/>
            </a:prstGeom>
            <a:noFill/>
            <a:ln w="28575">
              <a:solidFill>
                <a:srgbClr val="FFFF00"/>
              </a:solidFill>
              <a:round/>
              <a:headEnd/>
              <a:tailEnd/>
            </a:ln>
            <a:effectLst/>
          </p:spPr>
          <p:txBody>
            <a:bodyPr/>
            <a:lstStyle/>
            <a:p>
              <a:endParaRPr lang="zh-CN" altLang="en-US"/>
            </a:p>
          </p:txBody>
        </p:sp>
        <p:sp>
          <p:nvSpPr>
            <p:cNvPr id="257038" name="Line 14"/>
            <p:cNvSpPr>
              <a:spLocks noChangeShapeType="1"/>
            </p:cNvSpPr>
            <p:nvPr/>
          </p:nvSpPr>
          <p:spPr bwMode="auto">
            <a:xfrm>
              <a:off x="2442" y="1449"/>
              <a:ext cx="2550" cy="0"/>
            </a:xfrm>
            <a:prstGeom prst="line">
              <a:avLst/>
            </a:prstGeom>
            <a:noFill/>
            <a:ln w="28575">
              <a:solidFill>
                <a:srgbClr val="FFFF00"/>
              </a:solidFill>
              <a:round/>
              <a:headEnd/>
              <a:tailEnd/>
            </a:ln>
            <a:effectLst/>
          </p:spPr>
          <p:txBody>
            <a:bodyPr/>
            <a:lstStyle/>
            <a:p>
              <a:endParaRPr lang="zh-CN" altLang="en-US"/>
            </a:p>
          </p:txBody>
        </p:sp>
        <p:sp>
          <p:nvSpPr>
            <p:cNvPr id="257039" name="Line 15"/>
            <p:cNvSpPr>
              <a:spLocks noChangeShapeType="1"/>
            </p:cNvSpPr>
            <p:nvPr/>
          </p:nvSpPr>
          <p:spPr bwMode="auto">
            <a:xfrm>
              <a:off x="2442" y="2848"/>
              <a:ext cx="2550" cy="0"/>
            </a:xfrm>
            <a:prstGeom prst="line">
              <a:avLst/>
            </a:prstGeom>
            <a:noFill/>
            <a:ln w="28575">
              <a:solidFill>
                <a:srgbClr val="FFFF00"/>
              </a:solidFill>
              <a:round/>
              <a:headEnd/>
              <a:tailEnd/>
            </a:ln>
            <a:effectLst/>
          </p:spPr>
          <p:txBody>
            <a:bodyPr/>
            <a:lstStyle/>
            <a:p>
              <a:endParaRPr lang="zh-CN" altLang="en-US"/>
            </a:p>
          </p:txBody>
        </p:sp>
        <p:sp>
          <p:nvSpPr>
            <p:cNvPr id="257040" name="Line 16"/>
            <p:cNvSpPr>
              <a:spLocks noChangeShapeType="1"/>
            </p:cNvSpPr>
            <p:nvPr/>
          </p:nvSpPr>
          <p:spPr bwMode="auto">
            <a:xfrm>
              <a:off x="4992" y="1449"/>
              <a:ext cx="0" cy="1399"/>
            </a:xfrm>
            <a:prstGeom prst="line">
              <a:avLst/>
            </a:prstGeom>
            <a:noFill/>
            <a:ln w="28575">
              <a:solidFill>
                <a:srgbClr val="FFFF00"/>
              </a:solidFill>
              <a:round/>
              <a:headEnd/>
              <a:tailEnd/>
            </a:ln>
            <a:effectLst/>
          </p:spPr>
          <p:txBody>
            <a:bodyPr/>
            <a:lstStyle/>
            <a:p>
              <a:endParaRPr lang="zh-CN" altLang="en-US"/>
            </a:p>
          </p:txBody>
        </p:sp>
        <p:sp>
          <p:nvSpPr>
            <p:cNvPr id="257041" name="Oval 17"/>
            <p:cNvSpPr>
              <a:spLocks noChangeArrowheads="1"/>
            </p:cNvSpPr>
            <p:nvPr/>
          </p:nvSpPr>
          <p:spPr bwMode="auto">
            <a:xfrm>
              <a:off x="3474" y="1730"/>
              <a:ext cx="752" cy="555"/>
            </a:xfrm>
            <a:prstGeom prst="ellipse">
              <a:avLst/>
            </a:prstGeom>
            <a:solidFill>
              <a:srgbClr val="00FFFF"/>
            </a:solidFill>
            <a:ln w="28575">
              <a:solidFill>
                <a:srgbClr val="FF3300"/>
              </a:solidFill>
              <a:round/>
              <a:headEnd/>
              <a:tailEnd/>
            </a:ln>
            <a:effectLst/>
          </p:spPr>
          <p:txBody>
            <a:bodyPr/>
            <a:lstStyle/>
            <a:p>
              <a:pPr algn="ctr" eaLnBrk="0" hangingPunct="0"/>
              <a:r>
                <a:rPr lang="zh-CN" altLang="en-US" sz="1800" b="1" dirty="0">
                  <a:solidFill>
                    <a:srgbClr val="FF3300"/>
                  </a:solidFill>
                  <a:effectLst>
                    <a:outerShdw blurRad="38100" dist="38100" dir="2700000" algn="tl">
                      <a:srgbClr val="000000"/>
                    </a:outerShdw>
                  </a:effectLst>
                  <a:latin typeface="Times New Roman" pitchFamily="18" charset="0"/>
                </a:rPr>
                <a:t>状态  </a:t>
              </a:r>
            </a:p>
            <a:p>
              <a:pPr algn="ctr" eaLnBrk="0" hangingPunct="0"/>
              <a:r>
                <a:rPr lang="zh-CN" altLang="en-US" sz="1800" b="1" dirty="0">
                  <a:solidFill>
                    <a:srgbClr val="FF3300"/>
                  </a:solidFill>
                  <a:effectLst>
                    <a:outerShdw blurRad="38100" dist="38100" dir="2700000" algn="tl">
                      <a:srgbClr val="000000"/>
                    </a:outerShdw>
                  </a:effectLst>
                  <a:latin typeface="Times New Roman" pitchFamily="18" charset="0"/>
                </a:rPr>
                <a:t> </a:t>
              </a:r>
              <a:r>
                <a:rPr lang="en-US" altLang="zh-CN" sz="1800" b="1" dirty="0">
                  <a:solidFill>
                    <a:srgbClr val="FF3300"/>
                  </a:solidFill>
                  <a:effectLst>
                    <a:outerShdw blurRad="38100" dist="38100" dir="2700000" algn="tl">
                      <a:srgbClr val="000000"/>
                    </a:outerShdw>
                  </a:effectLst>
                  <a:latin typeface="Times New Roman" pitchFamily="18" charset="0"/>
                </a:rPr>
                <a:t>S     </a:t>
              </a:r>
            </a:p>
          </p:txBody>
        </p:sp>
        <p:sp>
          <p:nvSpPr>
            <p:cNvPr id="257042" name="Text Box 18"/>
            <p:cNvSpPr txBox="1">
              <a:spLocks noChangeArrowheads="1"/>
            </p:cNvSpPr>
            <p:nvPr/>
          </p:nvSpPr>
          <p:spPr bwMode="auto">
            <a:xfrm>
              <a:off x="3110" y="2417"/>
              <a:ext cx="1594" cy="273"/>
            </a:xfrm>
            <a:prstGeom prst="rect">
              <a:avLst/>
            </a:prstGeom>
            <a:noFill/>
            <a:ln w="28575">
              <a:noFill/>
              <a:miter lim="800000"/>
              <a:headEnd/>
              <a:tailEnd/>
            </a:ln>
            <a:effectLst/>
          </p:spPr>
          <p:txBody>
            <a:bodyPr/>
            <a:lstStyle/>
            <a:p>
              <a:pPr algn="just" eaLnBrk="0" hangingPunct="0"/>
              <a:r>
                <a:rPr lang="zh-CN" altLang="en-US" sz="2000" b="1" dirty="0">
                  <a:solidFill>
                    <a:srgbClr val="FFFF00"/>
                  </a:solidFill>
                  <a:effectLst>
                    <a:outerShdw blurRad="38100" dist="38100" dir="2700000" algn="tl">
                      <a:srgbClr val="000000"/>
                    </a:outerShdw>
                  </a:effectLst>
                  <a:latin typeface="Times New Roman" pitchFamily="18" charset="0"/>
                </a:rPr>
                <a:t>操作</a:t>
              </a:r>
              <a:r>
                <a:rPr lang="en-US" altLang="zh-CN" sz="2000" b="1" dirty="0">
                  <a:solidFill>
                    <a:srgbClr val="FFFF00"/>
                  </a:solidFill>
                  <a:effectLst>
                    <a:outerShdw blurRad="38100" dist="38100" dir="2700000" algn="tl">
                      <a:srgbClr val="000000"/>
                    </a:outerShdw>
                  </a:effectLst>
                  <a:latin typeface="Times New Roman" pitchFamily="18" charset="0"/>
                </a:rPr>
                <a:t>1</a:t>
              </a:r>
              <a:r>
                <a:rPr lang="zh-CN" altLang="en-US" sz="2000" b="1" dirty="0">
                  <a:solidFill>
                    <a:srgbClr val="FFFF00"/>
                  </a:solidFill>
                  <a:effectLst>
                    <a:outerShdw blurRad="38100" dist="38100" dir="2700000" algn="tl">
                      <a:srgbClr val="000000"/>
                    </a:outerShdw>
                  </a:effectLst>
                  <a:latin typeface="Times New Roman" pitchFamily="18" charset="0"/>
                </a:rPr>
                <a:t>，</a:t>
              </a:r>
              <a:r>
                <a:rPr lang="en-US" altLang="zh-CN" sz="2000" b="1" dirty="0">
                  <a:solidFill>
                    <a:srgbClr val="FFFF00"/>
                  </a:solidFill>
                  <a:effectLst>
                    <a:outerShdw blurRad="38100" dist="38100" dir="2700000" algn="tl">
                      <a:srgbClr val="000000"/>
                    </a:outerShdw>
                  </a:effectLst>
                  <a:latin typeface="Times New Roman" pitchFamily="18" charset="0"/>
                </a:rPr>
                <a:t>2</a:t>
              </a:r>
              <a:r>
                <a:rPr lang="zh-CN" altLang="en-US" sz="2000" b="1" dirty="0">
                  <a:solidFill>
                    <a:srgbClr val="FFFF00"/>
                  </a:solidFill>
                  <a:effectLst>
                    <a:outerShdw blurRad="38100" dist="38100" dir="2700000" algn="tl">
                      <a:srgbClr val="000000"/>
                    </a:outerShdw>
                  </a:effectLst>
                  <a:latin typeface="Times New Roman" pitchFamily="18" charset="0"/>
                </a:rPr>
                <a:t>，</a:t>
              </a:r>
              <a:r>
                <a:rPr lang="en-US" altLang="zh-CN" sz="2000" b="1" dirty="0">
                  <a:solidFill>
                    <a:srgbClr val="FFFF00"/>
                  </a:solidFill>
                  <a:effectLst>
                    <a:outerShdw blurRad="38100" dist="38100" dir="2700000" algn="tl">
                      <a:srgbClr val="000000"/>
                    </a:outerShdw>
                  </a:effectLst>
                  <a:latin typeface="Times New Roman" pitchFamily="18" charset="0"/>
                </a:rPr>
                <a:t>3</a:t>
              </a:r>
              <a:r>
                <a:rPr lang="zh-CN" altLang="en-US" sz="2000" b="1" dirty="0">
                  <a:solidFill>
                    <a:srgbClr val="FFFF00"/>
                  </a:solidFill>
                  <a:effectLst>
                    <a:outerShdw blurRad="38100" dist="38100" dir="2700000" algn="tl">
                      <a:srgbClr val="000000"/>
                    </a:outerShdw>
                  </a:effectLst>
                  <a:latin typeface="Times New Roman" pitchFamily="18" charset="0"/>
                </a:rPr>
                <a:t>的实现</a:t>
              </a:r>
              <a:r>
                <a:rPr lang="zh-CN" altLang="en-US" sz="1800" b="1" dirty="0">
                  <a:solidFill>
                    <a:srgbClr val="FFFF00"/>
                  </a:solidFill>
                  <a:effectLst>
                    <a:outerShdw blurRad="38100" dist="38100" dir="2700000" algn="tl">
                      <a:srgbClr val="000000"/>
                    </a:outerShdw>
                  </a:effectLst>
                  <a:latin typeface="Times New Roman" pitchFamily="18" charset="0"/>
                </a:rPr>
                <a:t>     </a:t>
              </a:r>
            </a:p>
          </p:txBody>
        </p:sp>
        <p:sp>
          <p:nvSpPr>
            <p:cNvPr id="257043" name="Text Box 19"/>
            <p:cNvSpPr txBox="1">
              <a:spLocks noChangeArrowheads="1"/>
            </p:cNvSpPr>
            <p:nvPr/>
          </p:nvSpPr>
          <p:spPr bwMode="auto">
            <a:xfrm>
              <a:off x="1471" y="1607"/>
              <a:ext cx="546" cy="255"/>
            </a:xfrm>
            <a:prstGeom prst="rect">
              <a:avLst/>
            </a:prstGeom>
            <a:noFill/>
            <a:ln w="28575">
              <a:noFill/>
              <a:miter lim="800000"/>
              <a:headEnd/>
              <a:tailEnd/>
            </a:ln>
            <a:effectLst/>
          </p:spPr>
          <p:txBody>
            <a:bodyPr/>
            <a:lstStyle/>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操作</a:t>
              </a:r>
              <a:r>
                <a:rPr lang="en-US" altLang="zh-CN" sz="2000" b="1">
                  <a:solidFill>
                    <a:srgbClr val="FFFF00"/>
                  </a:solidFill>
                  <a:effectLst>
                    <a:outerShdw blurRad="38100" dist="38100" dir="2700000" algn="tl">
                      <a:srgbClr val="000000"/>
                    </a:outerShdw>
                  </a:effectLst>
                  <a:latin typeface="Times New Roman" pitchFamily="18" charset="0"/>
                </a:rPr>
                <a:t>1 </a:t>
              </a:r>
            </a:p>
          </p:txBody>
        </p:sp>
        <p:sp>
          <p:nvSpPr>
            <p:cNvPr id="257044" name="Text Box 20"/>
            <p:cNvSpPr txBox="1">
              <a:spLocks noChangeArrowheads="1"/>
            </p:cNvSpPr>
            <p:nvPr/>
          </p:nvSpPr>
          <p:spPr bwMode="auto">
            <a:xfrm>
              <a:off x="1471" y="2038"/>
              <a:ext cx="546" cy="256"/>
            </a:xfrm>
            <a:prstGeom prst="rect">
              <a:avLst/>
            </a:prstGeom>
            <a:noFill/>
            <a:ln w="28575">
              <a:noFill/>
              <a:miter lim="800000"/>
              <a:headEnd/>
              <a:tailEnd/>
            </a:ln>
            <a:effectLst/>
          </p:spPr>
          <p:txBody>
            <a:bodyPr/>
            <a:lstStyle/>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操作</a:t>
              </a:r>
              <a:r>
                <a:rPr lang="en-US" altLang="zh-CN" sz="2000" b="1">
                  <a:solidFill>
                    <a:srgbClr val="FFFF00"/>
                  </a:solidFill>
                  <a:effectLst>
                    <a:outerShdw blurRad="38100" dist="38100" dir="2700000" algn="tl">
                      <a:srgbClr val="000000"/>
                    </a:outerShdw>
                  </a:effectLst>
                  <a:latin typeface="Times New Roman" pitchFamily="18" charset="0"/>
                </a:rPr>
                <a:t>2 </a:t>
              </a:r>
            </a:p>
          </p:txBody>
        </p:sp>
        <p:sp>
          <p:nvSpPr>
            <p:cNvPr id="257045" name="Text Box 21"/>
            <p:cNvSpPr txBox="1">
              <a:spLocks noChangeArrowheads="1"/>
            </p:cNvSpPr>
            <p:nvPr/>
          </p:nvSpPr>
          <p:spPr bwMode="auto">
            <a:xfrm>
              <a:off x="1471" y="2434"/>
              <a:ext cx="546" cy="256"/>
            </a:xfrm>
            <a:prstGeom prst="rect">
              <a:avLst/>
            </a:prstGeom>
            <a:noFill/>
            <a:ln w="28575">
              <a:noFill/>
              <a:miter lim="800000"/>
              <a:headEnd/>
              <a:tailEnd/>
            </a:ln>
            <a:effectLst/>
          </p:spPr>
          <p:txBody>
            <a:bodyPr/>
            <a:lstStyle/>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操作</a:t>
              </a:r>
              <a:r>
                <a:rPr lang="en-US" altLang="zh-CN" sz="2000" b="1">
                  <a:solidFill>
                    <a:srgbClr val="FFFF00"/>
                  </a:solidFill>
                  <a:effectLst>
                    <a:outerShdw blurRad="38100" dist="38100" dir="2700000" algn="tl">
                      <a:srgbClr val="000000"/>
                    </a:outerShdw>
                  </a:effectLst>
                  <a:latin typeface="Times New Roman" pitchFamily="18" charset="0"/>
                </a:rPr>
                <a:t>3 </a:t>
              </a:r>
            </a:p>
          </p:txBody>
        </p:sp>
        <p:sp>
          <p:nvSpPr>
            <p:cNvPr id="257046" name="Text Box 22"/>
            <p:cNvSpPr txBox="1">
              <a:spLocks noChangeArrowheads="1"/>
            </p:cNvSpPr>
            <p:nvPr/>
          </p:nvSpPr>
          <p:spPr bwMode="auto">
            <a:xfrm>
              <a:off x="2382" y="3253"/>
              <a:ext cx="1699" cy="299"/>
            </a:xfrm>
            <a:prstGeom prst="rect">
              <a:avLst/>
            </a:prstGeom>
            <a:noFill/>
            <a:ln w="28575">
              <a:noFill/>
              <a:miter lim="800000"/>
              <a:headEnd/>
              <a:tailEnd/>
            </a:ln>
            <a:effectLst/>
          </p:spPr>
          <p:txBody>
            <a:bodyPr/>
            <a:lstStyle/>
            <a:p>
              <a:pPr algn="just" eaLnBrk="0" hangingPunct="0"/>
              <a:r>
                <a:rPr lang="zh-CN" altLang="en-US" sz="2000" b="1" dirty="0">
                  <a:solidFill>
                    <a:srgbClr val="FFFF00"/>
                  </a:solidFill>
                  <a:effectLst>
                    <a:outerShdw blurRad="38100" dist="38100" dir="2700000" algn="tl">
                      <a:srgbClr val="000000"/>
                    </a:outerShdw>
                  </a:effectLst>
                  <a:latin typeface="Times New Roman" pitchFamily="18" charset="0"/>
                </a:rPr>
                <a:t>对象的形象表示     </a:t>
              </a:r>
            </a:p>
          </p:txBody>
        </p:sp>
        <p:sp>
          <p:nvSpPr>
            <p:cNvPr id="257047" name="AutoShape 23"/>
            <p:cNvSpPr>
              <a:spLocks/>
            </p:cNvSpPr>
            <p:nvPr/>
          </p:nvSpPr>
          <p:spPr bwMode="auto">
            <a:xfrm>
              <a:off x="1289" y="1730"/>
              <a:ext cx="182" cy="845"/>
            </a:xfrm>
            <a:prstGeom prst="leftBrace">
              <a:avLst>
                <a:gd name="adj1" fmla="val 38690"/>
                <a:gd name="adj2" fmla="val 51065"/>
              </a:avLst>
            </a:prstGeom>
            <a:noFill/>
            <a:ln w="28575">
              <a:solidFill>
                <a:srgbClr val="FFFF00"/>
              </a:solidFill>
              <a:round/>
              <a:headEnd/>
              <a:tailEnd/>
            </a:ln>
            <a:effectLst/>
          </p:spPr>
          <p:txBody>
            <a:bodyPr/>
            <a:lstStyle/>
            <a:p>
              <a:endParaRPr lang="zh-CN" altLang="en-US"/>
            </a:p>
          </p:txBody>
        </p:sp>
        <p:sp>
          <p:nvSpPr>
            <p:cNvPr id="257048" name="Text Box 24"/>
            <p:cNvSpPr txBox="1">
              <a:spLocks noChangeArrowheads="1"/>
            </p:cNvSpPr>
            <p:nvPr/>
          </p:nvSpPr>
          <p:spPr bwMode="auto">
            <a:xfrm>
              <a:off x="960" y="1872"/>
              <a:ext cx="336" cy="678"/>
            </a:xfrm>
            <a:prstGeom prst="rect">
              <a:avLst/>
            </a:prstGeom>
            <a:noFill/>
            <a:ln w="28575">
              <a:noFill/>
              <a:miter lim="800000"/>
              <a:headEnd/>
              <a:tailEnd/>
            </a:ln>
            <a:effectLst/>
          </p:spPr>
          <p:txBody>
            <a:bodyPr/>
            <a:lstStyle/>
            <a:p>
              <a:pPr algn="just" eaLnBrk="0" hangingPunct="0"/>
              <a:r>
                <a:rPr lang="zh-CN" altLang="en-US" sz="2400" b="1">
                  <a:solidFill>
                    <a:srgbClr val="FFFF00"/>
                  </a:solidFill>
                  <a:effectLst>
                    <a:outerShdw blurRad="38100" dist="38100" dir="2700000" algn="tl">
                      <a:srgbClr val="000000"/>
                    </a:outerShdw>
                  </a:effectLst>
                  <a:latin typeface="Times New Roman" pitchFamily="18" charset="0"/>
                </a:rPr>
                <a:t>界  面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7029"/>
                                        </p:tgtEl>
                                        <p:attrNameLst>
                                          <p:attrName>style.visibility</p:attrName>
                                        </p:attrNameLst>
                                      </p:cBhvr>
                                      <p:to>
                                        <p:strVal val="visible"/>
                                      </p:to>
                                    </p:set>
                                    <p:animEffect transition="in" filter="blinds(horizontal)">
                                      <p:cBhvr>
                                        <p:cTn id="7" dur="500"/>
                                        <p:tgtEl>
                                          <p:spTgt spid="257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B99B5FB-C252-4314-B25B-80FF0C6A574D}" type="slidenum">
              <a:rPr lang="en-US" altLang="zh-CN"/>
              <a:pPr/>
              <a:t>60</a:t>
            </a:fld>
            <a:endParaRPr lang="en-US" altLang="zh-CN"/>
          </a:p>
        </p:txBody>
      </p:sp>
      <p:sp>
        <p:nvSpPr>
          <p:cNvPr id="333826" name="Rectangle 2"/>
          <p:cNvSpPr>
            <a:spLocks noGrp="1" noChangeArrowheads="1"/>
          </p:cNvSpPr>
          <p:nvPr>
            <p:ph type="body" idx="1"/>
          </p:nvPr>
        </p:nvSpPr>
        <p:spPr>
          <a:xfrm>
            <a:off x="468313" y="1196975"/>
            <a:ext cx="8229600" cy="4525963"/>
          </a:xfrm>
        </p:spPr>
        <p:txBody>
          <a:bodyPr/>
          <a:lstStyle/>
          <a:p>
            <a:pPr>
              <a:lnSpc>
                <a:spcPct val="110000"/>
              </a:lnSpc>
            </a:pPr>
            <a:r>
              <a:rPr lang="zh-CN" altLang="en-US" b="1">
                <a:solidFill>
                  <a:srgbClr val="FFFF00"/>
                </a:solidFill>
              </a:rPr>
              <a:t>多重性（</a:t>
            </a:r>
            <a:r>
              <a:rPr lang="en-US" altLang="zh-CN" b="1">
                <a:solidFill>
                  <a:srgbClr val="FFFF00"/>
                </a:solidFill>
              </a:rPr>
              <a:t>multiplicity</a:t>
            </a:r>
            <a:r>
              <a:rPr lang="zh-CN" altLang="en-US" b="1">
                <a:solidFill>
                  <a:srgbClr val="FFFF00"/>
                </a:solidFill>
              </a:rPr>
              <a:t>）：指定了一个类与关联类的单个实例可能相关的实例数目。</a:t>
            </a:r>
          </a:p>
          <a:p>
            <a:pPr>
              <a:lnSpc>
                <a:spcPct val="110000"/>
              </a:lnSpc>
            </a:pPr>
            <a:r>
              <a:rPr lang="zh-CN" altLang="en-US" b="1">
                <a:solidFill>
                  <a:srgbClr val="FFFF00"/>
                </a:solidFill>
                <a:latin typeface="Arial"/>
              </a:rPr>
              <a:t>“</a:t>
            </a:r>
            <a:r>
              <a:rPr lang="en-US" altLang="zh-CN" b="1">
                <a:solidFill>
                  <a:srgbClr val="FFFF00"/>
                </a:solidFill>
              </a:rPr>
              <a:t>1</a:t>
            </a:r>
            <a:r>
              <a:rPr lang="en-US" altLang="zh-CN" b="1">
                <a:solidFill>
                  <a:srgbClr val="FFFF00"/>
                </a:solidFill>
                <a:latin typeface="Arial"/>
              </a:rPr>
              <a:t>”</a:t>
            </a:r>
            <a:r>
              <a:rPr lang="zh-CN" altLang="en-US" b="1">
                <a:solidFill>
                  <a:srgbClr val="FFFF00"/>
                </a:solidFill>
              </a:rPr>
              <a:t>、</a:t>
            </a:r>
            <a:r>
              <a:rPr lang="zh-CN" altLang="en-US" b="1">
                <a:solidFill>
                  <a:srgbClr val="FFFF00"/>
                </a:solidFill>
                <a:latin typeface="Arial"/>
              </a:rPr>
              <a:t>“</a:t>
            </a:r>
            <a:r>
              <a:rPr lang="zh-CN" altLang="en-US" b="1">
                <a:solidFill>
                  <a:srgbClr val="FFFF00"/>
                </a:solidFill>
              </a:rPr>
              <a:t>*</a:t>
            </a:r>
            <a:r>
              <a:rPr lang="zh-CN" altLang="en-US" b="1">
                <a:solidFill>
                  <a:srgbClr val="FFFF00"/>
                </a:solidFill>
                <a:latin typeface="Arial"/>
              </a:rPr>
              <a:t>”</a:t>
            </a:r>
            <a:r>
              <a:rPr lang="zh-CN" altLang="en-US" b="1">
                <a:solidFill>
                  <a:srgbClr val="FFFF00"/>
                </a:solidFill>
              </a:rPr>
              <a:t>、</a:t>
            </a:r>
            <a:r>
              <a:rPr lang="zh-CN" altLang="en-US" b="1">
                <a:solidFill>
                  <a:srgbClr val="FFFF00"/>
                </a:solidFill>
                <a:latin typeface="Arial"/>
              </a:rPr>
              <a:t>“</a:t>
            </a:r>
            <a:r>
              <a:rPr lang="en-US" altLang="zh-CN" b="1">
                <a:solidFill>
                  <a:srgbClr val="FFFF00"/>
                </a:solidFill>
              </a:rPr>
              <a:t>0..1</a:t>
            </a:r>
            <a:r>
              <a:rPr lang="en-US" altLang="zh-CN" b="1">
                <a:solidFill>
                  <a:srgbClr val="FFFF00"/>
                </a:solidFill>
                <a:latin typeface="Arial"/>
              </a:rPr>
              <a:t>”</a:t>
            </a:r>
            <a:r>
              <a:rPr lang="zh-CN" altLang="en-US" b="1">
                <a:solidFill>
                  <a:srgbClr val="FFFF00"/>
                </a:solidFill>
              </a:rPr>
              <a:t>、</a:t>
            </a:r>
            <a:r>
              <a:rPr lang="zh-CN" altLang="en-US" b="1">
                <a:solidFill>
                  <a:srgbClr val="FFFF00"/>
                </a:solidFill>
                <a:latin typeface="Arial"/>
              </a:rPr>
              <a:t>“</a:t>
            </a:r>
            <a:r>
              <a:rPr lang="en-US" altLang="zh-CN" b="1">
                <a:solidFill>
                  <a:srgbClr val="FFFF00"/>
                </a:solidFill>
              </a:rPr>
              <a:t>3..5</a:t>
            </a:r>
            <a:r>
              <a:rPr lang="en-US" altLang="zh-CN" b="1">
                <a:solidFill>
                  <a:srgbClr val="FFFF00"/>
                </a:solidFill>
                <a:latin typeface="Arial"/>
              </a:rPr>
              <a:t>”</a:t>
            </a:r>
            <a:endParaRPr lang="en-US" altLang="zh-CN" b="1">
              <a:solidFill>
                <a:srgbClr val="FFFF00"/>
              </a:solidFill>
            </a:endParaRPr>
          </a:p>
          <a:p>
            <a:pPr>
              <a:lnSpc>
                <a:spcPct val="110000"/>
              </a:lnSpc>
            </a:pPr>
            <a:r>
              <a:rPr lang="zh-CN" altLang="en-US" b="1">
                <a:solidFill>
                  <a:srgbClr val="FFFF00"/>
                </a:solidFill>
              </a:rPr>
              <a:t>不要在软件开发早期过度担心多重性。首先确定类和关联，然后再确定多重性。</a:t>
            </a:r>
          </a:p>
        </p:txBody>
      </p:sp>
      <p:sp>
        <p:nvSpPr>
          <p:cNvPr id="33382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链接和关联</a:t>
            </a:r>
          </a:p>
        </p:txBody>
      </p:sp>
      <p:sp>
        <p:nvSpPr>
          <p:cNvPr id="33382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012042D5-C5B2-45F3-BFA4-F9034791E52A}" type="slidenum">
              <a:rPr lang="en-US" altLang="zh-CN"/>
              <a:pPr/>
              <a:t>61</a:t>
            </a:fld>
            <a:endParaRPr lang="en-US" altLang="zh-CN"/>
          </a:p>
        </p:txBody>
      </p:sp>
      <p:sp>
        <p:nvSpPr>
          <p:cNvPr id="334850" name="Rectangle 2"/>
          <p:cNvSpPr>
            <a:spLocks noGrp="1" noChangeArrowheads="1"/>
          </p:cNvSpPr>
          <p:nvPr>
            <p:ph type="body" idx="1"/>
          </p:nvPr>
        </p:nvSpPr>
        <p:spPr>
          <a:xfrm>
            <a:off x="468313" y="1196975"/>
            <a:ext cx="8229600" cy="5111750"/>
          </a:xfrm>
        </p:spPr>
        <p:txBody>
          <a:bodyPr/>
          <a:lstStyle/>
          <a:p>
            <a:pPr>
              <a:lnSpc>
                <a:spcPct val="110000"/>
              </a:lnSpc>
            </a:pPr>
            <a:r>
              <a:rPr lang="zh-CN" altLang="en-US" sz="2800" b="1">
                <a:solidFill>
                  <a:srgbClr val="FFFF00"/>
                </a:solidFill>
              </a:rPr>
              <a:t>关联终端名（</a:t>
            </a:r>
            <a:r>
              <a:rPr lang="en-US" altLang="zh-CN" sz="2800" b="1">
                <a:solidFill>
                  <a:srgbClr val="FFFF00"/>
                </a:solidFill>
              </a:rPr>
              <a:t>association end</a:t>
            </a:r>
            <a:r>
              <a:rPr lang="zh-CN" altLang="en-US" sz="2800" b="1">
                <a:solidFill>
                  <a:srgbClr val="FFFF00"/>
                </a:solidFill>
              </a:rPr>
              <a:t>）：指定了关联终端的名字。</a:t>
            </a:r>
          </a:p>
          <a:p>
            <a:pPr>
              <a:lnSpc>
                <a:spcPct val="110000"/>
              </a:lnSpc>
            </a:pPr>
            <a:r>
              <a:rPr lang="zh-CN" altLang="en-US" sz="2800" b="1">
                <a:solidFill>
                  <a:srgbClr val="FFFF00"/>
                </a:solidFill>
              </a:rPr>
              <a:t>关联终端名在问题陈述中常以名词形式出现。</a:t>
            </a:r>
          </a:p>
          <a:p>
            <a:pPr>
              <a:lnSpc>
                <a:spcPct val="110000"/>
              </a:lnSpc>
            </a:pPr>
            <a:r>
              <a:rPr lang="zh-CN" altLang="en-US" sz="2800" b="1">
                <a:solidFill>
                  <a:srgbClr val="FFFF00"/>
                </a:solidFill>
              </a:rPr>
              <a:t>关联终端名的使用是可选的，但是对于同一个类的两个对象之间的关联来说，关联终端名是必需的。关联终端名也可以区分同一对类之间的多重关联。</a:t>
            </a:r>
          </a:p>
          <a:p>
            <a:pPr>
              <a:lnSpc>
                <a:spcPct val="110000"/>
              </a:lnSpc>
            </a:pPr>
            <a:r>
              <a:rPr lang="zh-CN" altLang="en-US" sz="2800" b="1">
                <a:solidFill>
                  <a:srgbClr val="FFFF00"/>
                </a:solidFill>
              </a:rPr>
              <a:t>在创建类图时，应该正确使用关联终端名，不应该为每个引用引入一个独立的类。</a:t>
            </a:r>
          </a:p>
        </p:txBody>
      </p:sp>
      <p:sp>
        <p:nvSpPr>
          <p:cNvPr id="33485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关联终端名</a:t>
            </a:r>
          </a:p>
        </p:txBody>
      </p:sp>
      <p:sp>
        <p:nvSpPr>
          <p:cNvPr id="33485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4"/>
          <p:cNvSpPr>
            <a:spLocks noGrp="1"/>
          </p:cNvSpPr>
          <p:nvPr>
            <p:ph type="sldNum" sz="quarter" idx="11"/>
          </p:nvPr>
        </p:nvSpPr>
        <p:spPr/>
        <p:txBody>
          <a:bodyPr/>
          <a:lstStyle/>
          <a:p>
            <a:fld id="{D3ECFD62-9992-49D8-8FDB-0BAC6FBC8A34}" type="slidenum">
              <a:rPr lang="en-US" altLang="zh-CN"/>
              <a:pPr/>
              <a:t>62</a:t>
            </a:fld>
            <a:endParaRPr lang="en-US" altLang="zh-CN"/>
          </a:p>
        </p:txBody>
      </p:sp>
      <p:sp>
        <p:nvSpPr>
          <p:cNvPr id="33587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关联终端名</a:t>
            </a:r>
          </a:p>
        </p:txBody>
      </p:sp>
      <p:sp>
        <p:nvSpPr>
          <p:cNvPr id="33587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35885" name="Group 13"/>
          <p:cNvGrpSpPr>
            <a:grpSpLocks/>
          </p:cNvGrpSpPr>
          <p:nvPr/>
        </p:nvGrpSpPr>
        <p:grpSpPr bwMode="auto">
          <a:xfrm>
            <a:off x="4211638" y="1484313"/>
            <a:ext cx="2881312" cy="1439862"/>
            <a:chOff x="2653" y="935"/>
            <a:chExt cx="1815" cy="907"/>
          </a:xfrm>
        </p:grpSpPr>
        <p:sp>
          <p:nvSpPr>
            <p:cNvPr id="335878" name="Text Box 6"/>
            <p:cNvSpPr txBox="1">
              <a:spLocks noChangeArrowheads="1"/>
            </p:cNvSpPr>
            <p:nvPr/>
          </p:nvSpPr>
          <p:spPr bwMode="auto">
            <a:xfrm>
              <a:off x="2653" y="1207"/>
              <a:ext cx="953" cy="306"/>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400" b="1">
                  <a:effectLst>
                    <a:outerShdw blurRad="38100" dist="38100" dir="2700000" algn="tl">
                      <a:srgbClr val="000000"/>
                    </a:outerShdw>
                  </a:effectLst>
                </a:rPr>
                <a:t>Directory</a:t>
              </a:r>
            </a:p>
          </p:txBody>
        </p:sp>
        <p:sp>
          <p:nvSpPr>
            <p:cNvPr id="335880" name="Freeform 8"/>
            <p:cNvSpPr>
              <a:spLocks/>
            </p:cNvSpPr>
            <p:nvPr/>
          </p:nvSpPr>
          <p:spPr bwMode="auto">
            <a:xfrm>
              <a:off x="3470" y="935"/>
              <a:ext cx="998" cy="907"/>
            </a:xfrm>
            <a:custGeom>
              <a:avLst/>
              <a:gdLst/>
              <a:ahLst/>
              <a:cxnLst>
                <a:cxn ang="0">
                  <a:pos x="0" y="272"/>
                </a:cxn>
                <a:cxn ang="0">
                  <a:pos x="0" y="0"/>
                </a:cxn>
                <a:cxn ang="0">
                  <a:pos x="998" y="0"/>
                </a:cxn>
                <a:cxn ang="0">
                  <a:pos x="998" y="907"/>
                </a:cxn>
                <a:cxn ang="0">
                  <a:pos x="0" y="907"/>
                </a:cxn>
                <a:cxn ang="0">
                  <a:pos x="0" y="590"/>
                </a:cxn>
              </a:cxnLst>
              <a:rect l="0" t="0" r="r" b="b"/>
              <a:pathLst>
                <a:path w="998" h="907">
                  <a:moveTo>
                    <a:pt x="0" y="272"/>
                  </a:moveTo>
                  <a:lnTo>
                    <a:pt x="0" y="0"/>
                  </a:lnTo>
                  <a:lnTo>
                    <a:pt x="998" y="0"/>
                  </a:lnTo>
                  <a:lnTo>
                    <a:pt x="998" y="907"/>
                  </a:lnTo>
                  <a:lnTo>
                    <a:pt x="0" y="907"/>
                  </a:lnTo>
                  <a:lnTo>
                    <a:pt x="0" y="590"/>
                  </a:lnTo>
                </a:path>
              </a:pathLst>
            </a:custGeom>
            <a:noFill/>
            <a:ln w="28575" cmpd="sng">
              <a:solidFill>
                <a:srgbClr val="FFFF00"/>
              </a:solidFill>
              <a:round/>
              <a:headEnd/>
              <a:tailEnd/>
            </a:ln>
            <a:effectLst/>
          </p:spPr>
          <p:txBody>
            <a:bodyPr/>
            <a:lstStyle/>
            <a:p>
              <a:endParaRPr lang="zh-CN" altLang="en-US"/>
            </a:p>
          </p:txBody>
        </p:sp>
        <p:sp>
          <p:nvSpPr>
            <p:cNvPr id="335881" name="Text Box 9"/>
            <p:cNvSpPr txBox="1">
              <a:spLocks noChangeArrowheads="1"/>
            </p:cNvSpPr>
            <p:nvPr/>
          </p:nvSpPr>
          <p:spPr bwMode="auto">
            <a:xfrm>
              <a:off x="3440" y="935"/>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container</a:t>
              </a:r>
            </a:p>
          </p:txBody>
        </p:sp>
        <p:sp>
          <p:nvSpPr>
            <p:cNvPr id="335882" name="Text Box 10"/>
            <p:cNvSpPr txBox="1">
              <a:spLocks noChangeArrowheads="1"/>
            </p:cNvSpPr>
            <p:nvPr/>
          </p:nvSpPr>
          <p:spPr bwMode="auto">
            <a:xfrm>
              <a:off x="3432" y="1525"/>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contents</a:t>
              </a:r>
            </a:p>
          </p:txBody>
        </p:sp>
        <p:sp>
          <p:nvSpPr>
            <p:cNvPr id="335883" name="Text Box 11"/>
            <p:cNvSpPr txBox="1">
              <a:spLocks noChangeArrowheads="1"/>
            </p:cNvSpPr>
            <p:nvPr/>
          </p:nvSpPr>
          <p:spPr bwMode="auto">
            <a:xfrm>
              <a:off x="3288" y="1525"/>
              <a:ext cx="227"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35884" name="Text Box 12"/>
            <p:cNvSpPr txBox="1">
              <a:spLocks noChangeArrowheads="1"/>
            </p:cNvSpPr>
            <p:nvPr/>
          </p:nvSpPr>
          <p:spPr bwMode="auto">
            <a:xfrm>
              <a:off x="3152" y="981"/>
              <a:ext cx="363"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0..1</a:t>
              </a:r>
            </a:p>
          </p:txBody>
        </p:sp>
      </p:grpSp>
      <p:grpSp>
        <p:nvGrpSpPr>
          <p:cNvPr id="335896" name="Group 24"/>
          <p:cNvGrpSpPr>
            <a:grpSpLocks/>
          </p:cNvGrpSpPr>
          <p:nvPr/>
        </p:nvGrpSpPr>
        <p:grpSpPr bwMode="auto">
          <a:xfrm>
            <a:off x="468313" y="1484313"/>
            <a:ext cx="3959225" cy="1368425"/>
            <a:chOff x="295" y="935"/>
            <a:chExt cx="2494" cy="862"/>
          </a:xfrm>
        </p:grpSpPr>
        <p:sp>
          <p:nvSpPr>
            <p:cNvPr id="335886" name="Text Box 14"/>
            <p:cNvSpPr txBox="1">
              <a:spLocks noChangeArrowheads="1"/>
            </p:cNvSpPr>
            <p:nvPr/>
          </p:nvSpPr>
          <p:spPr bwMode="auto">
            <a:xfrm>
              <a:off x="930" y="1207"/>
              <a:ext cx="681" cy="306"/>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400" b="1">
                  <a:effectLst>
                    <a:outerShdw blurRad="38100" dist="38100" dir="2700000" algn="tl">
                      <a:srgbClr val="000000"/>
                    </a:outerShdw>
                  </a:effectLst>
                </a:rPr>
                <a:t>User</a:t>
              </a:r>
            </a:p>
          </p:txBody>
        </p:sp>
        <p:sp>
          <p:nvSpPr>
            <p:cNvPr id="335887" name="Freeform 15"/>
            <p:cNvSpPr>
              <a:spLocks/>
            </p:cNvSpPr>
            <p:nvPr/>
          </p:nvSpPr>
          <p:spPr bwMode="auto">
            <a:xfrm>
              <a:off x="1474" y="935"/>
              <a:ext cx="1270" cy="272"/>
            </a:xfrm>
            <a:custGeom>
              <a:avLst/>
              <a:gdLst/>
              <a:ahLst/>
              <a:cxnLst>
                <a:cxn ang="0">
                  <a:pos x="0" y="272"/>
                </a:cxn>
                <a:cxn ang="0">
                  <a:pos x="0" y="0"/>
                </a:cxn>
                <a:cxn ang="0">
                  <a:pos x="1270" y="0"/>
                </a:cxn>
                <a:cxn ang="0">
                  <a:pos x="1270" y="272"/>
                </a:cxn>
              </a:cxnLst>
              <a:rect l="0" t="0" r="r" b="b"/>
              <a:pathLst>
                <a:path w="1270" h="272">
                  <a:moveTo>
                    <a:pt x="0" y="272"/>
                  </a:moveTo>
                  <a:lnTo>
                    <a:pt x="0" y="0"/>
                  </a:lnTo>
                  <a:lnTo>
                    <a:pt x="1270" y="0"/>
                  </a:lnTo>
                  <a:lnTo>
                    <a:pt x="1270" y="272"/>
                  </a:lnTo>
                </a:path>
              </a:pathLst>
            </a:custGeom>
            <a:noFill/>
            <a:ln w="28575" cmpd="sng">
              <a:solidFill>
                <a:srgbClr val="FFFF00"/>
              </a:solidFill>
              <a:round/>
              <a:headEnd/>
              <a:tailEnd/>
            </a:ln>
            <a:effectLst/>
          </p:spPr>
          <p:txBody>
            <a:bodyPr/>
            <a:lstStyle/>
            <a:p>
              <a:endParaRPr lang="zh-CN" altLang="en-US"/>
            </a:p>
          </p:txBody>
        </p:sp>
        <p:sp>
          <p:nvSpPr>
            <p:cNvPr id="335888" name="Freeform 16"/>
            <p:cNvSpPr>
              <a:spLocks/>
            </p:cNvSpPr>
            <p:nvPr/>
          </p:nvSpPr>
          <p:spPr bwMode="auto">
            <a:xfrm rot="10800000">
              <a:off x="1474" y="1525"/>
              <a:ext cx="1270" cy="272"/>
            </a:xfrm>
            <a:custGeom>
              <a:avLst/>
              <a:gdLst/>
              <a:ahLst/>
              <a:cxnLst>
                <a:cxn ang="0">
                  <a:pos x="0" y="272"/>
                </a:cxn>
                <a:cxn ang="0">
                  <a:pos x="0" y="0"/>
                </a:cxn>
                <a:cxn ang="0">
                  <a:pos x="1270" y="0"/>
                </a:cxn>
                <a:cxn ang="0">
                  <a:pos x="1270" y="272"/>
                </a:cxn>
              </a:cxnLst>
              <a:rect l="0" t="0" r="r" b="b"/>
              <a:pathLst>
                <a:path w="1270" h="272">
                  <a:moveTo>
                    <a:pt x="0" y="272"/>
                  </a:moveTo>
                  <a:lnTo>
                    <a:pt x="0" y="0"/>
                  </a:lnTo>
                  <a:lnTo>
                    <a:pt x="1270" y="0"/>
                  </a:lnTo>
                  <a:lnTo>
                    <a:pt x="1270" y="272"/>
                  </a:lnTo>
                </a:path>
              </a:pathLst>
            </a:custGeom>
            <a:noFill/>
            <a:ln w="28575" cmpd="sng">
              <a:solidFill>
                <a:srgbClr val="FFFF00"/>
              </a:solidFill>
              <a:round/>
              <a:headEnd/>
              <a:tailEnd/>
            </a:ln>
            <a:effectLst/>
          </p:spPr>
          <p:txBody>
            <a:bodyPr/>
            <a:lstStyle/>
            <a:p>
              <a:endParaRPr lang="zh-CN" altLang="en-US"/>
            </a:p>
          </p:txBody>
        </p:sp>
        <p:sp>
          <p:nvSpPr>
            <p:cNvPr id="335889" name="Text Box 17"/>
            <p:cNvSpPr txBox="1">
              <a:spLocks noChangeArrowheads="1"/>
            </p:cNvSpPr>
            <p:nvPr/>
          </p:nvSpPr>
          <p:spPr bwMode="auto">
            <a:xfrm>
              <a:off x="2608" y="1026"/>
              <a:ext cx="181"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35890" name="Text Box 18"/>
            <p:cNvSpPr txBox="1">
              <a:spLocks noChangeArrowheads="1"/>
            </p:cNvSpPr>
            <p:nvPr/>
          </p:nvSpPr>
          <p:spPr bwMode="auto">
            <a:xfrm>
              <a:off x="2608" y="1570"/>
              <a:ext cx="181"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35892" name="Text Box 20"/>
            <p:cNvSpPr txBox="1">
              <a:spLocks noChangeArrowheads="1"/>
            </p:cNvSpPr>
            <p:nvPr/>
          </p:nvSpPr>
          <p:spPr bwMode="auto">
            <a:xfrm>
              <a:off x="930" y="957"/>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owner</a:t>
              </a:r>
            </a:p>
          </p:txBody>
        </p:sp>
        <p:sp>
          <p:nvSpPr>
            <p:cNvPr id="335893" name="Text Box 21"/>
            <p:cNvSpPr txBox="1">
              <a:spLocks noChangeArrowheads="1"/>
            </p:cNvSpPr>
            <p:nvPr/>
          </p:nvSpPr>
          <p:spPr bwMode="auto">
            <a:xfrm>
              <a:off x="295" y="1525"/>
              <a:ext cx="122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authorizedUser</a:t>
              </a:r>
            </a:p>
          </p:txBody>
        </p:sp>
        <p:sp>
          <p:nvSpPr>
            <p:cNvPr id="335894" name="Text Box 22"/>
            <p:cNvSpPr txBox="1">
              <a:spLocks noChangeArrowheads="1"/>
            </p:cNvSpPr>
            <p:nvPr/>
          </p:nvSpPr>
          <p:spPr bwMode="auto">
            <a:xfrm>
              <a:off x="1450" y="997"/>
              <a:ext cx="181"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1</a:t>
              </a:r>
            </a:p>
          </p:txBody>
        </p:sp>
        <p:sp>
          <p:nvSpPr>
            <p:cNvPr id="335895" name="Text Box 23"/>
            <p:cNvSpPr txBox="1">
              <a:spLocks noChangeArrowheads="1"/>
            </p:cNvSpPr>
            <p:nvPr/>
          </p:nvSpPr>
          <p:spPr bwMode="auto">
            <a:xfrm>
              <a:off x="1450" y="1509"/>
              <a:ext cx="181"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grpSp>
      <p:grpSp>
        <p:nvGrpSpPr>
          <p:cNvPr id="335910" name="Group 38"/>
          <p:cNvGrpSpPr>
            <a:grpSpLocks/>
          </p:cNvGrpSpPr>
          <p:nvPr/>
        </p:nvGrpSpPr>
        <p:grpSpPr bwMode="auto">
          <a:xfrm>
            <a:off x="539750" y="4221163"/>
            <a:ext cx="3959225" cy="1014412"/>
            <a:chOff x="340" y="2750"/>
            <a:chExt cx="2494" cy="639"/>
          </a:xfrm>
        </p:grpSpPr>
        <p:sp>
          <p:nvSpPr>
            <p:cNvPr id="335897" name="Text Box 25"/>
            <p:cNvSpPr txBox="1">
              <a:spLocks noChangeArrowheads="1"/>
            </p:cNvSpPr>
            <p:nvPr/>
          </p:nvSpPr>
          <p:spPr bwMode="auto">
            <a:xfrm>
              <a:off x="340" y="2750"/>
              <a:ext cx="861" cy="306"/>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400" b="1">
                  <a:effectLst>
                    <a:outerShdw blurRad="38100" dist="38100" dir="2700000" algn="tl">
                      <a:srgbClr val="000000"/>
                    </a:outerShdw>
                  </a:effectLst>
                </a:rPr>
                <a:t>Parent</a:t>
              </a:r>
            </a:p>
          </p:txBody>
        </p:sp>
        <p:sp>
          <p:nvSpPr>
            <p:cNvPr id="335898" name="Text Box 26"/>
            <p:cNvSpPr txBox="1">
              <a:spLocks noChangeArrowheads="1"/>
            </p:cNvSpPr>
            <p:nvPr/>
          </p:nvSpPr>
          <p:spPr bwMode="auto">
            <a:xfrm>
              <a:off x="1973" y="2750"/>
              <a:ext cx="861" cy="306"/>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400" b="1">
                  <a:effectLst>
                    <a:outerShdw blurRad="38100" dist="38100" dir="2700000" algn="tl">
                      <a:srgbClr val="000000"/>
                    </a:outerShdw>
                  </a:effectLst>
                </a:rPr>
                <a:t>Child</a:t>
              </a:r>
            </a:p>
          </p:txBody>
        </p:sp>
        <p:sp>
          <p:nvSpPr>
            <p:cNvPr id="335900" name="Line 28"/>
            <p:cNvSpPr>
              <a:spLocks noChangeShapeType="1"/>
            </p:cNvSpPr>
            <p:nvPr/>
          </p:nvSpPr>
          <p:spPr bwMode="auto">
            <a:xfrm>
              <a:off x="1202" y="2886"/>
              <a:ext cx="771" cy="0"/>
            </a:xfrm>
            <a:prstGeom prst="line">
              <a:avLst/>
            </a:prstGeom>
            <a:noFill/>
            <a:ln w="28575">
              <a:solidFill>
                <a:srgbClr val="FFFF00"/>
              </a:solidFill>
              <a:round/>
              <a:headEnd/>
              <a:tailEnd/>
            </a:ln>
            <a:effectLst/>
          </p:spPr>
          <p:txBody>
            <a:bodyPr/>
            <a:lstStyle/>
            <a:p>
              <a:endParaRPr lang="zh-CN" altLang="en-US"/>
            </a:p>
          </p:txBody>
        </p:sp>
        <p:sp>
          <p:nvSpPr>
            <p:cNvPr id="335901" name="Text Box 29"/>
            <p:cNvSpPr txBox="1">
              <a:spLocks noChangeArrowheads="1"/>
            </p:cNvSpPr>
            <p:nvPr/>
          </p:nvSpPr>
          <p:spPr bwMode="auto">
            <a:xfrm>
              <a:off x="1202" y="2863"/>
              <a:ext cx="22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2</a:t>
              </a:r>
            </a:p>
          </p:txBody>
        </p:sp>
        <p:sp>
          <p:nvSpPr>
            <p:cNvPr id="335902" name="Text Box 30"/>
            <p:cNvSpPr txBox="1">
              <a:spLocks noChangeArrowheads="1"/>
            </p:cNvSpPr>
            <p:nvPr/>
          </p:nvSpPr>
          <p:spPr bwMode="auto">
            <a:xfrm>
              <a:off x="1791" y="2863"/>
              <a:ext cx="22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a:t>
              </a:r>
            </a:p>
          </p:txBody>
        </p:sp>
        <p:sp>
          <p:nvSpPr>
            <p:cNvPr id="335904" name="Text Box 32"/>
            <p:cNvSpPr txBox="1">
              <a:spLocks noChangeArrowheads="1"/>
            </p:cNvSpPr>
            <p:nvPr/>
          </p:nvSpPr>
          <p:spPr bwMode="auto">
            <a:xfrm>
              <a:off x="1156" y="3158"/>
              <a:ext cx="907"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错误的模型</a:t>
              </a:r>
            </a:p>
          </p:txBody>
        </p:sp>
      </p:grpSp>
      <p:grpSp>
        <p:nvGrpSpPr>
          <p:cNvPr id="335911" name="Group 39"/>
          <p:cNvGrpSpPr>
            <a:grpSpLocks/>
          </p:cNvGrpSpPr>
          <p:nvPr/>
        </p:nvGrpSpPr>
        <p:grpSpPr bwMode="auto">
          <a:xfrm>
            <a:off x="5292725" y="3925888"/>
            <a:ext cx="2447925" cy="1879600"/>
            <a:chOff x="3833" y="2568"/>
            <a:chExt cx="1542" cy="1184"/>
          </a:xfrm>
        </p:grpSpPr>
        <p:sp>
          <p:nvSpPr>
            <p:cNvPr id="335899" name="Text Box 27"/>
            <p:cNvSpPr txBox="1">
              <a:spLocks noChangeArrowheads="1"/>
            </p:cNvSpPr>
            <p:nvPr/>
          </p:nvSpPr>
          <p:spPr bwMode="auto">
            <a:xfrm>
              <a:off x="3833" y="2750"/>
              <a:ext cx="861" cy="306"/>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400" b="1">
                  <a:effectLst>
                    <a:outerShdw blurRad="38100" dist="38100" dir="2700000" algn="tl">
                      <a:srgbClr val="000000"/>
                    </a:outerShdw>
                  </a:effectLst>
                </a:rPr>
                <a:t>Person</a:t>
              </a:r>
            </a:p>
          </p:txBody>
        </p:sp>
        <p:sp>
          <p:nvSpPr>
            <p:cNvPr id="335903" name="Freeform 31"/>
            <p:cNvSpPr>
              <a:spLocks/>
            </p:cNvSpPr>
            <p:nvPr/>
          </p:nvSpPr>
          <p:spPr bwMode="auto">
            <a:xfrm>
              <a:off x="4377" y="2840"/>
              <a:ext cx="998" cy="499"/>
            </a:xfrm>
            <a:custGeom>
              <a:avLst/>
              <a:gdLst/>
              <a:ahLst/>
              <a:cxnLst>
                <a:cxn ang="0">
                  <a:pos x="0" y="227"/>
                </a:cxn>
                <a:cxn ang="0">
                  <a:pos x="0" y="499"/>
                </a:cxn>
                <a:cxn ang="0">
                  <a:pos x="998" y="499"/>
                </a:cxn>
                <a:cxn ang="0">
                  <a:pos x="998" y="0"/>
                </a:cxn>
                <a:cxn ang="0">
                  <a:pos x="317" y="0"/>
                </a:cxn>
              </a:cxnLst>
              <a:rect l="0" t="0" r="r" b="b"/>
              <a:pathLst>
                <a:path w="998" h="499">
                  <a:moveTo>
                    <a:pt x="0" y="227"/>
                  </a:moveTo>
                  <a:lnTo>
                    <a:pt x="0" y="499"/>
                  </a:lnTo>
                  <a:lnTo>
                    <a:pt x="998" y="499"/>
                  </a:lnTo>
                  <a:lnTo>
                    <a:pt x="998" y="0"/>
                  </a:lnTo>
                  <a:lnTo>
                    <a:pt x="317" y="0"/>
                  </a:lnTo>
                </a:path>
              </a:pathLst>
            </a:custGeom>
            <a:noFill/>
            <a:ln w="28575" cmpd="sng">
              <a:solidFill>
                <a:srgbClr val="FFFF00"/>
              </a:solidFill>
              <a:round/>
              <a:headEnd/>
              <a:tailEnd/>
            </a:ln>
            <a:effectLst/>
          </p:spPr>
          <p:txBody>
            <a:bodyPr/>
            <a:lstStyle/>
            <a:p>
              <a:endParaRPr lang="zh-CN" altLang="en-US"/>
            </a:p>
          </p:txBody>
        </p:sp>
        <p:sp>
          <p:nvSpPr>
            <p:cNvPr id="335905" name="Text Box 33"/>
            <p:cNvSpPr txBox="1">
              <a:spLocks noChangeArrowheads="1"/>
            </p:cNvSpPr>
            <p:nvPr/>
          </p:nvSpPr>
          <p:spPr bwMode="auto">
            <a:xfrm>
              <a:off x="4059" y="3521"/>
              <a:ext cx="907"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正确的模型</a:t>
              </a:r>
            </a:p>
          </p:txBody>
        </p:sp>
        <p:sp>
          <p:nvSpPr>
            <p:cNvPr id="335906" name="Text Box 34"/>
            <p:cNvSpPr txBox="1">
              <a:spLocks noChangeArrowheads="1"/>
            </p:cNvSpPr>
            <p:nvPr/>
          </p:nvSpPr>
          <p:spPr bwMode="auto">
            <a:xfrm>
              <a:off x="4377" y="3022"/>
              <a:ext cx="22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a:t>
              </a:r>
            </a:p>
          </p:txBody>
        </p:sp>
        <p:sp>
          <p:nvSpPr>
            <p:cNvPr id="335907" name="Text Box 35"/>
            <p:cNvSpPr txBox="1">
              <a:spLocks noChangeArrowheads="1"/>
            </p:cNvSpPr>
            <p:nvPr/>
          </p:nvSpPr>
          <p:spPr bwMode="auto">
            <a:xfrm>
              <a:off x="4649" y="2795"/>
              <a:ext cx="408"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0..2</a:t>
              </a:r>
            </a:p>
          </p:txBody>
        </p:sp>
        <p:sp>
          <p:nvSpPr>
            <p:cNvPr id="335908" name="Text Box 36"/>
            <p:cNvSpPr txBox="1">
              <a:spLocks noChangeArrowheads="1"/>
            </p:cNvSpPr>
            <p:nvPr/>
          </p:nvSpPr>
          <p:spPr bwMode="auto">
            <a:xfrm>
              <a:off x="4649" y="2568"/>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parent</a:t>
              </a:r>
            </a:p>
          </p:txBody>
        </p:sp>
        <p:sp>
          <p:nvSpPr>
            <p:cNvPr id="335909" name="Text Box 37"/>
            <p:cNvSpPr txBox="1">
              <a:spLocks noChangeArrowheads="1"/>
            </p:cNvSpPr>
            <p:nvPr/>
          </p:nvSpPr>
          <p:spPr bwMode="auto">
            <a:xfrm>
              <a:off x="3923" y="3022"/>
              <a:ext cx="499"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child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5885"/>
                                        </p:tgtEl>
                                        <p:attrNameLst>
                                          <p:attrName>style.visibility</p:attrName>
                                        </p:attrNameLst>
                                      </p:cBhvr>
                                      <p:to>
                                        <p:strVal val="visible"/>
                                      </p:to>
                                    </p:set>
                                    <p:animEffect transition="in" filter="wipe(left)">
                                      <p:cBhvr>
                                        <p:cTn id="7" dur="500"/>
                                        <p:tgtEl>
                                          <p:spTgt spid="3358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5896"/>
                                        </p:tgtEl>
                                        <p:attrNameLst>
                                          <p:attrName>style.visibility</p:attrName>
                                        </p:attrNameLst>
                                      </p:cBhvr>
                                      <p:to>
                                        <p:strVal val="visible"/>
                                      </p:to>
                                    </p:set>
                                    <p:animEffect transition="in" filter="blinds(horizontal)">
                                      <p:cBhvr>
                                        <p:cTn id="12" dur="500"/>
                                        <p:tgtEl>
                                          <p:spTgt spid="3358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5910"/>
                                        </p:tgtEl>
                                        <p:attrNameLst>
                                          <p:attrName>style.visibility</p:attrName>
                                        </p:attrNameLst>
                                      </p:cBhvr>
                                      <p:to>
                                        <p:strVal val="visible"/>
                                      </p:to>
                                    </p:set>
                                    <p:animEffect transition="in" filter="wipe(left)">
                                      <p:cBhvr>
                                        <p:cTn id="17" dur="500"/>
                                        <p:tgtEl>
                                          <p:spTgt spid="3359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5911"/>
                                        </p:tgtEl>
                                        <p:attrNameLst>
                                          <p:attrName>style.visibility</p:attrName>
                                        </p:attrNameLst>
                                      </p:cBhvr>
                                      <p:to>
                                        <p:strVal val="visible"/>
                                      </p:to>
                                    </p:set>
                                    <p:animEffect transition="in" filter="wipe(left)">
                                      <p:cBhvr>
                                        <p:cTn id="22" dur="500"/>
                                        <p:tgtEl>
                                          <p:spTgt spid="335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4"/>
          <p:cNvSpPr>
            <a:spLocks noGrp="1"/>
          </p:cNvSpPr>
          <p:nvPr>
            <p:ph type="sldNum" sz="quarter" idx="11"/>
          </p:nvPr>
        </p:nvSpPr>
        <p:spPr/>
        <p:txBody>
          <a:bodyPr/>
          <a:lstStyle/>
          <a:p>
            <a:fld id="{F120625D-8B7D-4145-9E5C-69D00BEF072B}" type="slidenum">
              <a:rPr lang="en-US" altLang="zh-CN"/>
              <a:pPr/>
              <a:t>63</a:t>
            </a:fld>
            <a:endParaRPr lang="en-US" altLang="zh-CN"/>
          </a:p>
        </p:txBody>
      </p:sp>
      <p:sp>
        <p:nvSpPr>
          <p:cNvPr id="336898" name="Rectangle 2"/>
          <p:cNvSpPr>
            <a:spLocks noGrp="1" noChangeArrowheads="1"/>
          </p:cNvSpPr>
          <p:nvPr>
            <p:ph type="body" idx="1"/>
          </p:nvPr>
        </p:nvSpPr>
        <p:spPr>
          <a:xfrm>
            <a:off x="468313" y="1196975"/>
            <a:ext cx="8229600" cy="2447925"/>
          </a:xfrm>
        </p:spPr>
        <p:txBody>
          <a:bodyPr/>
          <a:lstStyle/>
          <a:p>
            <a:pPr>
              <a:lnSpc>
                <a:spcPct val="110000"/>
              </a:lnSpc>
            </a:pPr>
            <a:r>
              <a:rPr lang="zh-CN" altLang="en-US" b="1">
                <a:solidFill>
                  <a:srgbClr val="FFFF00"/>
                </a:solidFill>
              </a:rPr>
              <a:t>关联类（</a:t>
            </a:r>
            <a:r>
              <a:rPr lang="en-US" altLang="zh-CN" b="1">
                <a:solidFill>
                  <a:srgbClr val="FFFF00"/>
                </a:solidFill>
              </a:rPr>
              <a:t>association class</a:t>
            </a:r>
            <a:r>
              <a:rPr lang="zh-CN" altLang="en-US" b="1">
                <a:solidFill>
                  <a:srgbClr val="FFFF00"/>
                </a:solidFill>
              </a:rPr>
              <a:t>）：是一种关联，也是一种类。描述了关联的属性和操作。</a:t>
            </a:r>
          </a:p>
          <a:p>
            <a:pPr>
              <a:lnSpc>
                <a:spcPct val="110000"/>
              </a:lnSpc>
            </a:pPr>
            <a:r>
              <a:rPr lang="zh-CN" altLang="en-US" b="1">
                <a:solidFill>
                  <a:srgbClr val="FFFF00"/>
                </a:solidFill>
              </a:rPr>
              <a:t>不应把关联类的属性建模为类的属性。</a:t>
            </a:r>
          </a:p>
        </p:txBody>
      </p:sp>
      <p:sp>
        <p:nvSpPr>
          <p:cNvPr id="33689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关联类</a:t>
            </a:r>
          </a:p>
        </p:txBody>
      </p:sp>
      <p:sp>
        <p:nvSpPr>
          <p:cNvPr id="33690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36948" name="Group 52"/>
          <p:cNvGrpSpPr>
            <a:grpSpLocks/>
          </p:cNvGrpSpPr>
          <p:nvPr/>
        </p:nvGrpSpPr>
        <p:grpSpPr bwMode="auto">
          <a:xfrm>
            <a:off x="1116013" y="3860800"/>
            <a:ext cx="6478587" cy="1354138"/>
            <a:chOff x="703" y="2432"/>
            <a:chExt cx="4081" cy="853"/>
          </a:xfrm>
        </p:grpSpPr>
        <p:grpSp>
          <p:nvGrpSpPr>
            <p:cNvPr id="336947" name="Group 51"/>
            <p:cNvGrpSpPr>
              <a:grpSpLocks/>
            </p:cNvGrpSpPr>
            <p:nvPr/>
          </p:nvGrpSpPr>
          <p:grpSpPr bwMode="auto">
            <a:xfrm>
              <a:off x="703" y="2432"/>
              <a:ext cx="1224" cy="853"/>
              <a:chOff x="703" y="2432"/>
              <a:chExt cx="1224" cy="853"/>
            </a:xfrm>
          </p:grpSpPr>
          <p:grpSp>
            <p:nvGrpSpPr>
              <p:cNvPr id="336920" name="Group 24"/>
              <p:cNvGrpSpPr>
                <a:grpSpLocks/>
              </p:cNvGrpSpPr>
              <p:nvPr/>
            </p:nvGrpSpPr>
            <p:grpSpPr bwMode="auto">
              <a:xfrm>
                <a:off x="703" y="2432"/>
                <a:ext cx="1224" cy="817"/>
                <a:chOff x="703" y="2432"/>
                <a:chExt cx="1224" cy="817"/>
              </a:xfrm>
            </p:grpSpPr>
            <p:sp>
              <p:nvSpPr>
                <p:cNvPr id="336918" name="Rectangle 22"/>
                <p:cNvSpPr>
                  <a:spLocks noChangeArrowheads="1"/>
                </p:cNvSpPr>
                <p:nvPr/>
              </p:nvSpPr>
              <p:spPr bwMode="auto">
                <a:xfrm>
                  <a:off x="703" y="2432"/>
                  <a:ext cx="1224" cy="817"/>
                </a:xfrm>
                <a:prstGeom prst="rect">
                  <a:avLst/>
                </a:prstGeom>
                <a:noFill/>
                <a:ln w="28575">
                  <a:solidFill>
                    <a:srgbClr val="FFFF00"/>
                  </a:solidFill>
                  <a:miter lim="800000"/>
                  <a:headEnd/>
                  <a:tailEnd/>
                </a:ln>
                <a:effectLst/>
              </p:spPr>
              <p:txBody>
                <a:bodyPr wrap="none" anchor="ctr"/>
                <a:lstStyle/>
                <a:p>
                  <a:endParaRPr lang="zh-CN" altLang="en-US"/>
                </a:p>
              </p:txBody>
            </p:sp>
            <p:sp>
              <p:nvSpPr>
                <p:cNvPr id="336919" name="Line 23"/>
                <p:cNvSpPr>
                  <a:spLocks noChangeShapeType="1"/>
                </p:cNvSpPr>
                <p:nvPr/>
              </p:nvSpPr>
              <p:spPr bwMode="auto">
                <a:xfrm>
                  <a:off x="703" y="2704"/>
                  <a:ext cx="1224" cy="0"/>
                </a:xfrm>
                <a:prstGeom prst="line">
                  <a:avLst/>
                </a:prstGeom>
                <a:noFill/>
                <a:ln w="28575">
                  <a:solidFill>
                    <a:srgbClr val="FFFF00"/>
                  </a:solidFill>
                  <a:round/>
                  <a:headEnd/>
                  <a:tailEnd/>
                </a:ln>
                <a:effectLst/>
              </p:spPr>
              <p:txBody>
                <a:bodyPr/>
                <a:lstStyle/>
                <a:p>
                  <a:endParaRPr lang="zh-CN" altLang="en-US"/>
                </a:p>
              </p:txBody>
            </p:sp>
          </p:grpSp>
          <p:sp>
            <p:nvSpPr>
              <p:cNvPr id="336927" name="Text Box 31"/>
              <p:cNvSpPr txBox="1">
                <a:spLocks noChangeArrowheads="1"/>
              </p:cNvSpPr>
              <p:nvPr/>
            </p:nvSpPr>
            <p:spPr bwMode="auto">
              <a:xfrm>
                <a:off x="793" y="2432"/>
                <a:ext cx="908"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Person</a:t>
                </a:r>
              </a:p>
            </p:txBody>
          </p:sp>
          <p:sp>
            <p:nvSpPr>
              <p:cNvPr id="336928" name="Text Box 32"/>
              <p:cNvSpPr txBox="1">
                <a:spLocks noChangeArrowheads="1"/>
              </p:cNvSpPr>
              <p:nvPr/>
            </p:nvSpPr>
            <p:spPr bwMode="auto">
              <a:xfrm>
                <a:off x="793" y="2651"/>
                <a:ext cx="908" cy="634"/>
              </a:xfrm>
              <a:prstGeom prst="rect">
                <a:avLst/>
              </a:prstGeom>
              <a:noFill/>
              <a:ln w="9525">
                <a:noFill/>
                <a:miter lim="800000"/>
                <a:headEnd/>
                <a:tailEnd/>
              </a:ln>
              <a:effectLst/>
            </p:spPr>
            <p:txBody>
              <a:bodyPr>
                <a:spAutoFit/>
              </a:bodyPr>
              <a:lstStyle/>
              <a:p>
                <a:r>
                  <a:rPr lang="en-US" altLang="zh-CN" sz="2000" b="1">
                    <a:effectLst>
                      <a:outerShdw blurRad="38100" dist="38100" dir="2700000" algn="tl">
                        <a:srgbClr val="000000"/>
                      </a:outerShdw>
                    </a:effectLst>
                    <a:latin typeface="Times New Roman" pitchFamily="18" charset="0"/>
                  </a:rPr>
                  <a:t>name</a:t>
                </a:r>
              </a:p>
              <a:p>
                <a:r>
                  <a:rPr lang="en-US" altLang="zh-CN" sz="2000" b="1">
                    <a:effectLst>
                      <a:outerShdw blurRad="38100" dist="38100" dir="2700000" algn="tl">
                        <a:srgbClr val="000000"/>
                      </a:outerShdw>
                    </a:effectLst>
                    <a:latin typeface="Times New Roman" pitchFamily="18" charset="0"/>
                  </a:rPr>
                  <a:t>birthDate</a:t>
                </a:r>
              </a:p>
              <a:p>
                <a:r>
                  <a:rPr lang="en-US" altLang="zh-CN" sz="2000" b="1">
                    <a:effectLst>
                      <a:outerShdw blurRad="38100" dist="38100" dir="2700000" algn="tl">
                        <a:srgbClr val="000000"/>
                      </a:outerShdw>
                    </a:effectLst>
                    <a:latin typeface="Times New Roman" pitchFamily="18" charset="0"/>
                  </a:rPr>
                  <a:t>address</a:t>
                </a:r>
              </a:p>
            </p:txBody>
          </p:sp>
        </p:grpSp>
        <p:grpSp>
          <p:nvGrpSpPr>
            <p:cNvPr id="336946" name="Group 50"/>
            <p:cNvGrpSpPr>
              <a:grpSpLocks/>
            </p:cNvGrpSpPr>
            <p:nvPr/>
          </p:nvGrpSpPr>
          <p:grpSpPr bwMode="auto">
            <a:xfrm>
              <a:off x="3560" y="2432"/>
              <a:ext cx="1224" cy="817"/>
              <a:chOff x="3560" y="2432"/>
              <a:chExt cx="1224" cy="817"/>
            </a:xfrm>
          </p:grpSpPr>
          <p:grpSp>
            <p:nvGrpSpPr>
              <p:cNvPr id="336921" name="Group 25"/>
              <p:cNvGrpSpPr>
                <a:grpSpLocks/>
              </p:cNvGrpSpPr>
              <p:nvPr/>
            </p:nvGrpSpPr>
            <p:grpSpPr bwMode="auto">
              <a:xfrm>
                <a:off x="3560" y="2432"/>
                <a:ext cx="1224" cy="817"/>
                <a:chOff x="703" y="2432"/>
                <a:chExt cx="1224" cy="817"/>
              </a:xfrm>
            </p:grpSpPr>
            <p:sp>
              <p:nvSpPr>
                <p:cNvPr id="336922" name="Rectangle 26"/>
                <p:cNvSpPr>
                  <a:spLocks noChangeArrowheads="1"/>
                </p:cNvSpPr>
                <p:nvPr/>
              </p:nvSpPr>
              <p:spPr bwMode="auto">
                <a:xfrm>
                  <a:off x="703" y="2432"/>
                  <a:ext cx="1224" cy="817"/>
                </a:xfrm>
                <a:prstGeom prst="rect">
                  <a:avLst/>
                </a:prstGeom>
                <a:noFill/>
                <a:ln w="28575">
                  <a:solidFill>
                    <a:srgbClr val="FFFF00"/>
                  </a:solidFill>
                  <a:miter lim="800000"/>
                  <a:headEnd/>
                  <a:tailEnd/>
                </a:ln>
                <a:effectLst/>
              </p:spPr>
              <p:txBody>
                <a:bodyPr wrap="none" anchor="ctr"/>
                <a:lstStyle/>
                <a:p>
                  <a:endParaRPr lang="zh-CN" altLang="en-US"/>
                </a:p>
              </p:txBody>
            </p:sp>
            <p:sp>
              <p:nvSpPr>
                <p:cNvPr id="336923" name="Line 27"/>
                <p:cNvSpPr>
                  <a:spLocks noChangeShapeType="1"/>
                </p:cNvSpPr>
                <p:nvPr/>
              </p:nvSpPr>
              <p:spPr bwMode="auto">
                <a:xfrm>
                  <a:off x="703" y="2704"/>
                  <a:ext cx="1224" cy="0"/>
                </a:xfrm>
                <a:prstGeom prst="line">
                  <a:avLst/>
                </a:prstGeom>
                <a:noFill/>
                <a:ln w="28575">
                  <a:solidFill>
                    <a:srgbClr val="FFFF00"/>
                  </a:solidFill>
                  <a:round/>
                  <a:headEnd/>
                  <a:tailEnd/>
                </a:ln>
                <a:effectLst/>
              </p:spPr>
              <p:txBody>
                <a:bodyPr/>
                <a:lstStyle/>
                <a:p>
                  <a:endParaRPr lang="zh-CN" altLang="en-US"/>
                </a:p>
              </p:txBody>
            </p:sp>
          </p:grpSp>
          <p:sp>
            <p:nvSpPr>
              <p:cNvPr id="336929" name="Text Box 33"/>
              <p:cNvSpPr txBox="1">
                <a:spLocks noChangeArrowheads="1"/>
              </p:cNvSpPr>
              <p:nvPr/>
            </p:nvSpPr>
            <p:spPr bwMode="auto">
              <a:xfrm>
                <a:off x="3696" y="2432"/>
                <a:ext cx="908"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Company</a:t>
                </a:r>
              </a:p>
            </p:txBody>
          </p:sp>
          <p:sp>
            <p:nvSpPr>
              <p:cNvPr id="336930" name="Text Box 34"/>
              <p:cNvSpPr txBox="1">
                <a:spLocks noChangeArrowheads="1"/>
              </p:cNvSpPr>
              <p:nvPr/>
            </p:nvSpPr>
            <p:spPr bwMode="auto">
              <a:xfrm>
                <a:off x="3696" y="2704"/>
                <a:ext cx="908" cy="442"/>
              </a:xfrm>
              <a:prstGeom prst="rect">
                <a:avLst/>
              </a:prstGeom>
              <a:noFill/>
              <a:ln w="9525">
                <a:noFill/>
                <a:miter lim="800000"/>
                <a:headEnd/>
                <a:tailEnd/>
              </a:ln>
              <a:effectLst/>
            </p:spPr>
            <p:txBody>
              <a:bodyPr>
                <a:spAutoFit/>
              </a:bodyPr>
              <a:lstStyle/>
              <a:p>
                <a:r>
                  <a:rPr lang="en-US" altLang="zh-CN" sz="2000" b="1">
                    <a:effectLst>
                      <a:outerShdw blurRad="38100" dist="38100" dir="2700000" algn="tl">
                        <a:srgbClr val="000000"/>
                      </a:outerShdw>
                    </a:effectLst>
                    <a:latin typeface="Times New Roman" pitchFamily="18" charset="0"/>
                  </a:rPr>
                  <a:t>name</a:t>
                </a:r>
              </a:p>
              <a:p>
                <a:r>
                  <a:rPr lang="en-US" altLang="zh-CN" sz="2000" b="1">
                    <a:effectLst>
                      <a:outerShdw blurRad="38100" dist="38100" dir="2700000" algn="tl">
                        <a:srgbClr val="000000"/>
                      </a:outerShdw>
                    </a:effectLst>
                    <a:latin typeface="Times New Roman" pitchFamily="18" charset="0"/>
                  </a:rPr>
                  <a:t>address</a:t>
                </a:r>
              </a:p>
            </p:txBody>
          </p:sp>
        </p:grpSp>
        <p:sp>
          <p:nvSpPr>
            <p:cNvPr id="336931" name="Line 35"/>
            <p:cNvSpPr>
              <a:spLocks noChangeShapeType="1"/>
            </p:cNvSpPr>
            <p:nvPr/>
          </p:nvSpPr>
          <p:spPr bwMode="auto">
            <a:xfrm>
              <a:off x="1927" y="2795"/>
              <a:ext cx="1633" cy="0"/>
            </a:xfrm>
            <a:prstGeom prst="line">
              <a:avLst/>
            </a:prstGeom>
            <a:noFill/>
            <a:ln w="28575">
              <a:solidFill>
                <a:srgbClr val="FFFF00"/>
              </a:solidFill>
              <a:round/>
              <a:headEnd/>
              <a:tailEnd/>
            </a:ln>
            <a:effectLst/>
          </p:spPr>
          <p:txBody>
            <a:bodyPr/>
            <a:lstStyle/>
            <a:p>
              <a:endParaRPr lang="zh-CN" altLang="en-US"/>
            </a:p>
          </p:txBody>
        </p:sp>
        <p:sp>
          <p:nvSpPr>
            <p:cNvPr id="336932" name="Text Box 36"/>
            <p:cNvSpPr txBox="1">
              <a:spLocks noChangeArrowheads="1"/>
            </p:cNvSpPr>
            <p:nvPr/>
          </p:nvSpPr>
          <p:spPr bwMode="auto">
            <a:xfrm>
              <a:off x="1973" y="2568"/>
              <a:ext cx="272"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a:t>
              </a:r>
            </a:p>
          </p:txBody>
        </p:sp>
        <p:sp>
          <p:nvSpPr>
            <p:cNvPr id="336933" name="Text Box 37"/>
            <p:cNvSpPr txBox="1">
              <a:spLocks noChangeArrowheads="1"/>
            </p:cNvSpPr>
            <p:nvPr/>
          </p:nvSpPr>
          <p:spPr bwMode="auto">
            <a:xfrm>
              <a:off x="3152" y="2568"/>
              <a:ext cx="363"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0..1</a:t>
              </a:r>
            </a:p>
          </p:txBody>
        </p:sp>
      </p:grpSp>
      <p:grpSp>
        <p:nvGrpSpPr>
          <p:cNvPr id="336949" name="Group 53"/>
          <p:cNvGrpSpPr>
            <a:grpSpLocks/>
          </p:cNvGrpSpPr>
          <p:nvPr/>
        </p:nvGrpSpPr>
        <p:grpSpPr bwMode="auto">
          <a:xfrm>
            <a:off x="3419475" y="4437063"/>
            <a:ext cx="1943100" cy="1944687"/>
            <a:chOff x="2154" y="2795"/>
            <a:chExt cx="1224" cy="1225"/>
          </a:xfrm>
        </p:grpSpPr>
        <p:grpSp>
          <p:nvGrpSpPr>
            <p:cNvPr id="336945" name="Group 49"/>
            <p:cNvGrpSpPr>
              <a:grpSpLocks/>
            </p:cNvGrpSpPr>
            <p:nvPr/>
          </p:nvGrpSpPr>
          <p:grpSpPr bwMode="auto">
            <a:xfrm>
              <a:off x="2154" y="3203"/>
              <a:ext cx="1224" cy="817"/>
              <a:chOff x="2154" y="3203"/>
              <a:chExt cx="1224" cy="817"/>
            </a:xfrm>
          </p:grpSpPr>
          <p:grpSp>
            <p:nvGrpSpPr>
              <p:cNvPr id="336924" name="Group 28"/>
              <p:cNvGrpSpPr>
                <a:grpSpLocks/>
              </p:cNvGrpSpPr>
              <p:nvPr/>
            </p:nvGrpSpPr>
            <p:grpSpPr bwMode="auto">
              <a:xfrm>
                <a:off x="2154" y="3203"/>
                <a:ext cx="1224" cy="817"/>
                <a:chOff x="703" y="2432"/>
                <a:chExt cx="1224" cy="817"/>
              </a:xfrm>
            </p:grpSpPr>
            <p:sp>
              <p:nvSpPr>
                <p:cNvPr id="336925" name="Rectangle 29"/>
                <p:cNvSpPr>
                  <a:spLocks noChangeArrowheads="1"/>
                </p:cNvSpPr>
                <p:nvPr/>
              </p:nvSpPr>
              <p:spPr bwMode="auto">
                <a:xfrm>
                  <a:off x="703" y="2432"/>
                  <a:ext cx="1224" cy="817"/>
                </a:xfrm>
                <a:prstGeom prst="rect">
                  <a:avLst/>
                </a:prstGeom>
                <a:noFill/>
                <a:ln w="28575">
                  <a:solidFill>
                    <a:srgbClr val="FFFF00"/>
                  </a:solidFill>
                  <a:miter lim="800000"/>
                  <a:headEnd/>
                  <a:tailEnd/>
                </a:ln>
                <a:effectLst/>
              </p:spPr>
              <p:txBody>
                <a:bodyPr wrap="none" anchor="ctr"/>
                <a:lstStyle/>
                <a:p>
                  <a:endParaRPr lang="zh-CN" altLang="en-US"/>
                </a:p>
              </p:txBody>
            </p:sp>
            <p:sp>
              <p:nvSpPr>
                <p:cNvPr id="336926" name="Line 30"/>
                <p:cNvSpPr>
                  <a:spLocks noChangeShapeType="1"/>
                </p:cNvSpPr>
                <p:nvPr/>
              </p:nvSpPr>
              <p:spPr bwMode="auto">
                <a:xfrm>
                  <a:off x="703" y="2704"/>
                  <a:ext cx="1224" cy="0"/>
                </a:xfrm>
                <a:prstGeom prst="line">
                  <a:avLst/>
                </a:prstGeom>
                <a:noFill/>
                <a:ln w="28575">
                  <a:solidFill>
                    <a:srgbClr val="FFFF00"/>
                  </a:solidFill>
                  <a:round/>
                  <a:headEnd/>
                  <a:tailEnd/>
                </a:ln>
                <a:effectLst/>
              </p:spPr>
              <p:txBody>
                <a:bodyPr/>
                <a:lstStyle/>
                <a:p>
                  <a:endParaRPr lang="zh-CN" altLang="en-US"/>
                </a:p>
              </p:txBody>
            </p:sp>
          </p:grpSp>
          <p:sp>
            <p:nvSpPr>
              <p:cNvPr id="336934" name="Text Box 38"/>
              <p:cNvSpPr txBox="1">
                <a:spLocks noChangeArrowheads="1"/>
              </p:cNvSpPr>
              <p:nvPr/>
            </p:nvSpPr>
            <p:spPr bwMode="auto">
              <a:xfrm>
                <a:off x="2290" y="3203"/>
                <a:ext cx="908"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WorksFor</a:t>
                </a:r>
              </a:p>
            </p:txBody>
          </p:sp>
          <p:sp>
            <p:nvSpPr>
              <p:cNvPr id="336943" name="Text Box 47"/>
              <p:cNvSpPr txBox="1">
                <a:spLocks noChangeArrowheads="1"/>
              </p:cNvSpPr>
              <p:nvPr/>
            </p:nvSpPr>
            <p:spPr bwMode="auto">
              <a:xfrm>
                <a:off x="2335" y="3521"/>
                <a:ext cx="908" cy="442"/>
              </a:xfrm>
              <a:prstGeom prst="rect">
                <a:avLst/>
              </a:prstGeom>
              <a:noFill/>
              <a:ln w="9525">
                <a:noFill/>
                <a:miter lim="800000"/>
                <a:headEnd/>
                <a:tailEnd/>
              </a:ln>
              <a:effectLst/>
            </p:spPr>
            <p:txBody>
              <a:bodyPr>
                <a:spAutoFit/>
              </a:bodyPr>
              <a:lstStyle/>
              <a:p>
                <a:r>
                  <a:rPr lang="en-US" altLang="zh-CN" sz="2000" b="1">
                    <a:effectLst>
                      <a:outerShdw blurRad="38100" dist="38100" dir="2700000" algn="tl">
                        <a:srgbClr val="000000"/>
                      </a:outerShdw>
                    </a:effectLst>
                    <a:latin typeface="Times New Roman" pitchFamily="18" charset="0"/>
                  </a:rPr>
                  <a:t>salary</a:t>
                </a:r>
              </a:p>
              <a:p>
                <a:r>
                  <a:rPr lang="en-US" altLang="zh-CN" sz="2000" b="1">
                    <a:effectLst>
                      <a:outerShdw blurRad="38100" dist="38100" dir="2700000" algn="tl">
                        <a:srgbClr val="000000"/>
                      </a:outerShdw>
                    </a:effectLst>
                    <a:latin typeface="Times New Roman" pitchFamily="18" charset="0"/>
                  </a:rPr>
                  <a:t>jobTitle</a:t>
                </a:r>
              </a:p>
            </p:txBody>
          </p:sp>
        </p:grpSp>
        <p:sp>
          <p:nvSpPr>
            <p:cNvPr id="336944" name="Line 48"/>
            <p:cNvSpPr>
              <a:spLocks noChangeShapeType="1"/>
            </p:cNvSpPr>
            <p:nvPr/>
          </p:nvSpPr>
          <p:spPr bwMode="auto">
            <a:xfrm>
              <a:off x="2744" y="2795"/>
              <a:ext cx="0" cy="408"/>
            </a:xfrm>
            <a:prstGeom prst="line">
              <a:avLst/>
            </a:prstGeom>
            <a:noFill/>
            <a:ln w="28575">
              <a:solidFill>
                <a:schemeClr val="tx1"/>
              </a:solidFill>
              <a:prstDash val="dash"/>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6948"/>
                                        </p:tgtEl>
                                        <p:attrNameLst>
                                          <p:attrName>style.visibility</p:attrName>
                                        </p:attrNameLst>
                                      </p:cBhvr>
                                      <p:to>
                                        <p:strVal val="visible"/>
                                      </p:to>
                                    </p:set>
                                    <p:animEffect transition="in" filter="blinds(horizontal)">
                                      <p:cBhvr>
                                        <p:cTn id="7" dur="500"/>
                                        <p:tgtEl>
                                          <p:spTgt spid="3369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6949"/>
                                        </p:tgtEl>
                                        <p:attrNameLst>
                                          <p:attrName>style.visibility</p:attrName>
                                        </p:attrNameLst>
                                      </p:cBhvr>
                                      <p:to>
                                        <p:strVal val="visible"/>
                                      </p:to>
                                    </p:set>
                                    <p:animEffect transition="in" filter="wipe(up)">
                                      <p:cBhvr>
                                        <p:cTn id="12" dur="500"/>
                                        <p:tgtEl>
                                          <p:spTgt spid="336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4"/>
          <p:cNvSpPr>
            <a:spLocks noGrp="1"/>
          </p:cNvSpPr>
          <p:nvPr>
            <p:ph type="sldNum" sz="quarter" idx="11"/>
          </p:nvPr>
        </p:nvSpPr>
        <p:spPr/>
        <p:txBody>
          <a:bodyPr/>
          <a:lstStyle/>
          <a:p>
            <a:fld id="{AA9CA857-8A05-4A8D-8A82-27CE62D1759C}" type="slidenum">
              <a:rPr lang="en-US" altLang="zh-CN"/>
              <a:pPr/>
              <a:t>64</a:t>
            </a:fld>
            <a:endParaRPr lang="en-US" altLang="zh-CN"/>
          </a:p>
        </p:txBody>
      </p:sp>
      <p:sp>
        <p:nvSpPr>
          <p:cNvPr id="337922" name="Rectangle 2"/>
          <p:cNvSpPr>
            <a:spLocks noGrp="1" noChangeArrowheads="1"/>
          </p:cNvSpPr>
          <p:nvPr>
            <p:ph type="body" idx="1"/>
          </p:nvPr>
        </p:nvSpPr>
        <p:spPr>
          <a:xfrm>
            <a:off x="468313" y="1196975"/>
            <a:ext cx="8229600" cy="2447925"/>
          </a:xfrm>
        </p:spPr>
        <p:txBody>
          <a:bodyPr/>
          <a:lstStyle/>
          <a:p>
            <a:pPr>
              <a:lnSpc>
                <a:spcPct val="110000"/>
              </a:lnSpc>
            </a:pPr>
            <a:r>
              <a:rPr lang="zh-CN" altLang="en-US" sz="2400" b="1">
                <a:solidFill>
                  <a:srgbClr val="FFFF00"/>
                </a:solidFill>
              </a:rPr>
              <a:t>限定关联（</a:t>
            </a:r>
            <a:r>
              <a:rPr lang="en-US" altLang="zh-CN" sz="2400" b="1">
                <a:solidFill>
                  <a:srgbClr val="FFFF00"/>
                </a:solidFill>
              </a:rPr>
              <a:t>qualified association</a:t>
            </a:r>
            <a:r>
              <a:rPr lang="zh-CN" altLang="en-US" sz="2400" b="1">
                <a:solidFill>
                  <a:srgbClr val="FFFF00"/>
                </a:solidFill>
              </a:rPr>
              <a:t>）：是这样一种关联，其中被称为</a:t>
            </a:r>
            <a:r>
              <a:rPr lang="zh-CN" altLang="en-US" sz="2400" b="1"/>
              <a:t>限定符</a:t>
            </a:r>
            <a:r>
              <a:rPr lang="zh-CN" altLang="en-US" sz="2400" b="1">
                <a:solidFill>
                  <a:srgbClr val="FFFF00"/>
                </a:solidFill>
              </a:rPr>
              <a:t>（</a:t>
            </a:r>
            <a:r>
              <a:rPr lang="en-US" altLang="zh-CN" sz="2400" b="1">
                <a:solidFill>
                  <a:srgbClr val="FFFF00"/>
                </a:solidFill>
              </a:rPr>
              <a:t>qualifier</a:t>
            </a:r>
            <a:r>
              <a:rPr lang="zh-CN" altLang="en-US" sz="2400" b="1">
                <a:solidFill>
                  <a:srgbClr val="FFFF00"/>
                </a:solidFill>
              </a:rPr>
              <a:t>）的属性会消除在</a:t>
            </a:r>
            <a:r>
              <a:rPr lang="zh-CN" altLang="en-US" sz="2400" b="1">
                <a:solidFill>
                  <a:srgbClr val="FFFF00"/>
                </a:solidFill>
                <a:latin typeface="Arial"/>
              </a:rPr>
              <a:t>“</a:t>
            </a:r>
            <a:r>
              <a:rPr lang="zh-CN" altLang="en-US" sz="2400" b="1">
                <a:solidFill>
                  <a:srgbClr val="FFFF00"/>
                </a:solidFill>
              </a:rPr>
              <a:t>多</a:t>
            </a:r>
            <a:r>
              <a:rPr lang="zh-CN" altLang="en-US" sz="2400" b="1">
                <a:solidFill>
                  <a:srgbClr val="FFFF00"/>
                </a:solidFill>
                <a:latin typeface="Arial"/>
              </a:rPr>
              <a:t>”</a:t>
            </a:r>
            <a:r>
              <a:rPr lang="zh-CN" altLang="en-US" sz="2400" b="1">
                <a:solidFill>
                  <a:srgbClr val="FFFF00"/>
                </a:solidFill>
              </a:rPr>
              <a:t>关联端上对象的歧义。</a:t>
            </a:r>
          </a:p>
          <a:p>
            <a:pPr>
              <a:lnSpc>
                <a:spcPct val="110000"/>
              </a:lnSpc>
            </a:pPr>
            <a:r>
              <a:rPr lang="zh-CN" altLang="en-US" sz="2400" b="1">
                <a:solidFill>
                  <a:srgbClr val="FFFF00"/>
                </a:solidFill>
              </a:rPr>
              <a:t>限定符在目标对象间进行选择，将多重性从</a:t>
            </a:r>
            <a:r>
              <a:rPr lang="zh-CN" altLang="en-US" sz="2400" b="1">
                <a:solidFill>
                  <a:srgbClr val="FFFF00"/>
                </a:solidFill>
                <a:latin typeface="Arial"/>
              </a:rPr>
              <a:t>“</a:t>
            </a:r>
            <a:r>
              <a:rPr lang="zh-CN" altLang="en-US" sz="2400" b="1">
                <a:solidFill>
                  <a:srgbClr val="FFFF00"/>
                </a:solidFill>
              </a:rPr>
              <a:t>多</a:t>
            </a:r>
            <a:r>
              <a:rPr lang="zh-CN" altLang="en-US" sz="2400" b="1">
                <a:solidFill>
                  <a:srgbClr val="FFFF00"/>
                </a:solidFill>
                <a:latin typeface="Arial"/>
              </a:rPr>
              <a:t>”</a:t>
            </a:r>
            <a:r>
              <a:rPr lang="zh-CN" altLang="en-US" sz="2400" b="1">
                <a:solidFill>
                  <a:srgbClr val="FFFF00"/>
                </a:solidFill>
              </a:rPr>
              <a:t>降到</a:t>
            </a:r>
            <a:r>
              <a:rPr lang="zh-CN" altLang="en-US" sz="2400" b="1">
                <a:solidFill>
                  <a:srgbClr val="FFFF00"/>
                </a:solidFill>
                <a:latin typeface="Arial"/>
              </a:rPr>
              <a:t>“</a:t>
            </a:r>
            <a:r>
              <a:rPr lang="en-US" altLang="zh-CN" sz="2400" b="1">
                <a:solidFill>
                  <a:srgbClr val="FFFF00"/>
                </a:solidFill>
              </a:rPr>
              <a:t>1</a:t>
            </a:r>
            <a:r>
              <a:rPr lang="en-US" altLang="zh-CN" sz="2400" b="1">
                <a:solidFill>
                  <a:srgbClr val="FFFF00"/>
                </a:solidFill>
                <a:latin typeface="Arial"/>
              </a:rPr>
              <a:t>”</a:t>
            </a:r>
            <a:r>
              <a:rPr lang="zh-CN" altLang="en-US" sz="2400" b="1">
                <a:solidFill>
                  <a:srgbClr val="FFFF00"/>
                </a:solidFill>
              </a:rPr>
              <a:t>。</a:t>
            </a:r>
          </a:p>
        </p:txBody>
      </p:sp>
      <p:sp>
        <p:nvSpPr>
          <p:cNvPr id="33792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限定关联</a:t>
            </a:r>
          </a:p>
        </p:txBody>
      </p:sp>
      <p:sp>
        <p:nvSpPr>
          <p:cNvPr id="33792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37974" name="Group 54"/>
          <p:cNvGrpSpPr>
            <a:grpSpLocks/>
          </p:cNvGrpSpPr>
          <p:nvPr/>
        </p:nvGrpSpPr>
        <p:grpSpPr bwMode="auto">
          <a:xfrm>
            <a:off x="323850" y="3284538"/>
            <a:ext cx="3960813" cy="1560512"/>
            <a:chOff x="204" y="2069"/>
            <a:chExt cx="2495" cy="983"/>
          </a:xfrm>
        </p:grpSpPr>
        <p:grpSp>
          <p:nvGrpSpPr>
            <p:cNvPr id="337951" name="Group 31"/>
            <p:cNvGrpSpPr>
              <a:grpSpLocks/>
            </p:cNvGrpSpPr>
            <p:nvPr/>
          </p:nvGrpSpPr>
          <p:grpSpPr bwMode="auto">
            <a:xfrm>
              <a:off x="204" y="2205"/>
              <a:ext cx="635" cy="363"/>
              <a:chOff x="703" y="2432"/>
              <a:chExt cx="635" cy="363"/>
            </a:xfrm>
          </p:grpSpPr>
          <p:sp>
            <p:nvSpPr>
              <p:cNvPr id="337928" name="Rectangle 8"/>
              <p:cNvSpPr>
                <a:spLocks noChangeArrowheads="1"/>
              </p:cNvSpPr>
              <p:nvPr/>
            </p:nvSpPr>
            <p:spPr bwMode="auto">
              <a:xfrm>
                <a:off x="703" y="2432"/>
                <a:ext cx="635" cy="363"/>
              </a:xfrm>
              <a:prstGeom prst="rect">
                <a:avLst/>
              </a:prstGeom>
              <a:noFill/>
              <a:ln w="28575">
                <a:solidFill>
                  <a:srgbClr val="FFFF00"/>
                </a:solidFill>
                <a:miter lim="800000"/>
                <a:headEnd/>
                <a:tailEnd/>
              </a:ln>
              <a:effectLst/>
            </p:spPr>
            <p:txBody>
              <a:bodyPr wrap="none" anchor="ctr"/>
              <a:lstStyle/>
              <a:p>
                <a:endParaRPr lang="zh-CN" altLang="en-US"/>
              </a:p>
            </p:txBody>
          </p:sp>
          <p:sp>
            <p:nvSpPr>
              <p:cNvPr id="337930" name="Text Box 10"/>
              <p:cNvSpPr txBox="1">
                <a:spLocks noChangeArrowheads="1"/>
              </p:cNvSpPr>
              <p:nvPr/>
            </p:nvSpPr>
            <p:spPr bwMode="auto">
              <a:xfrm>
                <a:off x="748" y="2478"/>
                <a:ext cx="499"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Bank</a:t>
                </a:r>
              </a:p>
            </p:txBody>
          </p:sp>
        </p:grpSp>
        <p:sp>
          <p:nvSpPr>
            <p:cNvPr id="337955" name="Line 35"/>
            <p:cNvSpPr>
              <a:spLocks noChangeShapeType="1"/>
            </p:cNvSpPr>
            <p:nvPr/>
          </p:nvSpPr>
          <p:spPr bwMode="auto">
            <a:xfrm>
              <a:off x="839" y="2382"/>
              <a:ext cx="635" cy="0"/>
            </a:xfrm>
            <a:prstGeom prst="line">
              <a:avLst/>
            </a:prstGeom>
            <a:noFill/>
            <a:ln w="28575">
              <a:solidFill>
                <a:srgbClr val="FFFF00"/>
              </a:solidFill>
              <a:round/>
              <a:headEnd/>
              <a:tailEnd/>
            </a:ln>
            <a:effectLst/>
          </p:spPr>
          <p:txBody>
            <a:bodyPr/>
            <a:lstStyle/>
            <a:p>
              <a:endParaRPr lang="zh-CN" altLang="en-US"/>
            </a:p>
          </p:txBody>
        </p:sp>
        <p:sp>
          <p:nvSpPr>
            <p:cNvPr id="337956" name="Text Box 36"/>
            <p:cNvSpPr txBox="1">
              <a:spLocks noChangeArrowheads="1"/>
            </p:cNvSpPr>
            <p:nvPr/>
          </p:nvSpPr>
          <p:spPr bwMode="auto">
            <a:xfrm>
              <a:off x="1247" y="2160"/>
              <a:ext cx="22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a:t>
              </a:r>
            </a:p>
          </p:txBody>
        </p:sp>
        <p:sp>
          <p:nvSpPr>
            <p:cNvPr id="337957" name="Text Box 37"/>
            <p:cNvSpPr txBox="1">
              <a:spLocks noChangeArrowheads="1"/>
            </p:cNvSpPr>
            <p:nvPr/>
          </p:nvSpPr>
          <p:spPr bwMode="auto">
            <a:xfrm>
              <a:off x="793" y="2155"/>
              <a:ext cx="272"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1</a:t>
              </a:r>
            </a:p>
          </p:txBody>
        </p:sp>
        <p:grpSp>
          <p:nvGrpSpPr>
            <p:cNvPr id="337971" name="Group 51"/>
            <p:cNvGrpSpPr>
              <a:grpSpLocks/>
            </p:cNvGrpSpPr>
            <p:nvPr/>
          </p:nvGrpSpPr>
          <p:grpSpPr bwMode="auto">
            <a:xfrm>
              <a:off x="1474" y="2069"/>
              <a:ext cx="1225" cy="640"/>
              <a:chOff x="1474" y="2200"/>
              <a:chExt cx="1225" cy="640"/>
            </a:xfrm>
          </p:grpSpPr>
          <p:sp>
            <p:nvSpPr>
              <p:cNvPr id="337949" name="Rectangle 29"/>
              <p:cNvSpPr>
                <a:spLocks noChangeArrowheads="1"/>
              </p:cNvSpPr>
              <p:nvPr/>
            </p:nvSpPr>
            <p:spPr bwMode="auto">
              <a:xfrm>
                <a:off x="1474" y="2200"/>
                <a:ext cx="1225" cy="640"/>
              </a:xfrm>
              <a:prstGeom prst="rect">
                <a:avLst/>
              </a:prstGeom>
              <a:noFill/>
              <a:ln w="28575">
                <a:solidFill>
                  <a:srgbClr val="FFFF00"/>
                </a:solidFill>
                <a:miter lim="800000"/>
                <a:headEnd/>
                <a:tailEnd/>
              </a:ln>
              <a:effectLst/>
            </p:spPr>
            <p:txBody>
              <a:bodyPr wrap="none" anchor="ctr"/>
              <a:lstStyle/>
              <a:p>
                <a:endParaRPr lang="zh-CN" altLang="en-US"/>
              </a:p>
            </p:txBody>
          </p:sp>
          <p:sp>
            <p:nvSpPr>
              <p:cNvPr id="337950" name="Text Box 30"/>
              <p:cNvSpPr txBox="1">
                <a:spLocks noChangeArrowheads="1"/>
              </p:cNvSpPr>
              <p:nvPr/>
            </p:nvSpPr>
            <p:spPr bwMode="auto">
              <a:xfrm>
                <a:off x="1519" y="2205"/>
                <a:ext cx="1021" cy="249"/>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Account</a:t>
                </a:r>
              </a:p>
            </p:txBody>
          </p:sp>
          <p:sp>
            <p:nvSpPr>
              <p:cNvPr id="337969" name="Line 49"/>
              <p:cNvSpPr>
                <a:spLocks noChangeShapeType="1"/>
              </p:cNvSpPr>
              <p:nvPr/>
            </p:nvSpPr>
            <p:spPr bwMode="auto">
              <a:xfrm>
                <a:off x="1474" y="2478"/>
                <a:ext cx="1225" cy="1"/>
              </a:xfrm>
              <a:prstGeom prst="line">
                <a:avLst/>
              </a:prstGeom>
              <a:noFill/>
              <a:ln w="28575">
                <a:solidFill>
                  <a:srgbClr val="FFFF00"/>
                </a:solidFill>
                <a:round/>
                <a:headEnd/>
                <a:tailEnd/>
              </a:ln>
              <a:effectLst/>
            </p:spPr>
            <p:txBody>
              <a:bodyPr/>
              <a:lstStyle/>
              <a:p>
                <a:endParaRPr lang="zh-CN" altLang="en-US"/>
              </a:p>
            </p:txBody>
          </p:sp>
          <p:sp>
            <p:nvSpPr>
              <p:cNvPr id="337970" name="Text Box 50"/>
              <p:cNvSpPr txBox="1">
                <a:spLocks noChangeArrowheads="1"/>
              </p:cNvSpPr>
              <p:nvPr/>
            </p:nvSpPr>
            <p:spPr bwMode="auto">
              <a:xfrm>
                <a:off x="1519" y="2568"/>
                <a:ext cx="1180"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accountNumber</a:t>
                </a:r>
              </a:p>
            </p:txBody>
          </p:sp>
        </p:grpSp>
        <p:sp>
          <p:nvSpPr>
            <p:cNvPr id="337972" name="Text Box 52"/>
            <p:cNvSpPr txBox="1">
              <a:spLocks noChangeArrowheads="1"/>
            </p:cNvSpPr>
            <p:nvPr/>
          </p:nvSpPr>
          <p:spPr bwMode="auto">
            <a:xfrm>
              <a:off x="975" y="2840"/>
              <a:ext cx="680"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未限定</a:t>
              </a:r>
            </a:p>
          </p:txBody>
        </p:sp>
      </p:grpSp>
      <p:grpSp>
        <p:nvGrpSpPr>
          <p:cNvPr id="337975" name="Group 55"/>
          <p:cNvGrpSpPr>
            <a:grpSpLocks/>
          </p:cNvGrpSpPr>
          <p:nvPr/>
        </p:nvGrpSpPr>
        <p:grpSpPr bwMode="auto">
          <a:xfrm>
            <a:off x="3348038" y="4870450"/>
            <a:ext cx="5111750" cy="1271588"/>
            <a:chOff x="2109" y="3068"/>
            <a:chExt cx="3220" cy="801"/>
          </a:xfrm>
        </p:grpSpPr>
        <p:grpSp>
          <p:nvGrpSpPr>
            <p:cNvPr id="337958" name="Group 38"/>
            <p:cNvGrpSpPr>
              <a:grpSpLocks/>
            </p:cNvGrpSpPr>
            <p:nvPr/>
          </p:nvGrpSpPr>
          <p:grpSpPr bwMode="auto">
            <a:xfrm>
              <a:off x="2109" y="3113"/>
              <a:ext cx="635" cy="363"/>
              <a:chOff x="703" y="2432"/>
              <a:chExt cx="635" cy="363"/>
            </a:xfrm>
          </p:grpSpPr>
          <p:sp>
            <p:nvSpPr>
              <p:cNvPr id="337959" name="Rectangle 39"/>
              <p:cNvSpPr>
                <a:spLocks noChangeArrowheads="1"/>
              </p:cNvSpPr>
              <p:nvPr/>
            </p:nvSpPr>
            <p:spPr bwMode="auto">
              <a:xfrm>
                <a:off x="703" y="2432"/>
                <a:ext cx="635" cy="363"/>
              </a:xfrm>
              <a:prstGeom prst="rect">
                <a:avLst/>
              </a:prstGeom>
              <a:noFill/>
              <a:ln w="28575">
                <a:solidFill>
                  <a:srgbClr val="FFFF00"/>
                </a:solidFill>
                <a:miter lim="800000"/>
                <a:headEnd/>
                <a:tailEnd/>
              </a:ln>
              <a:effectLst/>
            </p:spPr>
            <p:txBody>
              <a:bodyPr wrap="none" anchor="ctr"/>
              <a:lstStyle/>
              <a:p>
                <a:endParaRPr lang="zh-CN" altLang="en-US"/>
              </a:p>
            </p:txBody>
          </p:sp>
          <p:sp>
            <p:nvSpPr>
              <p:cNvPr id="337960" name="Text Box 40"/>
              <p:cNvSpPr txBox="1">
                <a:spLocks noChangeArrowheads="1"/>
              </p:cNvSpPr>
              <p:nvPr/>
            </p:nvSpPr>
            <p:spPr bwMode="auto">
              <a:xfrm>
                <a:off x="748" y="2478"/>
                <a:ext cx="499"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Bank</a:t>
                </a:r>
              </a:p>
            </p:txBody>
          </p:sp>
        </p:grpSp>
        <p:grpSp>
          <p:nvGrpSpPr>
            <p:cNvPr id="337961" name="Group 41"/>
            <p:cNvGrpSpPr>
              <a:grpSpLocks/>
            </p:cNvGrpSpPr>
            <p:nvPr/>
          </p:nvGrpSpPr>
          <p:grpSpPr bwMode="auto">
            <a:xfrm>
              <a:off x="4513" y="3113"/>
              <a:ext cx="816" cy="363"/>
              <a:chOff x="1429" y="3157"/>
              <a:chExt cx="816" cy="363"/>
            </a:xfrm>
          </p:grpSpPr>
          <p:sp>
            <p:nvSpPr>
              <p:cNvPr id="337962" name="Rectangle 42"/>
              <p:cNvSpPr>
                <a:spLocks noChangeArrowheads="1"/>
              </p:cNvSpPr>
              <p:nvPr/>
            </p:nvSpPr>
            <p:spPr bwMode="auto">
              <a:xfrm>
                <a:off x="1429" y="3157"/>
                <a:ext cx="816" cy="363"/>
              </a:xfrm>
              <a:prstGeom prst="rect">
                <a:avLst/>
              </a:prstGeom>
              <a:noFill/>
              <a:ln w="28575">
                <a:solidFill>
                  <a:srgbClr val="FFFF00"/>
                </a:solidFill>
                <a:miter lim="800000"/>
                <a:headEnd/>
                <a:tailEnd/>
              </a:ln>
              <a:effectLst/>
            </p:spPr>
            <p:txBody>
              <a:bodyPr wrap="none" anchor="ctr"/>
              <a:lstStyle/>
              <a:p>
                <a:endParaRPr lang="zh-CN" altLang="en-US"/>
              </a:p>
            </p:txBody>
          </p:sp>
          <p:sp>
            <p:nvSpPr>
              <p:cNvPr id="337963" name="Text Box 43"/>
              <p:cNvSpPr txBox="1">
                <a:spLocks noChangeArrowheads="1"/>
              </p:cNvSpPr>
              <p:nvPr/>
            </p:nvSpPr>
            <p:spPr bwMode="auto">
              <a:xfrm>
                <a:off x="1474" y="3203"/>
                <a:ext cx="680"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Account</a:t>
                </a:r>
              </a:p>
            </p:txBody>
          </p:sp>
        </p:grpSp>
        <p:sp>
          <p:nvSpPr>
            <p:cNvPr id="337964" name="Freeform 44"/>
            <p:cNvSpPr>
              <a:spLocks/>
            </p:cNvSpPr>
            <p:nvPr/>
          </p:nvSpPr>
          <p:spPr bwMode="auto">
            <a:xfrm>
              <a:off x="2744" y="3196"/>
              <a:ext cx="1134" cy="227"/>
            </a:xfrm>
            <a:custGeom>
              <a:avLst/>
              <a:gdLst/>
              <a:ahLst/>
              <a:cxnLst>
                <a:cxn ang="0">
                  <a:pos x="0" y="0"/>
                </a:cxn>
                <a:cxn ang="0">
                  <a:pos x="1225" y="0"/>
                </a:cxn>
                <a:cxn ang="0">
                  <a:pos x="1225" y="227"/>
                </a:cxn>
                <a:cxn ang="0">
                  <a:pos x="0" y="227"/>
                </a:cxn>
              </a:cxnLst>
              <a:rect l="0" t="0" r="r" b="b"/>
              <a:pathLst>
                <a:path w="1225" h="227">
                  <a:moveTo>
                    <a:pt x="0" y="0"/>
                  </a:moveTo>
                  <a:lnTo>
                    <a:pt x="1225" y="0"/>
                  </a:lnTo>
                  <a:lnTo>
                    <a:pt x="1225" y="227"/>
                  </a:lnTo>
                  <a:lnTo>
                    <a:pt x="0" y="227"/>
                  </a:lnTo>
                </a:path>
              </a:pathLst>
            </a:custGeom>
            <a:noFill/>
            <a:ln w="28575" cmpd="sng">
              <a:solidFill>
                <a:srgbClr val="FFFF00"/>
              </a:solidFill>
              <a:round/>
              <a:headEnd/>
              <a:tailEnd/>
            </a:ln>
            <a:effectLst/>
          </p:spPr>
          <p:txBody>
            <a:bodyPr/>
            <a:lstStyle/>
            <a:p>
              <a:endParaRPr lang="zh-CN" altLang="en-US"/>
            </a:p>
          </p:txBody>
        </p:sp>
        <p:sp>
          <p:nvSpPr>
            <p:cNvPr id="337965" name="Text Box 45"/>
            <p:cNvSpPr txBox="1">
              <a:spLocks noChangeArrowheads="1"/>
            </p:cNvSpPr>
            <p:nvPr/>
          </p:nvSpPr>
          <p:spPr bwMode="auto">
            <a:xfrm>
              <a:off x="2714" y="3188"/>
              <a:ext cx="1134"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accountNumber</a:t>
              </a:r>
            </a:p>
          </p:txBody>
        </p:sp>
        <p:sp>
          <p:nvSpPr>
            <p:cNvPr id="337966" name="Line 46"/>
            <p:cNvSpPr>
              <a:spLocks noChangeShapeType="1"/>
            </p:cNvSpPr>
            <p:nvPr/>
          </p:nvSpPr>
          <p:spPr bwMode="auto">
            <a:xfrm>
              <a:off x="3878" y="3295"/>
              <a:ext cx="635" cy="0"/>
            </a:xfrm>
            <a:prstGeom prst="line">
              <a:avLst/>
            </a:prstGeom>
            <a:noFill/>
            <a:ln w="28575">
              <a:solidFill>
                <a:srgbClr val="FFFF00"/>
              </a:solidFill>
              <a:round/>
              <a:headEnd/>
              <a:tailEnd/>
            </a:ln>
            <a:effectLst/>
          </p:spPr>
          <p:txBody>
            <a:bodyPr/>
            <a:lstStyle/>
            <a:p>
              <a:endParaRPr lang="zh-CN" altLang="en-US"/>
            </a:p>
          </p:txBody>
        </p:sp>
        <p:sp>
          <p:nvSpPr>
            <p:cNvPr id="337967" name="Text Box 47"/>
            <p:cNvSpPr txBox="1">
              <a:spLocks noChangeArrowheads="1"/>
            </p:cNvSpPr>
            <p:nvPr/>
          </p:nvSpPr>
          <p:spPr bwMode="auto">
            <a:xfrm>
              <a:off x="4150" y="3068"/>
              <a:ext cx="363"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0..1</a:t>
              </a:r>
            </a:p>
          </p:txBody>
        </p:sp>
        <p:sp>
          <p:nvSpPr>
            <p:cNvPr id="337968" name="Text Box 48"/>
            <p:cNvSpPr txBox="1">
              <a:spLocks noChangeArrowheads="1"/>
            </p:cNvSpPr>
            <p:nvPr/>
          </p:nvSpPr>
          <p:spPr bwMode="auto">
            <a:xfrm>
              <a:off x="3832" y="3068"/>
              <a:ext cx="272"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1</a:t>
              </a:r>
            </a:p>
          </p:txBody>
        </p:sp>
        <p:sp>
          <p:nvSpPr>
            <p:cNvPr id="337973" name="Text Box 53"/>
            <p:cNvSpPr txBox="1">
              <a:spLocks noChangeArrowheads="1"/>
            </p:cNvSpPr>
            <p:nvPr/>
          </p:nvSpPr>
          <p:spPr bwMode="auto">
            <a:xfrm>
              <a:off x="3470" y="3657"/>
              <a:ext cx="680"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限定</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74"/>
                                        </p:tgtEl>
                                        <p:attrNameLst>
                                          <p:attrName>style.visibility</p:attrName>
                                        </p:attrNameLst>
                                      </p:cBhvr>
                                      <p:to>
                                        <p:strVal val="visible"/>
                                      </p:to>
                                    </p:set>
                                    <p:animEffect transition="in" filter="blinds(horizontal)">
                                      <p:cBhvr>
                                        <p:cTn id="7" dur="500"/>
                                        <p:tgtEl>
                                          <p:spTgt spid="33797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37975"/>
                                        </p:tgtEl>
                                        <p:attrNameLst>
                                          <p:attrName>style.visibility</p:attrName>
                                        </p:attrNameLst>
                                      </p:cBhvr>
                                      <p:to>
                                        <p:strVal val="visible"/>
                                      </p:to>
                                    </p:set>
                                    <p:animEffect transition="in" filter="blinds(horizontal)">
                                      <p:cBhvr>
                                        <p:cTn id="11" dur="500"/>
                                        <p:tgtEl>
                                          <p:spTgt spid="337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4"/>
          <p:cNvSpPr>
            <a:spLocks noGrp="1"/>
          </p:cNvSpPr>
          <p:nvPr>
            <p:ph type="sldNum" sz="quarter" idx="11"/>
          </p:nvPr>
        </p:nvSpPr>
        <p:spPr/>
        <p:txBody>
          <a:bodyPr/>
          <a:lstStyle/>
          <a:p>
            <a:fld id="{210A409F-5A3F-4877-ABBB-E539AB4BF1A5}" type="slidenum">
              <a:rPr lang="en-US" altLang="zh-CN"/>
              <a:pPr/>
              <a:t>65</a:t>
            </a:fld>
            <a:endParaRPr lang="en-US" altLang="zh-CN"/>
          </a:p>
        </p:txBody>
      </p:sp>
      <p:sp>
        <p:nvSpPr>
          <p:cNvPr id="338946" name="Rectangle 2"/>
          <p:cNvSpPr>
            <a:spLocks noGrp="1" noChangeArrowheads="1"/>
          </p:cNvSpPr>
          <p:nvPr>
            <p:ph type="body" idx="1"/>
          </p:nvPr>
        </p:nvSpPr>
        <p:spPr>
          <a:xfrm>
            <a:off x="468313" y="1196975"/>
            <a:ext cx="8229600" cy="3168650"/>
          </a:xfrm>
        </p:spPr>
        <p:txBody>
          <a:bodyPr/>
          <a:lstStyle/>
          <a:p>
            <a:pPr>
              <a:lnSpc>
                <a:spcPct val="105000"/>
              </a:lnSpc>
            </a:pPr>
            <a:r>
              <a:rPr lang="zh-CN" altLang="en-US" sz="2800" b="1"/>
              <a:t>泛化</a:t>
            </a:r>
            <a:r>
              <a:rPr lang="zh-CN" altLang="en-US" sz="2800" b="1">
                <a:solidFill>
                  <a:srgbClr val="FFFF00"/>
                </a:solidFill>
              </a:rPr>
              <a:t>（</a:t>
            </a:r>
            <a:r>
              <a:rPr lang="en-US" altLang="zh-CN" sz="2800" b="1">
                <a:solidFill>
                  <a:srgbClr val="FFFF00"/>
                </a:solidFill>
              </a:rPr>
              <a:t>generalization</a:t>
            </a:r>
            <a:r>
              <a:rPr lang="zh-CN" altLang="en-US" sz="2800" b="1">
                <a:solidFill>
                  <a:srgbClr val="FFFF00"/>
                </a:solidFill>
              </a:rPr>
              <a:t>）是指类（父类，</a:t>
            </a:r>
            <a:r>
              <a:rPr lang="en-US" altLang="zh-CN" sz="2800" b="1">
                <a:solidFill>
                  <a:srgbClr val="FFFF00"/>
                </a:solidFill>
              </a:rPr>
              <a:t>superclass</a:t>
            </a:r>
            <a:r>
              <a:rPr lang="zh-CN" altLang="en-US" sz="2800" b="1">
                <a:solidFill>
                  <a:srgbClr val="FFFF00"/>
                </a:solidFill>
              </a:rPr>
              <a:t>）与其一个或多个变体（子类，</a:t>
            </a:r>
            <a:r>
              <a:rPr lang="en-US" altLang="zh-CN" sz="2800" b="1">
                <a:solidFill>
                  <a:srgbClr val="FFFF00"/>
                </a:solidFill>
              </a:rPr>
              <a:t>subclass</a:t>
            </a:r>
            <a:r>
              <a:rPr lang="zh-CN" altLang="en-US" sz="2800" b="1">
                <a:solidFill>
                  <a:srgbClr val="FFFF00"/>
                </a:solidFill>
              </a:rPr>
              <a:t>）之间的关系。</a:t>
            </a:r>
          </a:p>
          <a:p>
            <a:pPr>
              <a:lnSpc>
                <a:spcPct val="105000"/>
              </a:lnSpc>
            </a:pPr>
            <a:r>
              <a:rPr lang="zh-CN" altLang="en-US" sz="2800" b="1">
                <a:solidFill>
                  <a:srgbClr val="FFFF00"/>
                </a:solidFill>
              </a:rPr>
              <a:t>在类的层次结构中，子类</a:t>
            </a:r>
            <a:r>
              <a:rPr lang="zh-CN" altLang="en-US" sz="2800" b="1"/>
              <a:t>继承</a:t>
            </a:r>
            <a:r>
              <a:rPr lang="zh-CN" altLang="en-US" sz="2800" b="1">
                <a:solidFill>
                  <a:srgbClr val="FFFF00"/>
                </a:solidFill>
              </a:rPr>
              <a:t>（</a:t>
            </a:r>
            <a:r>
              <a:rPr lang="en-US" altLang="zh-CN" sz="2800" b="1">
                <a:solidFill>
                  <a:srgbClr val="FFFF00"/>
                </a:solidFill>
              </a:rPr>
              <a:t>inherit</a:t>
            </a:r>
            <a:r>
              <a:rPr lang="zh-CN" altLang="en-US" sz="2800" b="1">
                <a:solidFill>
                  <a:srgbClr val="FFFF00"/>
                </a:solidFill>
              </a:rPr>
              <a:t>）其父类的特征。</a:t>
            </a:r>
          </a:p>
          <a:p>
            <a:pPr>
              <a:lnSpc>
                <a:spcPct val="105000"/>
              </a:lnSpc>
            </a:pPr>
            <a:r>
              <a:rPr lang="zh-CN" altLang="en-US" sz="2800" b="1">
                <a:solidFill>
                  <a:srgbClr val="FFFF00"/>
                </a:solidFill>
              </a:rPr>
              <a:t>不要把子类嵌套得过深。</a:t>
            </a:r>
          </a:p>
        </p:txBody>
      </p:sp>
      <p:sp>
        <p:nvSpPr>
          <p:cNvPr id="33894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泛化和继承</a:t>
            </a:r>
          </a:p>
        </p:txBody>
      </p:sp>
      <p:sp>
        <p:nvSpPr>
          <p:cNvPr id="33894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38975" name="Group 31"/>
          <p:cNvGrpSpPr>
            <a:grpSpLocks/>
          </p:cNvGrpSpPr>
          <p:nvPr/>
        </p:nvGrpSpPr>
        <p:grpSpPr bwMode="auto">
          <a:xfrm>
            <a:off x="971550" y="4221163"/>
            <a:ext cx="7467600" cy="2079625"/>
            <a:chOff x="384" y="864"/>
            <a:chExt cx="4704" cy="1601"/>
          </a:xfrm>
        </p:grpSpPr>
        <p:grpSp>
          <p:nvGrpSpPr>
            <p:cNvPr id="338976" name="Group 32"/>
            <p:cNvGrpSpPr>
              <a:grpSpLocks/>
            </p:cNvGrpSpPr>
            <p:nvPr/>
          </p:nvGrpSpPr>
          <p:grpSpPr bwMode="auto">
            <a:xfrm>
              <a:off x="384" y="864"/>
              <a:ext cx="2160" cy="1601"/>
              <a:chOff x="576" y="2064"/>
              <a:chExt cx="2160" cy="1601"/>
            </a:xfrm>
          </p:grpSpPr>
          <p:sp>
            <p:nvSpPr>
              <p:cNvPr id="338977" name="Rectangle 33"/>
              <p:cNvSpPr>
                <a:spLocks noChangeArrowheads="1"/>
              </p:cNvSpPr>
              <p:nvPr/>
            </p:nvSpPr>
            <p:spPr bwMode="auto">
              <a:xfrm>
                <a:off x="576" y="2064"/>
                <a:ext cx="2160" cy="1584"/>
              </a:xfrm>
              <a:prstGeom prst="rect">
                <a:avLst/>
              </a:prstGeom>
              <a:noFill/>
              <a:ln w="28575">
                <a:solidFill>
                  <a:schemeClr val="tx1"/>
                </a:solidFill>
                <a:miter lim="800000"/>
                <a:headEnd/>
                <a:tailEnd type="none" w="lg" len="lg"/>
              </a:ln>
              <a:effectLst/>
            </p:spPr>
            <p:txBody>
              <a:bodyPr wrap="none" anchor="ctr"/>
              <a:lstStyle/>
              <a:p>
                <a:endParaRPr lang="zh-CN" altLang="en-US"/>
              </a:p>
            </p:txBody>
          </p:sp>
          <p:sp>
            <p:nvSpPr>
              <p:cNvPr id="338978" name="Line 34"/>
              <p:cNvSpPr>
                <a:spLocks noChangeShapeType="1"/>
              </p:cNvSpPr>
              <p:nvPr/>
            </p:nvSpPr>
            <p:spPr bwMode="auto">
              <a:xfrm>
                <a:off x="576" y="2496"/>
                <a:ext cx="2160" cy="0"/>
              </a:xfrm>
              <a:prstGeom prst="line">
                <a:avLst/>
              </a:prstGeom>
              <a:noFill/>
              <a:ln w="28575">
                <a:solidFill>
                  <a:schemeClr val="tx1"/>
                </a:solidFill>
                <a:round/>
                <a:headEnd/>
                <a:tailEnd type="none" w="lg" len="lg"/>
              </a:ln>
              <a:effectLst/>
            </p:spPr>
            <p:txBody>
              <a:bodyPr/>
              <a:lstStyle/>
              <a:p>
                <a:endParaRPr lang="zh-CN" altLang="en-US"/>
              </a:p>
            </p:txBody>
          </p:sp>
          <p:sp>
            <p:nvSpPr>
              <p:cNvPr id="338979" name="Text Box 35"/>
              <p:cNvSpPr txBox="1">
                <a:spLocks noChangeArrowheads="1"/>
              </p:cNvSpPr>
              <p:nvPr/>
            </p:nvSpPr>
            <p:spPr bwMode="auto">
              <a:xfrm>
                <a:off x="816" y="2161"/>
                <a:ext cx="1632" cy="282"/>
              </a:xfrm>
              <a:prstGeom prst="rect">
                <a:avLst/>
              </a:prstGeom>
              <a:noFill/>
              <a:ln w="28575">
                <a:noFill/>
                <a:miter lim="800000"/>
                <a:headEnd/>
                <a:tailEnd type="none" w="lg" len="lg"/>
              </a:ln>
              <a:effectLst/>
            </p:spPr>
            <p:txBody>
              <a:bodyPr>
                <a:spAutoFit/>
              </a:bodyPr>
              <a:lstStyle/>
              <a:p>
                <a:pPr algn="ctr">
                  <a:spcBef>
                    <a:spcPct val="50000"/>
                  </a:spcBef>
                </a:pPr>
                <a:r>
                  <a:rPr lang="en-US" altLang="zh-CN" sz="1800" b="1" i="1">
                    <a:effectLst>
                      <a:outerShdw blurRad="38100" dist="38100" dir="2700000" algn="tl">
                        <a:srgbClr val="000000"/>
                      </a:outerShdw>
                    </a:effectLst>
                    <a:latin typeface="Arial" charset="0"/>
                  </a:rPr>
                  <a:t>Shape</a:t>
                </a:r>
              </a:p>
            </p:txBody>
          </p:sp>
          <p:sp>
            <p:nvSpPr>
              <p:cNvPr id="338980" name="Line 36"/>
              <p:cNvSpPr>
                <a:spLocks noChangeShapeType="1"/>
              </p:cNvSpPr>
              <p:nvPr/>
            </p:nvSpPr>
            <p:spPr bwMode="auto">
              <a:xfrm>
                <a:off x="576" y="3312"/>
                <a:ext cx="2160" cy="0"/>
              </a:xfrm>
              <a:prstGeom prst="line">
                <a:avLst/>
              </a:prstGeom>
              <a:noFill/>
              <a:ln w="28575">
                <a:solidFill>
                  <a:schemeClr val="tx1"/>
                </a:solidFill>
                <a:round/>
                <a:headEnd/>
                <a:tailEnd type="none" w="lg" len="lg"/>
              </a:ln>
              <a:effectLst/>
            </p:spPr>
            <p:txBody>
              <a:bodyPr/>
              <a:lstStyle/>
              <a:p>
                <a:endParaRPr lang="zh-CN" altLang="en-US"/>
              </a:p>
            </p:txBody>
          </p:sp>
          <p:sp>
            <p:nvSpPr>
              <p:cNvPr id="338981" name="Text Box 37"/>
              <p:cNvSpPr txBox="1">
                <a:spLocks noChangeArrowheads="1"/>
              </p:cNvSpPr>
              <p:nvPr/>
            </p:nvSpPr>
            <p:spPr bwMode="auto">
              <a:xfrm>
                <a:off x="672" y="2544"/>
                <a:ext cx="1776" cy="658"/>
              </a:xfrm>
              <a:prstGeom prst="rect">
                <a:avLst/>
              </a:prstGeom>
              <a:noFill/>
              <a:ln w="28575">
                <a:noFill/>
                <a:miter lim="800000"/>
                <a:headEnd/>
                <a:tailEnd type="none" w="lg" len="lg"/>
              </a:ln>
              <a:effectLst/>
            </p:spPr>
            <p:txBody>
              <a:bodyPr>
                <a:spAutoFit/>
              </a:bodyPr>
              <a:lstStyle/>
              <a:p>
                <a:pPr>
                  <a:spcBef>
                    <a:spcPct val="50000"/>
                  </a:spcBef>
                  <a:buFontTx/>
                  <a:buChar char="-"/>
                </a:pPr>
                <a:r>
                  <a:rPr lang="en-US" altLang="zh-CN" sz="2000" b="1">
                    <a:effectLst>
                      <a:outerShdw blurRad="38100" dist="38100" dir="2700000" algn="tl">
                        <a:srgbClr val="000000"/>
                      </a:outerShdw>
                    </a:effectLst>
                    <a:latin typeface="Arial" charset="0"/>
                  </a:rPr>
                  <a:t>  x_position: int</a:t>
                </a:r>
              </a:p>
              <a:p>
                <a:pPr>
                  <a:spcBef>
                    <a:spcPct val="50000"/>
                  </a:spcBef>
                  <a:buFontTx/>
                  <a:buChar char="-"/>
                </a:pPr>
                <a:r>
                  <a:rPr lang="en-US" altLang="zh-CN" sz="2000" b="1">
                    <a:effectLst>
                      <a:outerShdw blurRad="38100" dist="38100" dir="2700000" algn="tl">
                        <a:srgbClr val="000000"/>
                      </a:outerShdw>
                    </a:effectLst>
                    <a:latin typeface="Arial" charset="0"/>
                  </a:rPr>
                  <a:t>  y_position: int</a:t>
                </a:r>
              </a:p>
            </p:txBody>
          </p:sp>
          <p:sp>
            <p:nvSpPr>
              <p:cNvPr id="338982" name="Text Box 38"/>
              <p:cNvSpPr txBox="1">
                <a:spLocks noChangeArrowheads="1"/>
              </p:cNvSpPr>
              <p:nvPr/>
            </p:nvSpPr>
            <p:spPr bwMode="auto">
              <a:xfrm>
                <a:off x="672" y="3360"/>
                <a:ext cx="1920" cy="305"/>
              </a:xfrm>
              <a:prstGeom prst="rect">
                <a:avLst/>
              </a:prstGeom>
              <a:noFill/>
              <a:ln w="28575">
                <a:noFill/>
                <a:miter lim="800000"/>
                <a:headEnd/>
                <a:tailEnd type="none" w="lg" len="lg"/>
              </a:ln>
              <a:effectLst/>
            </p:spPr>
            <p:txBody>
              <a:bodyPr>
                <a:spAutoFit/>
              </a:bodyPr>
              <a:lstStyle/>
              <a:p>
                <a:pPr>
                  <a:spcBef>
                    <a:spcPct val="50000"/>
                  </a:spcBef>
                </a:pPr>
                <a:r>
                  <a:rPr lang="en-US" altLang="zh-CN" sz="2000" b="1">
                    <a:effectLst>
                      <a:outerShdw blurRad="38100" dist="38100" dir="2700000" algn="tl">
                        <a:srgbClr val="000000"/>
                      </a:outerShdw>
                    </a:effectLst>
                    <a:latin typeface="Arial" charset="0"/>
                  </a:rPr>
                  <a:t>+  display():  void</a:t>
                </a:r>
              </a:p>
            </p:txBody>
          </p:sp>
        </p:grpSp>
        <p:grpSp>
          <p:nvGrpSpPr>
            <p:cNvPr id="338983" name="Group 39"/>
            <p:cNvGrpSpPr>
              <a:grpSpLocks/>
            </p:cNvGrpSpPr>
            <p:nvPr/>
          </p:nvGrpSpPr>
          <p:grpSpPr bwMode="auto">
            <a:xfrm>
              <a:off x="3408" y="1008"/>
              <a:ext cx="1680" cy="1200"/>
              <a:chOff x="3312" y="2160"/>
              <a:chExt cx="1680" cy="1200"/>
            </a:xfrm>
          </p:grpSpPr>
          <p:sp>
            <p:nvSpPr>
              <p:cNvPr id="338984" name="Rectangle 40"/>
              <p:cNvSpPr>
                <a:spLocks noChangeArrowheads="1"/>
              </p:cNvSpPr>
              <p:nvPr/>
            </p:nvSpPr>
            <p:spPr bwMode="auto">
              <a:xfrm>
                <a:off x="3312" y="2160"/>
                <a:ext cx="1680" cy="1200"/>
              </a:xfrm>
              <a:prstGeom prst="rect">
                <a:avLst/>
              </a:prstGeom>
              <a:noFill/>
              <a:ln w="28575">
                <a:solidFill>
                  <a:schemeClr val="tx1"/>
                </a:solidFill>
                <a:miter lim="800000"/>
                <a:headEnd/>
                <a:tailEnd type="none" w="lg" len="lg"/>
              </a:ln>
              <a:effectLst/>
            </p:spPr>
            <p:txBody>
              <a:bodyPr wrap="none" anchor="ctr"/>
              <a:lstStyle/>
              <a:p>
                <a:endParaRPr lang="zh-CN" altLang="en-US"/>
              </a:p>
            </p:txBody>
          </p:sp>
          <p:sp>
            <p:nvSpPr>
              <p:cNvPr id="338985" name="Line 41"/>
              <p:cNvSpPr>
                <a:spLocks noChangeShapeType="1"/>
              </p:cNvSpPr>
              <p:nvPr/>
            </p:nvSpPr>
            <p:spPr bwMode="auto">
              <a:xfrm>
                <a:off x="3312" y="2544"/>
                <a:ext cx="1680" cy="0"/>
              </a:xfrm>
              <a:prstGeom prst="line">
                <a:avLst/>
              </a:prstGeom>
              <a:noFill/>
              <a:ln w="28575">
                <a:solidFill>
                  <a:schemeClr val="tx1"/>
                </a:solidFill>
                <a:round/>
                <a:headEnd/>
                <a:tailEnd type="none" w="lg" len="lg"/>
              </a:ln>
              <a:effectLst/>
            </p:spPr>
            <p:txBody>
              <a:bodyPr/>
              <a:lstStyle/>
              <a:p>
                <a:endParaRPr lang="zh-CN" altLang="en-US"/>
              </a:p>
            </p:txBody>
          </p:sp>
          <p:sp>
            <p:nvSpPr>
              <p:cNvPr id="338986" name="Text Box 42"/>
              <p:cNvSpPr txBox="1">
                <a:spLocks noChangeArrowheads="1"/>
              </p:cNvSpPr>
              <p:nvPr/>
            </p:nvSpPr>
            <p:spPr bwMode="auto">
              <a:xfrm>
                <a:off x="3552" y="2257"/>
                <a:ext cx="1200" cy="282"/>
              </a:xfrm>
              <a:prstGeom prst="rect">
                <a:avLst/>
              </a:prstGeom>
              <a:noFill/>
              <a:ln w="28575">
                <a:noFill/>
                <a:miter lim="800000"/>
                <a:headEnd/>
                <a:tailEnd type="none" w="lg" len="lg"/>
              </a:ln>
              <a:effectLst/>
            </p:spPr>
            <p:txBody>
              <a:bodyPr>
                <a:spAutoFit/>
              </a:bodyPr>
              <a:lstStyle/>
              <a:p>
                <a:pPr algn="ctr">
                  <a:spcBef>
                    <a:spcPct val="50000"/>
                  </a:spcBef>
                </a:pPr>
                <a:r>
                  <a:rPr lang="en-US" altLang="zh-CN" sz="1800" b="1">
                    <a:effectLst>
                      <a:outerShdw blurRad="38100" dist="38100" dir="2700000" algn="tl">
                        <a:srgbClr val="000000"/>
                      </a:outerShdw>
                    </a:effectLst>
                    <a:latin typeface="Arial" charset="0"/>
                  </a:rPr>
                  <a:t>Circle</a:t>
                </a:r>
              </a:p>
            </p:txBody>
          </p:sp>
          <p:sp>
            <p:nvSpPr>
              <p:cNvPr id="338987" name="Text Box 43"/>
              <p:cNvSpPr txBox="1">
                <a:spLocks noChangeArrowheads="1"/>
              </p:cNvSpPr>
              <p:nvPr/>
            </p:nvSpPr>
            <p:spPr bwMode="auto">
              <a:xfrm>
                <a:off x="3408" y="2640"/>
                <a:ext cx="1488" cy="306"/>
              </a:xfrm>
              <a:prstGeom prst="rect">
                <a:avLst/>
              </a:prstGeom>
              <a:noFill/>
              <a:ln w="28575">
                <a:noFill/>
                <a:miter lim="800000"/>
                <a:headEnd/>
                <a:tailEnd type="none" w="lg" len="lg"/>
              </a:ln>
              <a:effectLst/>
            </p:spPr>
            <p:txBody>
              <a:bodyPr>
                <a:spAutoFit/>
              </a:bodyPr>
              <a:lstStyle/>
              <a:p>
                <a:pPr>
                  <a:spcBef>
                    <a:spcPct val="50000"/>
                  </a:spcBef>
                </a:pPr>
                <a:r>
                  <a:rPr lang="en-US" altLang="zh-CN" sz="2000" b="1">
                    <a:effectLst>
                      <a:outerShdw blurRad="38100" dist="38100" dir="2700000" algn="tl">
                        <a:srgbClr val="000000"/>
                      </a:outerShdw>
                    </a:effectLst>
                    <a:latin typeface="Arial" charset="0"/>
                  </a:rPr>
                  <a:t>-  radius: int</a:t>
                </a:r>
              </a:p>
            </p:txBody>
          </p:sp>
        </p:grpSp>
        <p:grpSp>
          <p:nvGrpSpPr>
            <p:cNvPr id="338988" name="Group 44"/>
            <p:cNvGrpSpPr>
              <a:grpSpLocks/>
            </p:cNvGrpSpPr>
            <p:nvPr/>
          </p:nvGrpSpPr>
          <p:grpSpPr bwMode="auto">
            <a:xfrm rot="10800000">
              <a:off x="2544" y="1584"/>
              <a:ext cx="864" cy="144"/>
              <a:chOff x="3312" y="1536"/>
              <a:chExt cx="1296" cy="192"/>
            </a:xfrm>
          </p:grpSpPr>
          <p:sp>
            <p:nvSpPr>
              <p:cNvPr id="338989" name="Line 45"/>
              <p:cNvSpPr>
                <a:spLocks noChangeShapeType="1"/>
              </p:cNvSpPr>
              <p:nvPr/>
            </p:nvSpPr>
            <p:spPr bwMode="auto">
              <a:xfrm>
                <a:off x="3312" y="1632"/>
                <a:ext cx="1104" cy="0"/>
              </a:xfrm>
              <a:prstGeom prst="line">
                <a:avLst/>
              </a:prstGeom>
              <a:noFill/>
              <a:ln w="28575">
                <a:solidFill>
                  <a:schemeClr val="tx1"/>
                </a:solidFill>
                <a:round/>
                <a:headEnd/>
                <a:tailEnd type="none" w="lg" len="lg"/>
              </a:ln>
              <a:effectLst/>
            </p:spPr>
            <p:txBody>
              <a:bodyPr/>
              <a:lstStyle/>
              <a:p>
                <a:endParaRPr lang="zh-CN" altLang="en-US"/>
              </a:p>
            </p:txBody>
          </p:sp>
          <p:sp>
            <p:nvSpPr>
              <p:cNvPr id="338990" name="AutoShape 46"/>
              <p:cNvSpPr>
                <a:spLocks noChangeArrowheads="1"/>
              </p:cNvSpPr>
              <p:nvPr/>
            </p:nvSpPr>
            <p:spPr bwMode="auto">
              <a:xfrm rot="5400000">
                <a:off x="4416" y="1536"/>
                <a:ext cx="192" cy="192"/>
              </a:xfrm>
              <a:prstGeom prst="triangle">
                <a:avLst>
                  <a:gd name="adj" fmla="val 50000"/>
                </a:avLst>
              </a:prstGeom>
              <a:noFill/>
              <a:ln w="28575">
                <a:solidFill>
                  <a:schemeClr val="tx1"/>
                </a:solidFill>
                <a:miter lim="800000"/>
                <a:headEnd/>
                <a:tailEnd type="none" w="lg" len="lg"/>
              </a:ln>
              <a:effec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8975"/>
                                        </p:tgtEl>
                                        <p:attrNameLst>
                                          <p:attrName>style.visibility</p:attrName>
                                        </p:attrNameLst>
                                      </p:cBhvr>
                                      <p:to>
                                        <p:strVal val="visible"/>
                                      </p:to>
                                    </p:set>
                                    <p:anim calcmode="lin" valueType="num">
                                      <p:cBhvr additive="base">
                                        <p:cTn id="7" dur="500" fill="hold"/>
                                        <p:tgtEl>
                                          <p:spTgt spid="338975"/>
                                        </p:tgtEl>
                                        <p:attrNameLst>
                                          <p:attrName>ppt_x</p:attrName>
                                        </p:attrNameLst>
                                      </p:cBhvr>
                                      <p:tavLst>
                                        <p:tav tm="0">
                                          <p:val>
                                            <p:strVal val="#ppt_x"/>
                                          </p:val>
                                        </p:tav>
                                        <p:tav tm="100000">
                                          <p:val>
                                            <p:strVal val="#ppt_x"/>
                                          </p:val>
                                        </p:tav>
                                      </p:tavLst>
                                    </p:anim>
                                    <p:anim calcmode="lin" valueType="num">
                                      <p:cBhvr additive="base">
                                        <p:cTn id="8" dur="500" fill="hold"/>
                                        <p:tgtEl>
                                          <p:spTgt spid="3389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3745827-D16B-4047-A9AC-10E6C843D21B}" type="slidenum">
              <a:rPr lang="en-US" altLang="zh-CN"/>
              <a:pPr/>
              <a:t>66</a:t>
            </a:fld>
            <a:endParaRPr lang="en-US" altLang="zh-CN"/>
          </a:p>
        </p:txBody>
      </p:sp>
      <p:sp>
        <p:nvSpPr>
          <p:cNvPr id="339970" name="Rectangle 2"/>
          <p:cNvSpPr>
            <a:spLocks noGrp="1" noChangeArrowheads="1"/>
          </p:cNvSpPr>
          <p:nvPr>
            <p:ph type="body" idx="1"/>
          </p:nvPr>
        </p:nvSpPr>
        <p:spPr>
          <a:xfrm>
            <a:off x="468313" y="1196975"/>
            <a:ext cx="8229600" cy="4679950"/>
          </a:xfrm>
        </p:spPr>
        <p:txBody>
          <a:bodyPr/>
          <a:lstStyle/>
          <a:p>
            <a:pPr>
              <a:lnSpc>
                <a:spcPct val="110000"/>
              </a:lnSpc>
            </a:pPr>
            <a:r>
              <a:rPr lang="zh-CN" altLang="en-US" b="1">
                <a:solidFill>
                  <a:srgbClr val="FFFF00"/>
                </a:solidFill>
              </a:rPr>
              <a:t>要尽量避免</a:t>
            </a:r>
            <a:r>
              <a:rPr lang="en-US" altLang="zh-CN" b="1">
                <a:solidFill>
                  <a:srgbClr val="FFFF00"/>
                </a:solidFill>
              </a:rPr>
              <a:t>n</a:t>
            </a:r>
            <a:r>
              <a:rPr lang="zh-CN" altLang="en-US" b="1">
                <a:solidFill>
                  <a:srgbClr val="FFFF00"/>
                </a:solidFill>
              </a:rPr>
              <a:t>元关联</a:t>
            </a:r>
            <a:r>
              <a:rPr lang="en-US" altLang="zh-CN" b="1">
                <a:solidFill>
                  <a:srgbClr val="FFFF00"/>
                </a:solidFill>
                <a:latin typeface="Arial"/>
              </a:rPr>
              <a:t>——</a:t>
            </a:r>
            <a:r>
              <a:rPr lang="zh-CN" altLang="en-US" b="1">
                <a:solidFill>
                  <a:srgbClr val="FFFF00"/>
                </a:solidFill>
              </a:rPr>
              <a:t>大部分关联可以分解成带限定符和属性的二元关联。</a:t>
            </a:r>
          </a:p>
          <a:p>
            <a:pPr>
              <a:lnSpc>
                <a:spcPct val="110000"/>
              </a:lnSpc>
            </a:pPr>
            <a:r>
              <a:rPr lang="en-US" altLang="zh-CN" b="1">
                <a:solidFill>
                  <a:srgbClr val="FFFF00"/>
                </a:solidFill>
              </a:rPr>
              <a:t>n</a:t>
            </a:r>
            <a:r>
              <a:rPr lang="zh-CN" altLang="en-US" b="1">
                <a:solidFill>
                  <a:srgbClr val="FFFF00"/>
                </a:solidFill>
              </a:rPr>
              <a:t>元关联的</a:t>
            </a:r>
            <a:r>
              <a:rPr lang="en-US" altLang="zh-CN" b="1">
                <a:solidFill>
                  <a:srgbClr val="FFFF00"/>
                </a:solidFill>
              </a:rPr>
              <a:t>UML</a:t>
            </a:r>
            <a:r>
              <a:rPr lang="zh-CN" altLang="en-US" b="1">
                <a:solidFill>
                  <a:srgbClr val="FFFF00"/>
                </a:solidFill>
              </a:rPr>
              <a:t>符号是以直线连接相关类的一个菱形。</a:t>
            </a:r>
          </a:p>
          <a:p>
            <a:pPr>
              <a:lnSpc>
                <a:spcPct val="110000"/>
              </a:lnSpc>
            </a:pPr>
            <a:r>
              <a:rPr lang="zh-CN" altLang="en-US" b="1">
                <a:solidFill>
                  <a:srgbClr val="FFFF00"/>
                </a:solidFill>
              </a:rPr>
              <a:t>在实现时要把</a:t>
            </a:r>
            <a:r>
              <a:rPr lang="en-US" altLang="zh-CN" b="1">
                <a:solidFill>
                  <a:srgbClr val="FFFF00"/>
                </a:solidFill>
              </a:rPr>
              <a:t>n</a:t>
            </a:r>
            <a:r>
              <a:rPr lang="zh-CN" altLang="en-US" b="1">
                <a:solidFill>
                  <a:srgbClr val="FFFF00"/>
                </a:solidFill>
              </a:rPr>
              <a:t>元关联提升为类。</a:t>
            </a:r>
          </a:p>
        </p:txBody>
      </p:sp>
      <p:sp>
        <p:nvSpPr>
          <p:cNvPr id="33997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en-US" altLang="zh-CN" sz="4000" b="1">
                <a:solidFill>
                  <a:srgbClr val="FFFF00"/>
                </a:solidFill>
                <a:effectLst>
                  <a:outerShdw blurRad="38100" dist="38100" dir="2700000" algn="tl">
                    <a:srgbClr val="000000"/>
                  </a:outerShdw>
                </a:effectLst>
              </a:rPr>
              <a:t>n</a:t>
            </a:r>
            <a:r>
              <a:rPr lang="zh-CN" altLang="en-US" sz="4000" b="1">
                <a:solidFill>
                  <a:srgbClr val="FFFF00"/>
                </a:solidFill>
                <a:effectLst>
                  <a:outerShdw blurRad="38100" dist="38100" dir="2700000" algn="tl">
                    <a:srgbClr val="000000"/>
                  </a:outerShdw>
                </a:effectLst>
              </a:rPr>
              <a:t>元关联</a:t>
            </a:r>
          </a:p>
        </p:txBody>
      </p:sp>
      <p:sp>
        <p:nvSpPr>
          <p:cNvPr id="33997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p>
            <a:fld id="{8F48777A-CF82-4261-8333-F85293225E93}" type="slidenum">
              <a:rPr lang="en-US" altLang="zh-CN"/>
              <a:pPr/>
              <a:t>67</a:t>
            </a:fld>
            <a:endParaRPr lang="en-US" altLang="zh-CN"/>
          </a:p>
        </p:txBody>
      </p:sp>
      <p:sp>
        <p:nvSpPr>
          <p:cNvPr id="34099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en-US" altLang="zh-CN" sz="4000" b="1">
                <a:solidFill>
                  <a:srgbClr val="FFFF00"/>
                </a:solidFill>
                <a:effectLst>
                  <a:outerShdw blurRad="38100" dist="38100" dir="2700000" algn="tl">
                    <a:srgbClr val="000000"/>
                  </a:outerShdw>
                </a:effectLst>
              </a:rPr>
              <a:t>n</a:t>
            </a:r>
            <a:r>
              <a:rPr lang="zh-CN" altLang="en-US" sz="4000" b="1">
                <a:solidFill>
                  <a:srgbClr val="FFFF00"/>
                </a:solidFill>
                <a:effectLst>
                  <a:outerShdw blurRad="38100" dist="38100" dir="2700000" algn="tl">
                    <a:srgbClr val="000000"/>
                  </a:outerShdw>
                </a:effectLst>
              </a:rPr>
              <a:t>元关联</a:t>
            </a:r>
          </a:p>
        </p:txBody>
      </p:sp>
      <p:sp>
        <p:nvSpPr>
          <p:cNvPr id="34099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1042" name="Group 50"/>
          <p:cNvGrpSpPr>
            <a:grpSpLocks/>
          </p:cNvGrpSpPr>
          <p:nvPr/>
        </p:nvGrpSpPr>
        <p:grpSpPr bwMode="auto">
          <a:xfrm>
            <a:off x="612775" y="1196975"/>
            <a:ext cx="7054850" cy="1420813"/>
            <a:chOff x="386" y="754"/>
            <a:chExt cx="4444" cy="895"/>
          </a:xfrm>
        </p:grpSpPr>
        <p:sp>
          <p:nvSpPr>
            <p:cNvPr id="340998" name="Text Box 6"/>
            <p:cNvSpPr txBox="1">
              <a:spLocks noChangeArrowheads="1"/>
            </p:cNvSpPr>
            <p:nvPr/>
          </p:nvSpPr>
          <p:spPr bwMode="auto">
            <a:xfrm>
              <a:off x="386" y="807"/>
              <a:ext cx="816"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Project</a:t>
              </a:r>
            </a:p>
          </p:txBody>
        </p:sp>
        <p:sp>
          <p:nvSpPr>
            <p:cNvPr id="340999" name="Text Box 7"/>
            <p:cNvSpPr txBox="1">
              <a:spLocks noChangeArrowheads="1"/>
            </p:cNvSpPr>
            <p:nvPr/>
          </p:nvSpPr>
          <p:spPr bwMode="auto">
            <a:xfrm>
              <a:off x="2827" y="829"/>
              <a:ext cx="816"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Language</a:t>
              </a:r>
            </a:p>
          </p:txBody>
        </p:sp>
        <p:sp>
          <p:nvSpPr>
            <p:cNvPr id="341000" name="Text Box 8"/>
            <p:cNvSpPr txBox="1">
              <a:spLocks noChangeArrowheads="1"/>
            </p:cNvSpPr>
            <p:nvPr/>
          </p:nvSpPr>
          <p:spPr bwMode="auto">
            <a:xfrm>
              <a:off x="1589" y="1381"/>
              <a:ext cx="816"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Person</a:t>
              </a:r>
            </a:p>
          </p:txBody>
        </p:sp>
        <p:sp>
          <p:nvSpPr>
            <p:cNvPr id="341001" name="AutoShape 9"/>
            <p:cNvSpPr>
              <a:spLocks noChangeArrowheads="1"/>
            </p:cNvSpPr>
            <p:nvPr/>
          </p:nvSpPr>
          <p:spPr bwMode="auto">
            <a:xfrm>
              <a:off x="1791" y="845"/>
              <a:ext cx="408" cy="226"/>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1002" name="Line 10"/>
            <p:cNvSpPr>
              <a:spLocks noChangeShapeType="1"/>
            </p:cNvSpPr>
            <p:nvPr/>
          </p:nvSpPr>
          <p:spPr bwMode="auto">
            <a:xfrm flipH="1">
              <a:off x="1210" y="951"/>
              <a:ext cx="589" cy="0"/>
            </a:xfrm>
            <a:prstGeom prst="line">
              <a:avLst/>
            </a:prstGeom>
            <a:noFill/>
            <a:ln w="28575">
              <a:solidFill>
                <a:srgbClr val="FFFF00"/>
              </a:solidFill>
              <a:round/>
              <a:headEnd/>
              <a:tailEnd/>
            </a:ln>
            <a:effectLst/>
          </p:spPr>
          <p:txBody>
            <a:bodyPr/>
            <a:lstStyle/>
            <a:p>
              <a:endParaRPr lang="zh-CN" altLang="en-US"/>
            </a:p>
          </p:txBody>
        </p:sp>
        <p:sp>
          <p:nvSpPr>
            <p:cNvPr id="341003" name="Line 11"/>
            <p:cNvSpPr>
              <a:spLocks noChangeShapeType="1"/>
            </p:cNvSpPr>
            <p:nvPr/>
          </p:nvSpPr>
          <p:spPr bwMode="auto">
            <a:xfrm>
              <a:off x="2192" y="957"/>
              <a:ext cx="635" cy="0"/>
            </a:xfrm>
            <a:prstGeom prst="line">
              <a:avLst/>
            </a:prstGeom>
            <a:noFill/>
            <a:ln w="28575">
              <a:solidFill>
                <a:srgbClr val="FFFF00"/>
              </a:solidFill>
              <a:round/>
              <a:headEnd/>
              <a:tailEnd/>
            </a:ln>
            <a:effectLst/>
          </p:spPr>
          <p:txBody>
            <a:bodyPr/>
            <a:lstStyle/>
            <a:p>
              <a:endParaRPr lang="zh-CN" altLang="en-US"/>
            </a:p>
          </p:txBody>
        </p:sp>
        <p:sp>
          <p:nvSpPr>
            <p:cNvPr id="341004" name="Line 12"/>
            <p:cNvSpPr>
              <a:spLocks noChangeShapeType="1"/>
            </p:cNvSpPr>
            <p:nvPr/>
          </p:nvSpPr>
          <p:spPr bwMode="auto">
            <a:xfrm>
              <a:off x="1997" y="1071"/>
              <a:ext cx="0" cy="318"/>
            </a:xfrm>
            <a:prstGeom prst="line">
              <a:avLst/>
            </a:prstGeom>
            <a:noFill/>
            <a:ln w="28575">
              <a:solidFill>
                <a:srgbClr val="FFFF00"/>
              </a:solidFill>
              <a:round/>
              <a:headEnd/>
              <a:tailEnd/>
            </a:ln>
            <a:effectLst/>
          </p:spPr>
          <p:txBody>
            <a:bodyPr/>
            <a:lstStyle/>
            <a:p>
              <a:endParaRPr lang="zh-CN" altLang="en-US"/>
            </a:p>
          </p:txBody>
        </p:sp>
        <p:sp>
          <p:nvSpPr>
            <p:cNvPr id="341005" name="Text Box 13"/>
            <p:cNvSpPr txBox="1">
              <a:spLocks noChangeArrowheads="1"/>
            </p:cNvSpPr>
            <p:nvPr/>
          </p:nvSpPr>
          <p:spPr bwMode="auto">
            <a:xfrm>
              <a:off x="1202" y="754"/>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1006" name="Text Box 14"/>
            <p:cNvSpPr txBox="1">
              <a:spLocks noChangeArrowheads="1"/>
            </p:cNvSpPr>
            <p:nvPr/>
          </p:nvSpPr>
          <p:spPr bwMode="auto">
            <a:xfrm>
              <a:off x="2608" y="754"/>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1007" name="Text Box 15"/>
            <p:cNvSpPr txBox="1">
              <a:spLocks noChangeArrowheads="1"/>
            </p:cNvSpPr>
            <p:nvPr/>
          </p:nvSpPr>
          <p:spPr bwMode="auto">
            <a:xfrm>
              <a:off x="1973" y="1202"/>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1008" name="Text Box 16"/>
            <p:cNvSpPr txBox="1">
              <a:spLocks noChangeArrowheads="1"/>
            </p:cNvSpPr>
            <p:nvPr/>
          </p:nvSpPr>
          <p:spPr bwMode="auto">
            <a:xfrm>
              <a:off x="1111" y="1162"/>
              <a:ext cx="954"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programmer</a:t>
              </a:r>
            </a:p>
          </p:txBody>
        </p:sp>
        <p:sp>
          <p:nvSpPr>
            <p:cNvPr id="341040" name="Text Box 48"/>
            <p:cNvSpPr txBox="1">
              <a:spLocks noChangeArrowheads="1"/>
            </p:cNvSpPr>
            <p:nvPr/>
          </p:nvSpPr>
          <p:spPr bwMode="auto">
            <a:xfrm>
              <a:off x="4105" y="1071"/>
              <a:ext cx="72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类图</a:t>
              </a:r>
            </a:p>
          </p:txBody>
        </p:sp>
      </p:grpSp>
      <p:grpSp>
        <p:nvGrpSpPr>
          <p:cNvPr id="341043" name="Group 51"/>
          <p:cNvGrpSpPr>
            <a:grpSpLocks/>
          </p:cNvGrpSpPr>
          <p:nvPr/>
        </p:nvGrpSpPr>
        <p:grpSpPr bwMode="auto">
          <a:xfrm>
            <a:off x="592138" y="3168650"/>
            <a:ext cx="7724775" cy="3260725"/>
            <a:chOff x="373" y="1996"/>
            <a:chExt cx="4866" cy="2054"/>
          </a:xfrm>
        </p:grpSpPr>
        <p:grpSp>
          <p:nvGrpSpPr>
            <p:cNvPr id="341039" name="Group 47"/>
            <p:cNvGrpSpPr>
              <a:grpSpLocks/>
            </p:cNvGrpSpPr>
            <p:nvPr/>
          </p:nvGrpSpPr>
          <p:grpSpPr bwMode="auto">
            <a:xfrm>
              <a:off x="373" y="1996"/>
              <a:ext cx="4866" cy="1797"/>
              <a:chOff x="237" y="1858"/>
              <a:chExt cx="4866" cy="1797"/>
            </a:xfrm>
          </p:grpSpPr>
          <p:sp>
            <p:nvSpPr>
              <p:cNvPr id="341010" name="Text Box 18"/>
              <p:cNvSpPr txBox="1">
                <a:spLocks noChangeArrowheads="1"/>
              </p:cNvSpPr>
              <p:nvPr/>
            </p:nvSpPr>
            <p:spPr bwMode="auto">
              <a:xfrm>
                <a:off x="3788" y="1880"/>
                <a:ext cx="1315" cy="552"/>
              </a:xfrm>
              <a:prstGeom prst="rect">
                <a:avLst/>
              </a:prstGeom>
              <a:noFill/>
              <a:ln w="28575">
                <a:solidFill>
                  <a:srgbClr val="FFFF00"/>
                </a:solidFill>
                <a:miter lim="800000"/>
                <a:headEnd/>
                <a:tailEnd/>
              </a:ln>
              <a:effectLst/>
            </p:spPr>
            <p:txBody>
              <a:bodyPr/>
              <a:lstStyle/>
              <a:p>
                <a:pPr algn="ctr">
                  <a:spcBef>
                    <a:spcPct val="50000"/>
                  </a:spcBef>
                </a:pPr>
                <a:r>
                  <a:rPr lang="en-US" altLang="zh-CN" sz="2000" b="1" u="sng">
                    <a:effectLst>
                      <a:outerShdw blurRad="38100" dist="38100" dir="2700000" algn="tl">
                        <a:srgbClr val="000000"/>
                      </a:outerShdw>
                    </a:effectLst>
                  </a:rPr>
                  <a:t>Cobol:Language</a:t>
                </a:r>
              </a:p>
            </p:txBody>
          </p:sp>
          <p:sp>
            <p:nvSpPr>
              <p:cNvPr id="341011" name="Text Box 19"/>
              <p:cNvSpPr txBox="1">
                <a:spLocks noChangeArrowheads="1"/>
              </p:cNvSpPr>
              <p:nvPr/>
            </p:nvSpPr>
            <p:spPr bwMode="auto">
              <a:xfrm>
                <a:off x="2453" y="2387"/>
                <a:ext cx="1010" cy="544"/>
              </a:xfrm>
              <a:prstGeom prst="rect">
                <a:avLst/>
              </a:prstGeom>
              <a:noFill/>
              <a:ln w="28575">
                <a:solidFill>
                  <a:srgbClr val="FFFF00"/>
                </a:solidFill>
                <a:miter lim="800000"/>
                <a:headEnd/>
                <a:tailEnd/>
              </a:ln>
              <a:effectLst/>
            </p:spPr>
            <p:txBody>
              <a:bodyPr/>
              <a:lstStyle/>
              <a:p>
                <a:pPr algn="ctr">
                  <a:spcBef>
                    <a:spcPct val="50000"/>
                  </a:spcBef>
                </a:pPr>
                <a:r>
                  <a:rPr lang="en-US" altLang="zh-CN" sz="2000" b="1" u="sng">
                    <a:effectLst>
                      <a:outerShdw blurRad="38100" dist="38100" dir="2700000" algn="tl">
                        <a:srgbClr val="000000"/>
                      </a:outerShdw>
                    </a:effectLst>
                  </a:rPr>
                  <a:t>Mary:Person</a:t>
                </a:r>
              </a:p>
            </p:txBody>
          </p:sp>
          <p:sp>
            <p:nvSpPr>
              <p:cNvPr id="341012" name="AutoShape 20"/>
              <p:cNvSpPr>
                <a:spLocks noChangeArrowheads="1"/>
              </p:cNvSpPr>
              <p:nvPr/>
            </p:nvSpPr>
            <p:spPr bwMode="auto">
              <a:xfrm>
                <a:off x="2752" y="1896"/>
                <a:ext cx="408" cy="226"/>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1013" name="Line 21"/>
              <p:cNvSpPr>
                <a:spLocks noChangeShapeType="1"/>
              </p:cNvSpPr>
              <p:nvPr/>
            </p:nvSpPr>
            <p:spPr bwMode="auto">
              <a:xfrm flipH="1">
                <a:off x="2171" y="2002"/>
                <a:ext cx="589" cy="0"/>
              </a:xfrm>
              <a:prstGeom prst="line">
                <a:avLst/>
              </a:prstGeom>
              <a:noFill/>
              <a:ln w="28575">
                <a:solidFill>
                  <a:srgbClr val="FFFF00"/>
                </a:solidFill>
                <a:round/>
                <a:headEnd/>
                <a:tailEnd/>
              </a:ln>
              <a:effectLst/>
            </p:spPr>
            <p:txBody>
              <a:bodyPr/>
              <a:lstStyle/>
              <a:p>
                <a:endParaRPr lang="zh-CN" altLang="en-US"/>
              </a:p>
            </p:txBody>
          </p:sp>
          <p:sp>
            <p:nvSpPr>
              <p:cNvPr id="341014" name="Line 22"/>
              <p:cNvSpPr>
                <a:spLocks noChangeShapeType="1"/>
              </p:cNvSpPr>
              <p:nvPr/>
            </p:nvSpPr>
            <p:spPr bwMode="auto">
              <a:xfrm>
                <a:off x="3153" y="2008"/>
                <a:ext cx="635" cy="0"/>
              </a:xfrm>
              <a:prstGeom prst="line">
                <a:avLst/>
              </a:prstGeom>
              <a:noFill/>
              <a:ln w="28575">
                <a:solidFill>
                  <a:srgbClr val="FFFF00"/>
                </a:solidFill>
                <a:round/>
                <a:headEnd/>
                <a:tailEnd/>
              </a:ln>
              <a:effectLst/>
            </p:spPr>
            <p:txBody>
              <a:bodyPr/>
              <a:lstStyle/>
              <a:p>
                <a:endParaRPr lang="zh-CN" altLang="en-US"/>
              </a:p>
            </p:txBody>
          </p:sp>
          <p:sp>
            <p:nvSpPr>
              <p:cNvPr id="341015" name="Line 23"/>
              <p:cNvSpPr>
                <a:spLocks noChangeShapeType="1"/>
              </p:cNvSpPr>
              <p:nvPr/>
            </p:nvSpPr>
            <p:spPr bwMode="auto">
              <a:xfrm>
                <a:off x="2958" y="2122"/>
                <a:ext cx="0" cy="272"/>
              </a:xfrm>
              <a:prstGeom prst="line">
                <a:avLst/>
              </a:prstGeom>
              <a:noFill/>
              <a:ln w="28575">
                <a:solidFill>
                  <a:srgbClr val="FFFF00"/>
                </a:solidFill>
                <a:round/>
                <a:headEnd/>
                <a:tailEnd/>
              </a:ln>
              <a:effectLst/>
            </p:spPr>
            <p:txBody>
              <a:bodyPr/>
              <a:lstStyle/>
              <a:p>
                <a:endParaRPr lang="zh-CN" altLang="en-US"/>
              </a:p>
            </p:txBody>
          </p:sp>
          <p:grpSp>
            <p:nvGrpSpPr>
              <p:cNvPr id="341033" name="Group 41"/>
              <p:cNvGrpSpPr>
                <a:grpSpLocks/>
              </p:cNvGrpSpPr>
              <p:nvPr/>
            </p:nvGrpSpPr>
            <p:grpSpPr bwMode="auto">
              <a:xfrm>
                <a:off x="252" y="1858"/>
                <a:ext cx="1910" cy="529"/>
                <a:chOff x="228" y="1858"/>
                <a:chExt cx="1910" cy="529"/>
              </a:xfrm>
            </p:grpSpPr>
            <p:sp>
              <p:nvSpPr>
                <p:cNvPr id="341009" name="Text Box 17"/>
                <p:cNvSpPr txBox="1">
                  <a:spLocks noChangeArrowheads="1"/>
                </p:cNvSpPr>
                <p:nvPr/>
              </p:nvSpPr>
              <p:spPr bwMode="auto">
                <a:xfrm>
                  <a:off x="235" y="1858"/>
                  <a:ext cx="1903" cy="529"/>
                </a:xfrm>
                <a:prstGeom prst="rect">
                  <a:avLst/>
                </a:prstGeom>
                <a:noFill/>
                <a:ln w="28575">
                  <a:solidFill>
                    <a:srgbClr val="FFFF00"/>
                  </a:solidFill>
                  <a:miter lim="800000"/>
                  <a:headEnd/>
                  <a:tailEnd/>
                </a:ln>
                <a:effectLst/>
              </p:spPr>
              <p:txBody>
                <a:bodyPr/>
                <a:lstStyle/>
                <a:p>
                  <a:pPr algn="ctr">
                    <a:spcBef>
                      <a:spcPct val="50000"/>
                    </a:spcBef>
                  </a:pPr>
                  <a:r>
                    <a:rPr lang="en-US" altLang="zh-CN" sz="2000" b="1" u="sng">
                      <a:effectLst>
                        <a:outerShdw blurRad="38100" dist="38100" dir="2700000" algn="tl">
                          <a:srgbClr val="000000"/>
                        </a:outerShdw>
                      </a:effectLst>
                    </a:rPr>
                    <a:t>accountingSystem:Project</a:t>
                  </a:r>
                </a:p>
              </p:txBody>
            </p:sp>
            <p:sp>
              <p:nvSpPr>
                <p:cNvPr id="341020" name="Line 28"/>
                <p:cNvSpPr>
                  <a:spLocks noChangeShapeType="1"/>
                </p:cNvSpPr>
                <p:nvPr/>
              </p:nvSpPr>
              <p:spPr bwMode="auto">
                <a:xfrm>
                  <a:off x="228" y="2115"/>
                  <a:ext cx="1905" cy="0"/>
                </a:xfrm>
                <a:prstGeom prst="line">
                  <a:avLst/>
                </a:prstGeom>
                <a:noFill/>
                <a:ln w="28575">
                  <a:solidFill>
                    <a:srgbClr val="FFFF00"/>
                  </a:solidFill>
                  <a:round/>
                  <a:headEnd/>
                  <a:tailEnd/>
                </a:ln>
                <a:effectLst/>
              </p:spPr>
              <p:txBody>
                <a:bodyPr/>
                <a:lstStyle/>
                <a:p>
                  <a:endParaRPr lang="zh-CN" altLang="en-US"/>
                </a:p>
              </p:txBody>
            </p:sp>
            <p:sp>
              <p:nvSpPr>
                <p:cNvPr id="341021" name="Text Box 29"/>
                <p:cNvSpPr txBox="1">
                  <a:spLocks noChangeArrowheads="1"/>
                </p:cNvSpPr>
                <p:nvPr/>
              </p:nvSpPr>
              <p:spPr bwMode="auto">
                <a:xfrm>
                  <a:off x="249" y="2115"/>
                  <a:ext cx="176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name=</a:t>
                  </a:r>
                  <a:r>
                    <a:rPr lang="en-US" altLang="zh-CN" sz="1800" b="1">
                      <a:effectLst>
                        <a:outerShdw blurRad="38100" dist="38100" dir="2700000" algn="tl">
                          <a:srgbClr val="000000"/>
                        </a:outerShdw>
                      </a:effectLst>
                      <a:latin typeface="Arial"/>
                    </a:rPr>
                    <a:t>“</a:t>
                  </a:r>
                  <a:r>
                    <a:rPr lang="en-US" altLang="zh-CN" sz="1800" b="1">
                      <a:effectLst>
                        <a:outerShdw blurRad="38100" dist="38100" dir="2700000" algn="tl">
                          <a:srgbClr val="000000"/>
                        </a:outerShdw>
                      </a:effectLst>
                    </a:rPr>
                    <a:t>accounting system</a:t>
                  </a:r>
                  <a:r>
                    <a:rPr lang="en-US" altLang="zh-CN" sz="1800" b="1">
                      <a:effectLst>
                        <a:outerShdw blurRad="38100" dist="38100" dir="2700000" algn="tl">
                          <a:srgbClr val="000000"/>
                        </a:outerShdw>
                      </a:effectLst>
                      <a:latin typeface="Arial"/>
                    </a:rPr>
                    <a:t>”</a:t>
                  </a:r>
                  <a:endParaRPr lang="en-US" altLang="zh-CN" sz="1800" b="1">
                    <a:effectLst>
                      <a:outerShdw blurRad="38100" dist="38100" dir="2700000" algn="tl">
                        <a:srgbClr val="000000"/>
                      </a:outerShdw>
                    </a:effectLst>
                  </a:endParaRPr>
                </a:p>
              </p:txBody>
            </p:sp>
          </p:grpSp>
          <p:grpSp>
            <p:nvGrpSpPr>
              <p:cNvPr id="341036" name="Group 44"/>
              <p:cNvGrpSpPr>
                <a:grpSpLocks/>
              </p:cNvGrpSpPr>
              <p:nvPr/>
            </p:nvGrpSpPr>
            <p:grpSpPr bwMode="auto">
              <a:xfrm>
                <a:off x="237" y="3126"/>
                <a:ext cx="1910" cy="529"/>
                <a:chOff x="197" y="3022"/>
                <a:chExt cx="1910" cy="529"/>
              </a:xfrm>
            </p:grpSpPr>
            <p:sp>
              <p:nvSpPr>
                <p:cNvPr id="341022" name="Text Box 30"/>
                <p:cNvSpPr txBox="1">
                  <a:spLocks noChangeArrowheads="1"/>
                </p:cNvSpPr>
                <p:nvPr/>
              </p:nvSpPr>
              <p:spPr bwMode="auto">
                <a:xfrm>
                  <a:off x="204" y="3022"/>
                  <a:ext cx="1903" cy="529"/>
                </a:xfrm>
                <a:prstGeom prst="rect">
                  <a:avLst/>
                </a:prstGeom>
                <a:noFill/>
                <a:ln w="28575">
                  <a:solidFill>
                    <a:srgbClr val="FFFF00"/>
                  </a:solidFill>
                  <a:miter lim="800000"/>
                  <a:headEnd/>
                  <a:tailEnd/>
                </a:ln>
                <a:effectLst/>
              </p:spPr>
              <p:txBody>
                <a:bodyPr/>
                <a:lstStyle/>
                <a:p>
                  <a:pPr algn="ctr">
                    <a:spcBef>
                      <a:spcPct val="50000"/>
                    </a:spcBef>
                  </a:pPr>
                  <a:r>
                    <a:rPr lang="en-US" altLang="zh-CN" sz="2000" b="1" u="sng">
                      <a:effectLst>
                        <a:outerShdw blurRad="38100" dist="38100" dir="2700000" algn="tl">
                          <a:srgbClr val="000000"/>
                        </a:outerShdw>
                      </a:effectLst>
                    </a:rPr>
                    <a:t>CADprogram:Project</a:t>
                  </a:r>
                </a:p>
              </p:txBody>
            </p:sp>
            <p:sp>
              <p:nvSpPr>
                <p:cNvPr id="341023" name="Line 31"/>
                <p:cNvSpPr>
                  <a:spLocks noChangeShapeType="1"/>
                </p:cNvSpPr>
                <p:nvPr/>
              </p:nvSpPr>
              <p:spPr bwMode="auto">
                <a:xfrm>
                  <a:off x="197" y="3279"/>
                  <a:ext cx="1905" cy="0"/>
                </a:xfrm>
                <a:prstGeom prst="line">
                  <a:avLst/>
                </a:prstGeom>
                <a:noFill/>
                <a:ln w="28575">
                  <a:solidFill>
                    <a:srgbClr val="FFFF00"/>
                  </a:solidFill>
                  <a:round/>
                  <a:headEnd/>
                  <a:tailEnd/>
                </a:ln>
                <a:effectLst/>
              </p:spPr>
              <p:txBody>
                <a:bodyPr/>
                <a:lstStyle/>
                <a:p>
                  <a:endParaRPr lang="zh-CN" altLang="en-US"/>
                </a:p>
              </p:txBody>
            </p:sp>
            <p:sp>
              <p:nvSpPr>
                <p:cNvPr id="341024" name="Text Box 32"/>
                <p:cNvSpPr txBox="1">
                  <a:spLocks noChangeArrowheads="1"/>
                </p:cNvSpPr>
                <p:nvPr/>
              </p:nvSpPr>
              <p:spPr bwMode="auto">
                <a:xfrm>
                  <a:off x="218" y="3279"/>
                  <a:ext cx="176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name=</a:t>
                  </a:r>
                  <a:r>
                    <a:rPr lang="en-US" altLang="zh-CN" sz="1800" b="1">
                      <a:effectLst>
                        <a:outerShdw blurRad="38100" dist="38100" dir="2700000" algn="tl">
                          <a:srgbClr val="000000"/>
                        </a:outerShdw>
                      </a:effectLst>
                      <a:latin typeface="Arial"/>
                    </a:rPr>
                    <a:t>“</a:t>
                  </a:r>
                  <a:r>
                    <a:rPr lang="en-US" altLang="zh-CN" sz="1800" b="1">
                      <a:effectLst>
                        <a:outerShdw blurRad="38100" dist="38100" dir="2700000" algn="tl">
                          <a:srgbClr val="000000"/>
                        </a:outerShdw>
                      </a:effectLst>
                    </a:rPr>
                    <a:t>CAD program</a:t>
                  </a:r>
                  <a:r>
                    <a:rPr lang="en-US" altLang="zh-CN" sz="1800" b="1">
                      <a:effectLst>
                        <a:outerShdw blurRad="38100" dist="38100" dir="2700000" algn="tl">
                          <a:srgbClr val="000000"/>
                        </a:outerShdw>
                      </a:effectLst>
                      <a:latin typeface="Arial"/>
                    </a:rPr>
                    <a:t>”</a:t>
                  </a:r>
                  <a:endParaRPr lang="en-US" altLang="zh-CN" sz="1800" b="1">
                    <a:effectLst>
                      <a:outerShdw blurRad="38100" dist="38100" dir="2700000" algn="tl">
                        <a:srgbClr val="000000"/>
                      </a:outerShdw>
                    </a:effectLst>
                  </a:endParaRPr>
                </a:p>
              </p:txBody>
            </p:sp>
          </p:grpSp>
          <p:sp>
            <p:nvSpPr>
              <p:cNvPr id="341025" name="Line 33"/>
              <p:cNvSpPr>
                <a:spLocks noChangeShapeType="1"/>
              </p:cNvSpPr>
              <p:nvPr/>
            </p:nvSpPr>
            <p:spPr bwMode="auto">
              <a:xfrm>
                <a:off x="3787" y="2144"/>
                <a:ext cx="1316" cy="0"/>
              </a:xfrm>
              <a:prstGeom prst="line">
                <a:avLst/>
              </a:prstGeom>
              <a:noFill/>
              <a:ln w="28575">
                <a:solidFill>
                  <a:srgbClr val="FFFF00"/>
                </a:solidFill>
                <a:round/>
                <a:headEnd/>
                <a:tailEnd/>
              </a:ln>
              <a:effectLst/>
            </p:spPr>
            <p:txBody>
              <a:bodyPr/>
              <a:lstStyle/>
              <a:p>
                <a:endParaRPr lang="zh-CN" altLang="en-US"/>
              </a:p>
            </p:txBody>
          </p:sp>
          <p:sp>
            <p:nvSpPr>
              <p:cNvPr id="341026" name="Text Box 34"/>
              <p:cNvSpPr txBox="1">
                <a:spLocks noChangeArrowheads="1"/>
              </p:cNvSpPr>
              <p:nvPr/>
            </p:nvSpPr>
            <p:spPr bwMode="auto">
              <a:xfrm>
                <a:off x="3833" y="2160"/>
                <a:ext cx="108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name=</a:t>
                </a:r>
                <a:r>
                  <a:rPr lang="en-US" altLang="zh-CN" sz="1800" b="1">
                    <a:effectLst>
                      <a:outerShdw blurRad="38100" dist="38100" dir="2700000" algn="tl">
                        <a:srgbClr val="000000"/>
                      </a:outerShdw>
                    </a:effectLst>
                    <a:latin typeface="Arial"/>
                  </a:rPr>
                  <a:t>“</a:t>
                </a:r>
                <a:r>
                  <a:rPr lang="en-US" altLang="zh-CN" sz="1800" b="1">
                    <a:effectLst>
                      <a:outerShdw blurRad="38100" dist="38100" dir="2700000" algn="tl">
                        <a:srgbClr val="000000"/>
                      </a:outerShdw>
                    </a:effectLst>
                  </a:rPr>
                  <a:t>Cobol</a:t>
                </a:r>
                <a:r>
                  <a:rPr lang="en-US" altLang="zh-CN" sz="1800" b="1">
                    <a:effectLst>
                      <a:outerShdw blurRad="38100" dist="38100" dir="2700000" algn="tl">
                        <a:srgbClr val="000000"/>
                      </a:outerShdw>
                    </a:effectLst>
                    <a:latin typeface="Arial"/>
                  </a:rPr>
                  <a:t>”</a:t>
                </a:r>
                <a:endParaRPr lang="en-US" altLang="zh-CN" sz="1800" b="1">
                  <a:effectLst>
                    <a:outerShdw blurRad="38100" dist="38100" dir="2700000" algn="tl">
                      <a:srgbClr val="000000"/>
                    </a:outerShdw>
                  </a:effectLst>
                </a:endParaRPr>
              </a:p>
            </p:txBody>
          </p:sp>
          <p:grpSp>
            <p:nvGrpSpPr>
              <p:cNvPr id="341030" name="Group 38"/>
              <p:cNvGrpSpPr>
                <a:grpSpLocks/>
              </p:cNvGrpSpPr>
              <p:nvPr/>
            </p:nvGrpSpPr>
            <p:grpSpPr bwMode="auto">
              <a:xfrm>
                <a:off x="3787" y="3092"/>
                <a:ext cx="1316" cy="552"/>
                <a:chOff x="3741" y="2969"/>
                <a:chExt cx="1316" cy="552"/>
              </a:xfrm>
            </p:grpSpPr>
            <p:sp>
              <p:nvSpPr>
                <p:cNvPr id="341027" name="Text Box 35"/>
                <p:cNvSpPr txBox="1">
                  <a:spLocks noChangeArrowheads="1"/>
                </p:cNvSpPr>
                <p:nvPr/>
              </p:nvSpPr>
              <p:spPr bwMode="auto">
                <a:xfrm>
                  <a:off x="3742" y="2969"/>
                  <a:ext cx="1315" cy="552"/>
                </a:xfrm>
                <a:prstGeom prst="rect">
                  <a:avLst/>
                </a:prstGeom>
                <a:noFill/>
                <a:ln w="28575">
                  <a:solidFill>
                    <a:srgbClr val="FFFF00"/>
                  </a:solidFill>
                  <a:miter lim="800000"/>
                  <a:headEnd/>
                  <a:tailEnd/>
                </a:ln>
                <a:effectLst/>
              </p:spPr>
              <p:txBody>
                <a:bodyPr/>
                <a:lstStyle/>
                <a:p>
                  <a:pPr algn="ctr">
                    <a:spcBef>
                      <a:spcPct val="50000"/>
                    </a:spcBef>
                  </a:pPr>
                  <a:r>
                    <a:rPr lang="en-US" altLang="zh-CN" sz="2000" b="1" u="sng">
                      <a:effectLst>
                        <a:outerShdw blurRad="38100" dist="38100" dir="2700000" algn="tl">
                          <a:srgbClr val="000000"/>
                        </a:outerShdw>
                      </a:effectLst>
                    </a:rPr>
                    <a:t>C:Language</a:t>
                  </a:r>
                </a:p>
              </p:txBody>
            </p:sp>
            <p:sp>
              <p:nvSpPr>
                <p:cNvPr id="341028" name="Line 36"/>
                <p:cNvSpPr>
                  <a:spLocks noChangeShapeType="1"/>
                </p:cNvSpPr>
                <p:nvPr/>
              </p:nvSpPr>
              <p:spPr bwMode="auto">
                <a:xfrm>
                  <a:off x="3741" y="3233"/>
                  <a:ext cx="1316" cy="0"/>
                </a:xfrm>
                <a:prstGeom prst="line">
                  <a:avLst/>
                </a:prstGeom>
                <a:noFill/>
                <a:ln w="28575">
                  <a:solidFill>
                    <a:srgbClr val="FFFF00"/>
                  </a:solidFill>
                  <a:round/>
                  <a:headEnd/>
                  <a:tailEnd/>
                </a:ln>
                <a:effectLst/>
              </p:spPr>
              <p:txBody>
                <a:bodyPr/>
                <a:lstStyle/>
                <a:p>
                  <a:endParaRPr lang="zh-CN" altLang="en-US"/>
                </a:p>
              </p:txBody>
            </p:sp>
            <p:sp>
              <p:nvSpPr>
                <p:cNvPr id="341029" name="Text Box 37"/>
                <p:cNvSpPr txBox="1">
                  <a:spLocks noChangeArrowheads="1"/>
                </p:cNvSpPr>
                <p:nvPr/>
              </p:nvSpPr>
              <p:spPr bwMode="auto">
                <a:xfrm>
                  <a:off x="3787" y="3249"/>
                  <a:ext cx="108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name=</a:t>
                  </a:r>
                  <a:r>
                    <a:rPr lang="en-US" altLang="zh-CN" sz="1800" b="1">
                      <a:effectLst>
                        <a:outerShdw blurRad="38100" dist="38100" dir="2700000" algn="tl">
                          <a:srgbClr val="000000"/>
                        </a:outerShdw>
                      </a:effectLst>
                      <a:latin typeface="Arial"/>
                    </a:rPr>
                    <a:t>“</a:t>
                  </a:r>
                  <a:r>
                    <a:rPr lang="en-US" altLang="zh-CN" sz="1800" b="1">
                      <a:effectLst>
                        <a:outerShdw blurRad="38100" dist="38100" dir="2700000" algn="tl">
                          <a:srgbClr val="000000"/>
                        </a:outerShdw>
                      </a:effectLst>
                    </a:rPr>
                    <a:t>C</a:t>
                  </a:r>
                  <a:r>
                    <a:rPr lang="en-US" altLang="zh-CN" sz="1800" b="1">
                      <a:effectLst>
                        <a:outerShdw blurRad="38100" dist="38100" dir="2700000" algn="tl">
                          <a:srgbClr val="000000"/>
                        </a:outerShdw>
                      </a:effectLst>
                      <a:latin typeface="Arial"/>
                    </a:rPr>
                    <a:t>”</a:t>
                  </a:r>
                  <a:endParaRPr lang="en-US" altLang="zh-CN" sz="1800" b="1">
                    <a:effectLst>
                      <a:outerShdw blurRad="38100" dist="38100" dir="2700000" algn="tl">
                        <a:srgbClr val="000000"/>
                      </a:outerShdw>
                    </a:effectLst>
                  </a:endParaRPr>
                </a:p>
              </p:txBody>
            </p:sp>
          </p:grpSp>
          <p:sp>
            <p:nvSpPr>
              <p:cNvPr id="341031" name="Line 39"/>
              <p:cNvSpPr>
                <a:spLocks noChangeShapeType="1"/>
              </p:cNvSpPr>
              <p:nvPr/>
            </p:nvSpPr>
            <p:spPr bwMode="auto">
              <a:xfrm>
                <a:off x="2442" y="2643"/>
                <a:ext cx="1020" cy="0"/>
              </a:xfrm>
              <a:prstGeom prst="line">
                <a:avLst/>
              </a:prstGeom>
              <a:noFill/>
              <a:ln w="28575">
                <a:solidFill>
                  <a:srgbClr val="FFFF00"/>
                </a:solidFill>
                <a:round/>
                <a:headEnd/>
                <a:tailEnd/>
              </a:ln>
              <a:effectLst/>
            </p:spPr>
            <p:txBody>
              <a:bodyPr/>
              <a:lstStyle/>
              <a:p>
                <a:endParaRPr lang="zh-CN" altLang="en-US"/>
              </a:p>
            </p:txBody>
          </p:sp>
          <p:sp>
            <p:nvSpPr>
              <p:cNvPr id="341032" name="Text Box 40"/>
              <p:cNvSpPr txBox="1">
                <a:spLocks noChangeArrowheads="1"/>
              </p:cNvSpPr>
              <p:nvPr/>
            </p:nvSpPr>
            <p:spPr bwMode="auto">
              <a:xfrm>
                <a:off x="2444" y="2659"/>
                <a:ext cx="974"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name=</a:t>
                </a:r>
                <a:r>
                  <a:rPr lang="en-US" altLang="zh-CN" sz="1800" b="1">
                    <a:effectLst>
                      <a:outerShdw blurRad="38100" dist="38100" dir="2700000" algn="tl">
                        <a:srgbClr val="000000"/>
                      </a:outerShdw>
                    </a:effectLst>
                    <a:latin typeface="Arial"/>
                  </a:rPr>
                  <a:t>“</a:t>
                </a:r>
                <a:r>
                  <a:rPr lang="en-US" altLang="zh-CN" sz="1800" b="1">
                    <a:effectLst>
                      <a:outerShdw blurRad="38100" dist="38100" dir="2700000" algn="tl">
                        <a:srgbClr val="000000"/>
                      </a:outerShdw>
                    </a:effectLst>
                  </a:rPr>
                  <a:t>Mary</a:t>
                </a:r>
                <a:r>
                  <a:rPr lang="en-US" altLang="zh-CN" sz="1800" b="1">
                    <a:effectLst>
                      <a:outerShdw blurRad="38100" dist="38100" dir="2700000" algn="tl">
                        <a:srgbClr val="000000"/>
                      </a:outerShdw>
                    </a:effectLst>
                    <a:latin typeface="Arial"/>
                  </a:rPr>
                  <a:t>”</a:t>
                </a:r>
                <a:endParaRPr lang="en-US" altLang="zh-CN" sz="1800" b="1">
                  <a:effectLst>
                    <a:outerShdw blurRad="38100" dist="38100" dir="2700000" algn="tl">
                      <a:srgbClr val="000000"/>
                    </a:outerShdw>
                  </a:effectLst>
                </a:endParaRPr>
              </a:p>
            </p:txBody>
          </p:sp>
          <p:sp>
            <p:nvSpPr>
              <p:cNvPr id="341034" name="AutoShape 42"/>
              <p:cNvSpPr>
                <a:spLocks noChangeArrowheads="1"/>
              </p:cNvSpPr>
              <p:nvPr/>
            </p:nvSpPr>
            <p:spPr bwMode="auto">
              <a:xfrm>
                <a:off x="2744" y="3203"/>
                <a:ext cx="408" cy="226"/>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1035" name="Line 43"/>
              <p:cNvSpPr>
                <a:spLocks noChangeShapeType="1"/>
              </p:cNvSpPr>
              <p:nvPr/>
            </p:nvSpPr>
            <p:spPr bwMode="auto">
              <a:xfrm flipV="1">
                <a:off x="2955" y="2931"/>
                <a:ext cx="0" cy="272"/>
              </a:xfrm>
              <a:prstGeom prst="line">
                <a:avLst/>
              </a:prstGeom>
              <a:noFill/>
              <a:ln w="28575">
                <a:solidFill>
                  <a:srgbClr val="FFFF00"/>
                </a:solidFill>
                <a:round/>
                <a:headEnd/>
                <a:tailEnd/>
              </a:ln>
              <a:effectLst/>
            </p:spPr>
            <p:txBody>
              <a:bodyPr/>
              <a:lstStyle/>
              <a:p>
                <a:endParaRPr lang="zh-CN" altLang="en-US"/>
              </a:p>
            </p:txBody>
          </p:sp>
          <p:sp>
            <p:nvSpPr>
              <p:cNvPr id="341037" name="Line 45"/>
              <p:cNvSpPr>
                <a:spLocks noChangeShapeType="1"/>
              </p:cNvSpPr>
              <p:nvPr/>
            </p:nvSpPr>
            <p:spPr bwMode="auto">
              <a:xfrm flipH="1">
                <a:off x="2149" y="3318"/>
                <a:ext cx="589" cy="0"/>
              </a:xfrm>
              <a:prstGeom prst="line">
                <a:avLst/>
              </a:prstGeom>
              <a:noFill/>
              <a:ln w="28575">
                <a:solidFill>
                  <a:srgbClr val="FFFF00"/>
                </a:solidFill>
                <a:round/>
                <a:headEnd/>
                <a:tailEnd/>
              </a:ln>
              <a:effectLst/>
            </p:spPr>
            <p:txBody>
              <a:bodyPr/>
              <a:lstStyle/>
              <a:p>
                <a:endParaRPr lang="zh-CN" altLang="en-US"/>
              </a:p>
            </p:txBody>
          </p:sp>
          <p:sp>
            <p:nvSpPr>
              <p:cNvPr id="341038" name="Line 46"/>
              <p:cNvSpPr>
                <a:spLocks noChangeShapeType="1"/>
              </p:cNvSpPr>
              <p:nvPr/>
            </p:nvSpPr>
            <p:spPr bwMode="auto">
              <a:xfrm>
                <a:off x="3144" y="3315"/>
                <a:ext cx="635" cy="0"/>
              </a:xfrm>
              <a:prstGeom prst="line">
                <a:avLst/>
              </a:prstGeom>
              <a:noFill/>
              <a:ln w="28575">
                <a:solidFill>
                  <a:srgbClr val="FFFF00"/>
                </a:solidFill>
                <a:round/>
                <a:headEnd/>
                <a:tailEnd/>
              </a:ln>
              <a:effectLst/>
            </p:spPr>
            <p:txBody>
              <a:bodyPr/>
              <a:lstStyle/>
              <a:p>
                <a:endParaRPr lang="zh-CN" altLang="en-US"/>
              </a:p>
            </p:txBody>
          </p:sp>
        </p:grpSp>
        <p:sp>
          <p:nvSpPr>
            <p:cNvPr id="341041" name="Text Box 49"/>
            <p:cNvSpPr txBox="1">
              <a:spLocks noChangeArrowheads="1"/>
            </p:cNvSpPr>
            <p:nvPr/>
          </p:nvSpPr>
          <p:spPr bwMode="auto">
            <a:xfrm>
              <a:off x="2744" y="3838"/>
              <a:ext cx="72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对象图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41042"/>
                                        </p:tgtEl>
                                        <p:attrNameLst>
                                          <p:attrName>style.visibility</p:attrName>
                                        </p:attrNameLst>
                                      </p:cBhvr>
                                      <p:to>
                                        <p:strVal val="visible"/>
                                      </p:to>
                                    </p:set>
                                    <p:animEffect transition="in" filter="blinds(horizontal)">
                                      <p:cBhvr>
                                        <p:cTn id="7" dur="500"/>
                                        <p:tgtEl>
                                          <p:spTgt spid="3410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41043"/>
                                        </p:tgtEl>
                                        <p:attrNameLst>
                                          <p:attrName>style.visibility</p:attrName>
                                        </p:attrNameLst>
                                      </p:cBhvr>
                                      <p:to>
                                        <p:strVal val="visible"/>
                                      </p:to>
                                    </p:set>
                                    <p:animEffect transition="in" filter="blinds(vertical)">
                                      <p:cBhvr>
                                        <p:cTn id="12" dur="500"/>
                                        <p:tgtEl>
                                          <p:spTgt spid="34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4"/>
          <p:cNvSpPr>
            <a:spLocks noGrp="1"/>
          </p:cNvSpPr>
          <p:nvPr>
            <p:ph type="sldNum" sz="quarter" idx="11"/>
          </p:nvPr>
        </p:nvSpPr>
        <p:spPr/>
        <p:txBody>
          <a:bodyPr/>
          <a:lstStyle/>
          <a:p>
            <a:fld id="{B5FE40FA-372E-49A2-90F2-2361B4235384}" type="slidenum">
              <a:rPr lang="en-US" altLang="zh-CN"/>
              <a:pPr/>
              <a:t>68</a:t>
            </a:fld>
            <a:endParaRPr lang="en-US" altLang="zh-CN"/>
          </a:p>
        </p:txBody>
      </p:sp>
      <p:sp>
        <p:nvSpPr>
          <p:cNvPr id="342018" name="Rectangle 2"/>
          <p:cNvSpPr>
            <a:spLocks noGrp="1" noChangeArrowheads="1"/>
          </p:cNvSpPr>
          <p:nvPr>
            <p:ph type="body" idx="1"/>
          </p:nvPr>
        </p:nvSpPr>
        <p:spPr>
          <a:xfrm>
            <a:off x="250825" y="1196975"/>
            <a:ext cx="8858250" cy="2879725"/>
          </a:xfrm>
        </p:spPr>
        <p:txBody>
          <a:bodyPr/>
          <a:lstStyle/>
          <a:p>
            <a:pPr>
              <a:lnSpc>
                <a:spcPct val="110000"/>
              </a:lnSpc>
            </a:pPr>
            <a:r>
              <a:rPr lang="zh-CN" altLang="en-US" sz="2400" b="1">
                <a:solidFill>
                  <a:srgbClr val="FFFF00"/>
                </a:solidFill>
              </a:rPr>
              <a:t>聚合（</a:t>
            </a:r>
            <a:r>
              <a:rPr lang="en-US" altLang="zh-CN" sz="2400" b="1">
                <a:solidFill>
                  <a:srgbClr val="FFFF00"/>
                </a:solidFill>
              </a:rPr>
              <a:t>aggregation</a:t>
            </a:r>
            <a:r>
              <a:rPr lang="zh-CN" altLang="en-US" sz="2400" b="1">
                <a:solidFill>
                  <a:srgbClr val="FFFF00"/>
                </a:solidFill>
              </a:rPr>
              <a:t>）：是一种强类型关联，其中一个聚集对象由多个部件构成。</a:t>
            </a:r>
          </a:p>
          <a:p>
            <a:pPr>
              <a:lnSpc>
                <a:spcPct val="110000"/>
              </a:lnSpc>
            </a:pPr>
            <a:r>
              <a:rPr lang="zh-CN" altLang="en-US" sz="2400" b="1">
                <a:solidFill>
                  <a:srgbClr val="FFFF00"/>
                </a:solidFill>
              </a:rPr>
              <a:t>聚合刻画了装配件（</a:t>
            </a:r>
            <a:r>
              <a:rPr lang="en-US" altLang="zh-CN" sz="2400" b="1">
                <a:solidFill>
                  <a:srgbClr val="FFFF00"/>
                </a:solidFill>
              </a:rPr>
              <a:t>assembly</a:t>
            </a:r>
            <a:r>
              <a:rPr lang="zh-CN" altLang="en-US" sz="2400" b="1">
                <a:solidFill>
                  <a:srgbClr val="FFFF00"/>
                </a:solidFill>
              </a:rPr>
              <a:t>）类与某个部件类相关联的一种关系。</a:t>
            </a:r>
          </a:p>
          <a:p>
            <a:pPr>
              <a:lnSpc>
                <a:spcPct val="110000"/>
              </a:lnSpc>
            </a:pPr>
            <a:r>
              <a:rPr lang="zh-CN" altLang="en-US" sz="2400" b="1">
                <a:solidFill>
                  <a:srgbClr val="FFFF00"/>
                </a:solidFill>
              </a:rPr>
              <a:t>聚合具有传递性（</a:t>
            </a:r>
            <a:r>
              <a:rPr lang="en-US" altLang="zh-CN" sz="2400" b="1">
                <a:solidFill>
                  <a:srgbClr val="FFFF00"/>
                </a:solidFill>
              </a:rPr>
              <a:t>transitivity</a:t>
            </a:r>
            <a:r>
              <a:rPr lang="zh-CN" altLang="en-US" sz="2400" b="1">
                <a:solidFill>
                  <a:srgbClr val="FFFF00"/>
                </a:solidFill>
              </a:rPr>
              <a:t>）和反对称性（</a:t>
            </a:r>
            <a:r>
              <a:rPr lang="en-US" altLang="zh-CN" sz="2400" b="1">
                <a:solidFill>
                  <a:srgbClr val="FFFF00"/>
                </a:solidFill>
              </a:rPr>
              <a:t>antisymmetric</a:t>
            </a:r>
            <a:r>
              <a:rPr lang="zh-CN" altLang="en-US" sz="2400" b="1">
                <a:solidFill>
                  <a:srgbClr val="FFFF00"/>
                </a:solidFill>
              </a:rPr>
              <a:t>）。</a:t>
            </a:r>
          </a:p>
        </p:txBody>
      </p:sp>
      <p:sp>
        <p:nvSpPr>
          <p:cNvPr id="34201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聚合</a:t>
            </a:r>
          </a:p>
        </p:txBody>
      </p:sp>
      <p:sp>
        <p:nvSpPr>
          <p:cNvPr id="34202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2070" name="Group 54"/>
          <p:cNvGrpSpPr>
            <a:grpSpLocks/>
          </p:cNvGrpSpPr>
          <p:nvPr/>
        </p:nvGrpSpPr>
        <p:grpSpPr bwMode="auto">
          <a:xfrm>
            <a:off x="2220913" y="3997325"/>
            <a:ext cx="4870450" cy="2311400"/>
            <a:chOff x="1399" y="2432"/>
            <a:chExt cx="3068" cy="1456"/>
          </a:xfrm>
        </p:grpSpPr>
        <p:grpSp>
          <p:nvGrpSpPr>
            <p:cNvPr id="342068" name="Group 52"/>
            <p:cNvGrpSpPr>
              <a:grpSpLocks/>
            </p:cNvGrpSpPr>
            <p:nvPr/>
          </p:nvGrpSpPr>
          <p:grpSpPr bwMode="auto">
            <a:xfrm>
              <a:off x="1399" y="2432"/>
              <a:ext cx="3068" cy="1039"/>
              <a:chOff x="1399" y="2432"/>
              <a:chExt cx="3068" cy="1039"/>
            </a:xfrm>
          </p:grpSpPr>
          <p:sp>
            <p:nvSpPr>
              <p:cNvPr id="342047" name="Text Box 31"/>
              <p:cNvSpPr txBox="1">
                <a:spLocks noChangeArrowheads="1"/>
              </p:cNvSpPr>
              <p:nvPr/>
            </p:nvSpPr>
            <p:spPr bwMode="auto">
              <a:xfrm>
                <a:off x="2608" y="2478"/>
                <a:ext cx="635" cy="268"/>
              </a:xfrm>
              <a:prstGeom prst="rect">
                <a:avLst/>
              </a:prstGeom>
              <a:noFill/>
              <a:ln w="28575">
                <a:solidFill>
                  <a:srgbClr val="FFFF00"/>
                </a:solidFill>
                <a:miter lim="800000"/>
                <a:headEnd/>
                <a:tailEnd/>
              </a:ln>
              <a:effectLst/>
            </p:spPr>
            <p:txBody>
              <a:bodyPr>
                <a:spAutoFit/>
              </a:bodyPr>
              <a:lstStyle/>
              <a:p>
                <a:pPr>
                  <a:spcBef>
                    <a:spcPct val="50000"/>
                  </a:spcBef>
                </a:pPr>
                <a:r>
                  <a:rPr lang="zh-CN" altLang="en-US" sz="2000" b="1">
                    <a:effectLst>
                      <a:outerShdw blurRad="38100" dist="38100" dir="2700000" algn="tl">
                        <a:srgbClr val="000000"/>
                      </a:outerShdw>
                    </a:effectLst>
                  </a:rPr>
                  <a:t>割草机</a:t>
                </a:r>
              </a:p>
            </p:txBody>
          </p:sp>
          <p:sp>
            <p:nvSpPr>
              <p:cNvPr id="342048" name="Text Box 32"/>
              <p:cNvSpPr txBox="1">
                <a:spLocks noChangeArrowheads="1"/>
              </p:cNvSpPr>
              <p:nvPr/>
            </p:nvSpPr>
            <p:spPr bwMode="auto">
              <a:xfrm>
                <a:off x="1399" y="3203"/>
                <a:ext cx="498" cy="268"/>
              </a:xfrm>
              <a:prstGeom prst="rect">
                <a:avLst/>
              </a:prstGeom>
              <a:noFill/>
              <a:ln w="28575">
                <a:solidFill>
                  <a:srgbClr val="FFFF00"/>
                </a:solidFill>
                <a:miter lim="800000"/>
                <a:headEnd/>
                <a:tailEnd/>
              </a:ln>
              <a:effectLst/>
            </p:spPr>
            <p:txBody>
              <a:bodyPr>
                <a:spAutoFit/>
              </a:bodyPr>
              <a:lstStyle/>
              <a:p>
                <a:pPr algn="ctr">
                  <a:spcBef>
                    <a:spcPct val="50000"/>
                  </a:spcBef>
                </a:pPr>
                <a:r>
                  <a:rPr lang="zh-CN" altLang="en-US" sz="2000" b="1">
                    <a:effectLst>
                      <a:outerShdw blurRad="38100" dist="38100" dir="2700000" algn="tl">
                        <a:srgbClr val="000000"/>
                      </a:outerShdw>
                    </a:effectLst>
                  </a:rPr>
                  <a:t>刀片</a:t>
                </a:r>
              </a:p>
            </p:txBody>
          </p:sp>
          <p:sp>
            <p:nvSpPr>
              <p:cNvPr id="342049" name="Text Box 33"/>
              <p:cNvSpPr txBox="1">
                <a:spLocks noChangeArrowheads="1"/>
              </p:cNvSpPr>
              <p:nvPr/>
            </p:nvSpPr>
            <p:spPr bwMode="auto">
              <a:xfrm>
                <a:off x="2291" y="3203"/>
                <a:ext cx="498" cy="268"/>
              </a:xfrm>
              <a:prstGeom prst="rect">
                <a:avLst/>
              </a:prstGeom>
              <a:noFill/>
              <a:ln w="28575">
                <a:solidFill>
                  <a:srgbClr val="FFFF00"/>
                </a:solidFill>
                <a:miter lim="800000"/>
                <a:headEnd/>
                <a:tailEnd/>
              </a:ln>
              <a:effectLst/>
            </p:spPr>
            <p:txBody>
              <a:bodyPr>
                <a:spAutoFit/>
              </a:bodyPr>
              <a:lstStyle/>
              <a:p>
                <a:pPr algn="ctr">
                  <a:spcBef>
                    <a:spcPct val="50000"/>
                  </a:spcBef>
                </a:pPr>
                <a:r>
                  <a:rPr lang="zh-CN" altLang="en-US" sz="2000" b="1">
                    <a:effectLst>
                      <a:outerShdw blurRad="38100" dist="38100" dir="2700000" algn="tl">
                        <a:srgbClr val="000000"/>
                      </a:outerShdw>
                    </a:effectLst>
                  </a:rPr>
                  <a:t>引擎</a:t>
                </a:r>
              </a:p>
            </p:txBody>
          </p:sp>
          <p:sp>
            <p:nvSpPr>
              <p:cNvPr id="342050" name="Text Box 34"/>
              <p:cNvSpPr txBox="1">
                <a:spLocks noChangeArrowheads="1"/>
              </p:cNvSpPr>
              <p:nvPr/>
            </p:nvSpPr>
            <p:spPr bwMode="auto">
              <a:xfrm>
                <a:off x="3107" y="3203"/>
                <a:ext cx="498" cy="268"/>
              </a:xfrm>
              <a:prstGeom prst="rect">
                <a:avLst/>
              </a:prstGeom>
              <a:noFill/>
              <a:ln w="28575">
                <a:solidFill>
                  <a:srgbClr val="FFFF00"/>
                </a:solidFill>
                <a:miter lim="800000"/>
                <a:headEnd/>
                <a:tailEnd/>
              </a:ln>
              <a:effectLst/>
            </p:spPr>
            <p:txBody>
              <a:bodyPr>
                <a:spAutoFit/>
              </a:bodyPr>
              <a:lstStyle/>
              <a:p>
                <a:pPr algn="ctr">
                  <a:spcBef>
                    <a:spcPct val="50000"/>
                  </a:spcBef>
                </a:pPr>
                <a:r>
                  <a:rPr lang="zh-CN" altLang="en-US" sz="2000" b="1">
                    <a:effectLst>
                      <a:outerShdw blurRad="38100" dist="38100" dir="2700000" algn="tl">
                        <a:srgbClr val="000000"/>
                      </a:outerShdw>
                    </a:effectLst>
                  </a:rPr>
                  <a:t>车轮</a:t>
                </a:r>
              </a:p>
            </p:txBody>
          </p:sp>
          <p:sp>
            <p:nvSpPr>
              <p:cNvPr id="342051" name="Text Box 35"/>
              <p:cNvSpPr txBox="1">
                <a:spLocks noChangeArrowheads="1"/>
              </p:cNvSpPr>
              <p:nvPr/>
            </p:nvSpPr>
            <p:spPr bwMode="auto">
              <a:xfrm>
                <a:off x="3969" y="3203"/>
                <a:ext cx="498" cy="268"/>
              </a:xfrm>
              <a:prstGeom prst="rect">
                <a:avLst/>
              </a:prstGeom>
              <a:noFill/>
              <a:ln w="28575">
                <a:solidFill>
                  <a:srgbClr val="FFFF00"/>
                </a:solidFill>
                <a:miter lim="800000"/>
                <a:headEnd/>
                <a:tailEnd/>
              </a:ln>
              <a:effectLst/>
            </p:spPr>
            <p:txBody>
              <a:bodyPr>
                <a:spAutoFit/>
              </a:bodyPr>
              <a:lstStyle/>
              <a:p>
                <a:pPr algn="ctr">
                  <a:spcBef>
                    <a:spcPct val="50000"/>
                  </a:spcBef>
                </a:pPr>
                <a:r>
                  <a:rPr lang="zh-CN" altLang="en-US" sz="2000" b="1">
                    <a:effectLst>
                      <a:outerShdw blurRad="38100" dist="38100" dir="2700000" algn="tl">
                        <a:srgbClr val="000000"/>
                      </a:outerShdw>
                    </a:effectLst>
                  </a:rPr>
                  <a:t>档板</a:t>
                </a:r>
              </a:p>
            </p:txBody>
          </p:sp>
          <p:sp>
            <p:nvSpPr>
              <p:cNvPr id="342052" name="AutoShape 36"/>
              <p:cNvSpPr>
                <a:spLocks noChangeArrowheads="1"/>
              </p:cNvSpPr>
              <p:nvPr/>
            </p:nvSpPr>
            <p:spPr bwMode="auto">
              <a:xfrm>
                <a:off x="2645" y="2750"/>
                <a:ext cx="91" cy="181"/>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2053" name="AutoShape 37"/>
              <p:cNvSpPr>
                <a:spLocks noChangeArrowheads="1"/>
              </p:cNvSpPr>
              <p:nvPr/>
            </p:nvSpPr>
            <p:spPr bwMode="auto">
              <a:xfrm>
                <a:off x="3107" y="2750"/>
                <a:ext cx="91" cy="181"/>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2054" name="Line 38"/>
              <p:cNvSpPr>
                <a:spLocks noChangeShapeType="1"/>
              </p:cNvSpPr>
              <p:nvPr/>
            </p:nvSpPr>
            <p:spPr bwMode="auto">
              <a:xfrm>
                <a:off x="2691" y="2931"/>
                <a:ext cx="0" cy="272"/>
              </a:xfrm>
              <a:prstGeom prst="line">
                <a:avLst/>
              </a:prstGeom>
              <a:noFill/>
              <a:ln w="28575">
                <a:solidFill>
                  <a:srgbClr val="FFFF00"/>
                </a:solidFill>
                <a:round/>
                <a:headEnd/>
                <a:tailEnd/>
              </a:ln>
              <a:effectLst/>
            </p:spPr>
            <p:txBody>
              <a:bodyPr/>
              <a:lstStyle/>
              <a:p>
                <a:endParaRPr lang="zh-CN" altLang="en-US"/>
              </a:p>
            </p:txBody>
          </p:sp>
          <p:sp>
            <p:nvSpPr>
              <p:cNvPr id="342055" name="Line 39"/>
              <p:cNvSpPr>
                <a:spLocks noChangeShapeType="1"/>
              </p:cNvSpPr>
              <p:nvPr/>
            </p:nvSpPr>
            <p:spPr bwMode="auto">
              <a:xfrm>
                <a:off x="3152" y="2931"/>
                <a:ext cx="0" cy="272"/>
              </a:xfrm>
              <a:prstGeom prst="line">
                <a:avLst/>
              </a:prstGeom>
              <a:noFill/>
              <a:ln w="28575">
                <a:solidFill>
                  <a:srgbClr val="FFFF00"/>
                </a:solidFill>
                <a:round/>
                <a:headEnd/>
                <a:tailEnd/>
              </a:ln>
              <a:effectLst/>
            </p:spPr>
            <p:txBody>
              <a:bodyPr/>
              <a:lstStyle/>
              <a:p>
                <a:endParaRPr lang="zh-CN" altLang="en-US"/>
              </a:p>
            </p:txBody>
          </p:sp>
          <p:sp>
            <p:nvSpPr>
              <p:cNvPr id="342056" name="AutoShape 40"/>
              <p:cNvSpPr>
                <a:spLocks noChangeArrowheads="1"/>
              </p:cNvSpPr>
              <p:nvPr/>
            </p:nvSpPr>
            <p:spPr bwMode="auto">
              <a:xfrm>
                <a:off x="2352" y="2568"/>
                <a:ext cx="226" cy="90"/>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2057" name="AutoShape 41"/>
              <p:cNvSpPr>
                <a:spLocks noChangeArrowheads="1"/>
              </p:cNvSpPr>
              <p:nvPr/>
            </p:nvSpPr>
            <p:spPr bwMode="auto">
              <a:xfrm>
                <a:off x="3259" y="2568"/>
                <a:ext cx="226" cy="90"/>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2058" name="Freeform 42"/>
              <p:cNvSpPr>
                <a:spLocks/>
              </p:cNvSpPr>
              <p:nvPr/>
            </p:nvSpPr>
            <p:spPr bwMode="auto">
              <a:xfrm>
                <a:off x="1663" y="2614"/>
                <a:ext cx="681" cy="589"/>
              </a:xfrm>
              <a:custGeom>
                <a:avLst/>
                <a:gdLst/>
                <a:ahLst/>
                <a:cxnLst>
                  <a:cxn ang="0">
                    <a:pos x="681" y="0"/>
                  </a:cxn>
                  <a:cxn ang="0">
                    <a:pos x="0" y="0"/>
                  </a:cxn>
                  <a:cxn ang="0">
                    <a:pos x="0" y="589"/>
                  </a:cxn>
                </a:cxnLst>
                <a:rect l="0" t="0" r="r" b="b"/>
                <a:pathLst>
                  <a:path w="681" h="589">
                    <a:moveTo>
                      <a:pt x="681" y="0"/>
                    </a:moveTo>
                    <a:lnTo>
                      <a:pt x="0" y="0"/>
                    </a:lnTo>
                    <a:lnTo>
                      <a:pt x="0" y="589"/>
                    </a:lnTo>
                  </a:path>
                </a:pathLst>
              </a:custGeom>
              <a:noFill/>
              <a:ln w="28575" cmpd="sng">
                <a:solidFill>
                  <a:srgbClr val="FFFF00"/>
                </a:solidFill>
                <a:round/>
                <a:headEnd/>
                <a:tailEnd/>
              </a:ln>
              <a:effectLst/>
            </p:spPr>
            <p:txBody>
              <a:bodyPr/>
              <a:lstStyle/>
              <a:p>
                <a:endParaRPr lang="zh-CN" altLang="en-US"/>
              </a:p>
            </p:txBody>
          </p:sp>
          <p:sp>
            <p:nvSpPr>
              <p:cNvPr id="342059" name="Freeform 43"/>
              <p:cNvSpPr>
                <a:spLocks/>
              </p:cNvSpPr>
              <p:nvPr/>
            </p:nvSpPr>
            <p:spPr bwMode="auto">
              <a:xfrm>
                <a:off x="3470" y="2614"/>
                <a:ext cx="725" cy="589"/>
              </a:xfrm>
              <a:custGeom>
                <a:avLst/>
                <a:gdLst/>
                <a:ahLst/>
                <a:cxnLst>
                  <a:cxn ang="0">
                    <a:pos x="0" y="0"/>
                  </a:cxn>
                  <a:cxn ang="0">
                    <a:pos x="725" y="0"/>
                  </a:cxn>
                  <a:cxn ang="0">
                    <a:pos x="725" y="589"/>
                  </a:cxn>
                </a:cxnLst>
                <a:rect l="0" t="0" r="r" b="b"/>
                <a:pathLst>
                  <a:path w="725" h="589">
                    <a:moveTo>
                      <a:pt x="0" y="0"/>
                    </a:moveTo>
                    <a:lnTo>
                      <a:pt x="725" y="0"/>
                    </a:lnTo>
                    <a:lnTo>
                      <a:pt x="725" y="589"/>
                    </a:lnTo>
                  </a:path>
                </a:pathLst>
              </a:custGeom>
              <a:noFill/>
              <a:ln w="28575" cmpd="sng">
                <a:solidFill>
                  <a:srgbClr val="FFFF00"/>
                </a:solidFill>
                <a:round/>
                <a:headEnd/>
                <a:tailEnd/>
              </a:ln>
              <a:effectLst/>
            </p:spPr>
            <p:txBody>
              <a:bodyPr/>
              <a:lstStyle/>
              <a:p>
                <a:endParaRPr lang="zh-CN" altLang="en-US"/>
              </a:p>
            </p:txBody>
          </p:sp>
          <p:sp>
            <p:nvSpPr>
              <p:cNvPr id="342060" name="Text Box 44"/>
              <p:cNvSpPr txBox="1">
                <a:spLocks noChangeArrowheads="1"/>
              </p:cNvSpPr>
              <p:nvPr/>
            </p:nvSpPr>
            <p:spPr bwMode="auto">
              <a:xfrm>
                <a:off x="2173" y="246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2061" name="Text Box 45"/>
              <p:cNvSpPr txBox="1">
                <a:spLocks noChangeArrowheads="1"/>
              </p:cNvSpPr>
              <p:nvPr/>
            </p:nvSpPr>
            <p:spPr bwMode="auto">
              <a:xfrm>
                <a:off x="3424" y="243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2062" name="Text Box 46"/>
              <p:cNvSpPr txBox="1">
                <a:spLocks noChangeArrowheads="1"/>
              </p:cNvSpPr>
              <p:nvPr/>
            </p:nvSpPr>
            <p:spPr bwMode="auto">
              <a:xfrm>
                <a:off x="3166" y="2710"/>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2063" name="Text Box 47"/>
              <p:cNvSpPr txBox="1">
                <a:spLocks noChangeArrowheads="1"/>
              </p:cNvSpPr>
              <p:nvPr/>
            </p:nvSpPr>
            <p:spPr bwMode="auto">
              <a:xfrm>
                <a:off x="2472" y="2704"/>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2064" name="Text Box 48"/>
              <p:cNvSpPr txBox="1">
                <a:spLocks noChangeArrowheads="1"/>
              </p:cNvSpPr>
              <p:nvPr/>
            </p:nvSpPr>
            <p:spPr bwMode="auto">
              <a:xfrm>
                <a:off x="1474" y="302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2065" name="Text Box 49"/>
              <p:cNvSpPr txBox="1">
                <a:spLocks noChangeArrowheads="1"/>
              </p:cNvSpPr>
              <p:nvPr/>
            </p:nvSpPr>
            <p:spPr bwMode="auto">
              <a:xfrm>
                <a:off x="2472" y="302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2066" name="Text Box 50"/>
              <p:cNvSpPr txBox="1">
                <a:spLocks noChangeArrowheads="1"/>
              </p:cNvSpPr>
              <p:nvPr/>
            </p:nvSpPr>
            <p:spPr bwMode="auto">
              <a:xfrm>
                <a:off x="4014" y="2976"/>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2067" name="Text Box 51"/>
              <p:cNvSpPr txBox="1">
                <a:spLocks noChangeArrowheads="1"/>
              </p:cNvSpPr>
              <p:nvPr/>
            </p:nvSpPr>
            <p:spPr bwMode="auto">
              <a:xfrm>
                <a:off x="3144" y="302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grpSp>
        <p:sp>
          <p:nvSpPr>
            <p:cNvPr id="342069" name="Text Box 53"/>
            <p:cNvSpPr txBox="1">
              <a:spLocks noChangeArrowheads="1"/>
            </p:cNvSpPr>
            <p:nvPr/>
          </p:nvSpPr>
          <p:spPr bwMode="auto">
            <a:xfrm>
              <a:off x="2789" y="3657"/>
              <a:ext cx="454"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聚合</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2070"/>
                                        </p:tgtEl>
                                        <p:attrNameLst>
                                          <p:attrName>style.visibility</p:attrName>
                                        </p:attrNameLst>
                                      </p:cBhvr>
                                      <p:to>
                                        <p:strVal val="visible"/>
                                      </p:to>
                                    </p:set>
                                    <p:animEffect transition="in" filter="wipe(left)">
                                      <p:cBhvr>
                                        <p:cTn id="7" dur="500"/>
                                        <p:tgtEl>
                                          <p:spTgt spid="342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4"/>
          <p:cNvSpPr>
            <a:spLocks noGrp="1"/>
          </p:cNvSpPr>
          <p:nvPr>
            <p:ph type="sldNum" sz="quarter" idx="11"/>
          </p:nvPr>
        </p:nvSpPr>
        <p:spPr/>
        <p:txBody>
          <a:bodyPr/>
          <a:lstStyle/>
          <a:p>
            <a:fld id="{88A28BF5-003E-413F-940B-44B1A17A6ABE}" type="slidenum">
              <a:rPr lang="en-US" altLang="zh-CN"/>
              <a:pPr/>
              <a:t>69</a:t>
            </a:fld>
            <a:endParaRPr lang="en-US" altLang="zh-CN"/>
          </a:p>
        </p:txBody>
      </p:sp>
      <p:sp>
        <p:nvSpPr>
          <p:cNvPr id="343042" name="Rectangle 2"/>
          <p:cNvSpPr>
            <a:spLocks noGrp="1" noChangeArrowheads="1"/>
          </p:cNvSpPr>
          <p:nvPr>
            <p:ph type="body" idx="1"/>
          </p:nvPr>
        </p:nvSpPr>
        <p:spPr>
          <a:xfrm>
            <a:off x="250825" y="1196975"/>
            <a:ext cx="8569325" cy="2160588"/>
          </a:xfrm>
        </p:spPr>
        <p:txBody>
          <a:bodyPr/>
          <a:lstStyle/>
          <a:p>
            <a:pPr>
              <a:lnSpc>
                <a:spcPct val="110000"/>
              </a:lnSpc>
            </a:pPr>
            <a:r>
              <a:rPr lang="zh-CN" altLang="en-US" sz="2800" b="1">
                <a:solidFill>
                  <a:srgbClr val="FFFF00"/>
                </a:solidFill>
              </a:rPr>
              <a:t>组合（</a:t>
            </a:r>
            <a:r>
              <a:rPr lang="en-US" altLang="zh-CN" sz="2800" b="1">
                <a:solidFill>
                  <a:srgbClr val="FFFF00"/>
                </a:solidFill>
              </a:rPr>
              <a:t>composition</a:t>
            </a:r>
            <a:r>
              <a:rPr lang="zh-CN" altLang="en-US" sz="2800" b="1">
                <a:solidFill>
                  <a:srgbClr val="FFFF00"/>
                </a:solidFill>
              </a:rPr>
              <a:t>）：是有两个约束的聚合：</a:t>
            </a:r>
          </a:p>
          <a:p>
            <a:pPr lvl="1">
              <a:lnSpc>
                <a:spcPct val="110000"/>
              </a:lnSpc>
            </a:pPr>
            <a:r>
              <a:rPr lang="zh-CN" altLang="en-US" sz="2400" b="1">
                <a:solidFill>
                  <a:srgbClr val="FFFF00"/>
                </a:solidFill>
              </a:rPr>
              <a:t>一个部件至多属于一个装配件；</a:t>
            </a:r>
          </a:p>
          <a:p>
            <a:pPr lvl="1">
              <a:lnSpc>
                <a:spcPct val="110000"/>
              </a:lnSpc>
            </a:pPr>
            <a:r>
              <a:rPr lang="zh-CN" altLang="en-US" sz="2400" b="1">
                <a:solidFill>
                  <a:srgbClr val="FFFF00"/>
                </a:solidFill>
              </a:rPr>
              <a:t>一个部件一旦被指定给一个装配件，它就与装配件有着共同的生存期。</a:t>
            </a:r>
          </a:p>
        </p:txBody>
      </p:sp>
      <p:sp>
        <p:nvSpPr>
          <p:cNvPr id="3430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高级类建模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a:solidFill>
                  <a:srgbClr val="FFFF00"/>
                </a:solidFill>
                <a:effectLst>
                  <a:outerShdw blurRad="38100" dist="38100" dir="2700000" algn="tl">
                    <a:srgbClr val="000000"/>
                  </a:outerShdw>
                </a:effectLst>
              </a:rPr>
              <a:t>组合</a:t>
            </a:r>
          </a:p>
        </p:txBody>
      </p:sp>
      <p:sp>
        <p:nvSpPr>
          <p:cNvPr id="3430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3085" name="Group 45"/>
          <p:cNvGrpSpPr>
            <a:grpSpLocks/>
          </p:cNvGrpSpPr>
          <p:nvPr/>
        </p:nvGrpSpPr>
        <p:grpSpPr bwMode="auto">
          <a:xfrm>
            <a:off x="974725" y="3429000"/>
            <a:ext cx="7269163" cy="2084388"/>
            <a:chOff x="492" y="2420"/>
            <a:chExt cx="4579" cy="1313"/>
          </a:xfrm>
        </p:grpSpPr>
        <p:grpSp>
          <p:nvGrpSpPr>
            <p:cNvPr id="343083" name="Group 43"/>
            <p:cNvGrpSpPr>
              <a:grpSpLocks/>
            </p:cNvGrpSpPr>
            <p:nvPr/>
          </p:nvGrpSpPr>
          <p:grpSpPr bwMode="auto">
            <a:xfrm>
              <a:off x="492" y="2420"/>
              <a:ext cx="4579" cy="1051"/>
              <a:chOff x="492" y="2420"/>
              <a:chExt cx="4579" cy="1051"/>
            </a:xfrm>
          </p:grpSpPr>
          <p:sp>
            <p:nvSpPr>
              <p:cNvPr id="343047" name="Text Box 7"/>
              <p:cNvSpPr txBox="1">
                <a:spLocks noChangeArrowheads="1"/>
              </p:cNvSpPr>
              <p:nvPr/>
            </p:nvSpPr>
            <p:spPr bwMode="auto">
              <a:xfrm>
                <a:off x="521" y="2478"/>
                <a:ext cx="937"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Company</a:t>
                </a:r>
              </a:p>
            </p:txBody>
          </p:sp>
          <p:sp>
            <p:nvSpPr>
              <p:cNvPr id="343056" name="AutoShape 16"/>
              <p:cNvSpPr>
                <a:spLocks noChangeArrowheads="1"/>
              </p:cNvSpPr>
              <p:nvPr/>
            </p:nvSpPr>
            <p:spPr bwMode="auto">
              <a:xfrm>
                <a:off x="1474" y="2568"/>
                <a:ext cx="136" cy="91"/>
              </a:xfrm>
              <a:prstGeom prst="diamond">
                <a:avLst/>
              </a:prstGeom>
              <a:solidFill>
                <a:srgbClr val="FFFF00"/>
              </a:solidFill>
              <a:ln w="28575">
                <a:solidFill>
                  <a:srgbClr val="FFFF00"/>
                </a:solidFill>
                <a:miter lim="800000"/>
                <a:headEnd/>
                <a:tailEnd/>
              </a:ln>
              <a:effectLst/>
            </p:spPr>
            <p:txBody>
              <a:bodyPr wrap="none" anchor="ctr"/>
              <a:lstStyle/>
              <a:p>
                <a:endParaRPr lang="zh-CN" altLang="en-US"/>
              </a:p>
            </p:txBody>
          </p:sp>
          <p:sp>
            <p:nvSpPr>
              <p:cNvPr id="343060" name="Text Box 20"/>
              <p:cNvSpPr txBox="1">
                <a:spLocks noChangeArrowheads="1"/>
              </p:cNvSpPr>
              <p:nvPr/>
            </p:nvSpPr>
            <p:spPr bwMode="auto">
              <a:xfrm>
                <a:off x="2064" y="243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3069" name="Text Box 29"/>
              <p:cNvSpPr txBox="1">
                <a:spLocks noChangeArrowheads="1"/>
              </p:cNvSpPr>
              <p:nvPr/>
            </p:nvSpPr>
            <p:spPr bwMode="auto">
              <a:xfrm>
                <a:off x="2245" y="2478"/>
                <a:ext cx="937"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Division</a:t>
                </a:r>
              </a:p>
            </p:txBody>
          </p:sp>
          <p:sp>
            <p:nvSpPr>
              <p:cNvPr id="343070" name="Text Box 30"/>
              <p:cNvSpPr txBox="1">
                <a:spLocks noChangeArrowheads="1"/>
              </p:cNvSpPr>
              <p:nvPr/>
            </p:nvSpPr>
            <p:spPr bwMode="auto">
              <a:xfrm>
                <a:off x="3982" y="2472"/>
                <a:ext cx="1089"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Department</a:t>
                </a:r>
              </a:p>
            </p:txBody>
          </p:sp>
          <p:sp>
            <p:nvSpPr>
              <p:cNvPr id="343071" name="Text Box 31"/>
              <p:cNvSpPr txBox="1">
                <a:spLocks noChangeArrowheads="1"/>
              </p:cNvSpPr>
              <p:nvPr/>
            </p:nvSpPr>
            <p:spPr bwMode="auto">
              <a:xfrm>
                <a:off x="492" y="3203"/>
                <a:ext cx="937"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Person</a:t>
                </a:r>
              </a:p>
            </p:txBody>
          </p:sp>
          <p:sp>
            <p:nvSpPr>
              <p:cNvPr id="343072" name="Line 32"/>
              <p:cNvSpPr>
                <a:spLocks noChangeShapeType="1"/>
              </p:cNvSpPr>
              <p:nvPr/>
            </p:nvSpPr>
            <p:spPr bwMode="auto">
              <a:xfrm>
                <a:off x="1610" y="2614"/>
                <a:ext cx="635" cy="0"/>
              </a:xfrm>
              <a:prstGeom prst="line">
                <a:avLst/>
              </a:prstGeom>
              <a:noFill/>
              <a:ln w="28575">
                <a:solidFill>
                  <a:srgbClr val="FFFF00"/>
                </a:solidFill>
                <a:round/>
                <a:headEnd/>
                <a:tailEnd/>
              </a:ln>
              <a:effectLst/>
            </p:spPr>
            <p:txBody>
              <a:bodyPr/>
              <a:lstStyle/>
              <a:p>
                <a:endParaRPr lang="zh-CN" altLang="en-US"/>
              </a:p>
            </p:txBody>
          </p:sp>
          <p:sp>
            <p:nvSpPr>
              <p:cNvPr id="343073" name="AutoShape 33"/>
              <p:cNvSpPr>
                <a:spLocks noChangeArrowheads="1"/>
              </p:cNvSpPr>
              <p:nvPr/>
            </p:nvSpPr>
            <p:spPr bwMode="auto">
              <a:xfrm>
                <a:off x="3198" y="2568"/>
                <a:ext cx="136" cy="91"/>
              </a:xfrm>
              <a:prstGeom prst="diamond">
                <a:avLst/>
              </a:prstGeom>
              <a:solidFill>
                <a:srgbClr val="FFFF00"/>
              </a:solidFill>
              <a:ln w="28575">
                <a:solidFill>
                  <a:srgbClr val="FFFF00"/>
                </a:solidFill>
                <a:miter lim="800000"/>
                <a:headEnd/>
                <a:tailEnd/>
              </a:ln>
              <a:effectLst/>
            </p:spPr>
            <p:txBody>
              <a:bodyPr wrap="none" anchor="ctr"/>
              <a:lstStyle/>
              <a:p>
                <a:endParaRPr lang="zh-CN" altLang="en-US"/>
              </a:p>
            </p:txBody>
          </p:sp>
          <p:sp>
            <p:nvSpPr>
              <p:cNvPr id="343074" name="Line 34"/>
              <p:cNvSpPr>
                <a:spLocks noChangeShapeType="1"/>
              </p:cNvSpPr>
              <p:nvPr/>
            </p:nvSpPr>
            <p:spPr bwMode="auto">
              <a:xfrm>
                <a:off x="3334" y="2614"/>
                <a:ext cx="635" cy="0"/>
              </a:xfrm>
              <a:prstGeom prst="line">
                <a:avLst/>
              </a:prstGeom>
              <a:noFill/>
              <a:ln w="28575">
                <a:solidFill>
                  <a:srgbClr val="FFFF00"/>
                </a:solidFill>
                <a:round/>
                <a:headEnd/>
                <a:tailEnd/>
              </a:ln>
              <a:effectLst/>
            </p:spPr>
            <p:txBody>
              <a:bodyPr/>
              <a:lstStyle/>
              <a:p>
                <a:endParaRPr lang="zh-CN" altLang="en-US"/>
              </a:p>
            </p:txBody>
          </p:sp>
          <p:sp>
            <p:nvSpPr>
              <p:cNvPr id="343075" name="Text Box 35"/>
              <p:cNvSpPr txBox="1">
                <a:spLocks noChangeArrowheads="1"/>
              </p:cNvSpPr>
              <p:nvPr/>
            </p:nvSpPr>
            <p:spPr bwMode="auto">
              <a:xfrm>
                <a:off x="3787" y="243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3076" name="Text Box 36"/>
              <p:cNvSpPr txBox="1">
                <a:spLocks noChangeArrowheads="1"/>
              </p:cNvSpPr>
              <p:nvPr/>
            </p:nvSpPr>
            <p:spPr bwMode="auto">
              <a:xfrm>
                <a:off x="3289" y="2420"/>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3077" name="Text Box 37"/>
              <p:cNvSpPr txBox="1">
                <a:spLocks noChangeArrowheads="1"/>
              </p:cNvSpPr>
              <p:nvPr/>
            </p:nvSpPr>
            <p:spPr bwMode="auto">
              <a:xfrm>
                <a:off x="1564" y="2422"/>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3078" name="Line 38"/>
              <p:cNvSpPr>
                <a:spLocks noChangeShapeType="1"/>
              </p:cNvSpPr>
              <p:nvPr/>
            </p:nvSpPr>
            <p:spPr bwMode="auto">
              <a:xfrm>
                <a:off x="975" y="2750"/>
                <a:ext cx="0" cy="453"/>
              </a:xfrm>
              <a:prstGeom prst="line">
                <a:avLst/>
              </a:prstGeom>
              <a:noFill/>
              <a:ln w="28575">
                <a:solidFill>
                  <a:srgbClr val="FFFF00"/>
                </a:solidFill>
                <a:round/>
                <a:headEnd/>
                <a:tailEnd/>
              </a:ln>
              <a:effectLst/>
            </p:spPr>
            <p:txBody>
              <a:bodyPr/>
              <a:lstStyle/>
              <a:p>
                <a:endParaRPr lang="zh-CN" altLang="en-US"/>
              </a:p>
            </p:txBody>
          </p:sp>
          <p:sp>
            <p:nvSpPr>
              <p:cNvPr id="343080" name="Text Box 40"/>
              <p:cNvSpPr txBox="1">
                <a:spLocks noChangeArrowheads="1"/>
              </p:cNvSpPr>
              <p:nvPr/>
            </p:nvSpPr>
            <p:spPr bwMode="auto">
              <a:xfrm>
                <a:off x="793" y="2704"/>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3081" name="Text Box 41"/>
              <p:cNvSpPr txBox="1">
                <a:spLocks noChangeArrowheads="1"/>
              </p:cNvSpPr>
              <p:nvPr/>
            </p:nvSpPr>
            <p:spPr bwMode="auto">
              <a:xfrm>
                <a:off x="788" y="3016"/>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3082" name="Text Box 42"/>
              <p:cNvSpPr txBox="1">
                <a:spLocks noChangeArrowheads="1"/>
              </p:cNvSpPr>
              <p:nvPr/>
            </p:nvSpPr>
            <p:spPr bwMode="auto">
              <a:xfrm>
                <a:off x="962" y="2870"/>
                <a:ext cx="680"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WorksFor</a:t>
                </a:r>
              </a:p>
            </p:txBody>
          </p:sp>
        </p:grpSp>
        <p:sp>
          <p:nvSpPr>
            <p:cNvPr id="343084" name="Text Box 44"/>
            <p:cNvSpPr txBox="1">
              <a:spLocks noChangeArrowheads="1"/>
            </p:cNvSpPr>
            <p:nvPr/>
          </p:nvSpPr>
          <p:spPr bwMode="auto">
            <a:xfrm>
              <a:off x="2835" y="3521"/>
              <a:ext cx="544"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组合</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43085"/>
                                        </p:tgtEl>
                                        <p:attrNameLst>
                                          <p:attrName>style.visibility</p:attrName>
                                        </p:attrNameLst>
                                      </p:cBhvr>
                                      <p:to>
                                        <p:strVal val="visible"/>
                                      </p:to>
                                    </p:set>
                                    <p:animEffect transition="in" filter="blinds(vertical)">
                                      <p:cBhvr>
                                        <p:cTn id="7" dur="500"/>
                                        <p:tgtEl>
                                          <p:spTgt spid="343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584A9D8-0C71-4C36-8273-75E10CD31895}" type="slidenum">
              <a:rPr lang="en-US" altLang="zh-CN"/>
              <a:pPr/>
              <a:t>7</a:t>
            </a:fld>
            <a:endParaRPr lang="en-US" altLang="zh-CN"/>
          </a:p>
        </p:txBody>
      </p:sp>
      <p:sp>
        <p:nvSpPr>
          <p:cNvPr id="259074" name="Rectangle 2"/>
          <p:cNvSpPr>
            <a:spLocks noGrp="1" noChangeArrowheads="1"/>
          </p:cNvSpPr>
          <p:nvPr>
            <p:ph type="body" idx="1"/>
          </p:nvPr>
        </p:nvSpPr>
        <p:spPr>
          <a:xfrm>
            <a:off x="684213" y="1196975"/>
            <a:ext cx="7772400" cy="4114800"/>
          </a:xfrm>
        </p:spPr>
        <p:txBody>
          <a:bodyPr/>
          <a:lstStyle/>
          <a:p>
            <a:r>
              <a:rPr lang="zh-CN" altLang="en-US" b="1" dirty="0">
                <a:solidFill>
                  <a:srgbClr val="FFFF00"/>
                </a:solidFill>
              </a:rPr>
              <a:t>对象的定义： </a:t>
            </a:r>
          </a:p>
          <a:p>
            <a:pPr lvl="1"/>
            <a:r>
              <a:rPr lang="zh-CN" altLang="en-US" b="1" dirty="0">
                <a:solidFill>
                  <a:srgbClr val="FFFF00"/>
                </a:solidFill>
              </a:rPr>
              <a:t>定义</a:t>
            </a:r>
            <a:r>
              <a:rPr lang="en-US" altLang="zh-CN" b="1" dirty="0">
                <a:solidFill>
                  <a:srgbClr val="FFFF00"/>
                </a:solidFill>
              </a:rPr>
              <a:t>1</a:t>
            </a:r>
            <a:r>
              <a:rPr lang="zh-CN" altLang="en-US" b="1" dirty="0">
                <a:solidFill>
                  <a:srgbClr val="FFFF00"/>
                </a:solidFill>
              </a:rPr>
              <a:t>：对象是具有相同状态的一组操作的集合。</a:t>
            </a:r>
          </a:p>
          <a:p>
            <a:pPr lvl="1"/>
            <a:r>
              <a:rPr lang="zh-CN" altLang="en-US" b="1" dirty="0">
                <a:solidFill>
                  <a:srgbClr val="FFFF00"/>
                </a:solidFill>
              </a:rPr>
              <a:t>定义</a:t>
            </a:r>
            <a:r>
              <a:rPr lang="en-US" altLang="zh-CN" b="1" dirty="0">
                <a:solidFill>
                  <a:srgbClr val="FFFF00"/>
                </a:solidFill>
              </a:rPr>
              <a:t>2</a:t>
            </a:r>
            <a:r>
              <a:rPr lang="zh-CN" altLang="en-US" b="1" dirty="0">
                <a:solidFill>
                  <a:srgbClr val="FFFF00"/>
                </a:solidFill>
              </a:rPr>
              <a:t>：对象是对问题域中某个东西的抽象，这种抽象反映了系统保存有关这个东西的信息或与它交互的能力。也就是说，对象是对属性值和操作的封装。</a:t>
            </a:r>
          </a:p>
          <a:p>
            <a:pPr lvl="1"/>
            <a:r>
              <a:rPr lang="zh-CN" altLang="en-US" b="1" dirty="0">
                <a:solidFill>
                  <a:srgbClr val="FFFF00"/>
                </a:solidFill>
              </a:rPr>
              <a:t>定义</a:t>
            </a:r>
            <a:r>
              <a:rPr lang="en-US" altLang="zh-CN" b="1" dirty="0">
                <a:solidFill>
                  <a:srgbClr val="FFFF00"/>
                </a:solidFill>
              </a:rPr>
              <a:t>3</a:t>
            </a:r>
            <a:r>
              <a:rPr lang="zh-CN" altLang="en-US" b="1" dirty="0">
                <a:solidFill>
                  <a:srgbClr val="FFFF00"/>
                </a:solidFill>
              </a:rPr>
              <a:t>：对象∷</a:t>
            </a:r>
            <a:r>
              <a:rPr lang="en-US" altLang="zh-CN" b="1" dirty="0">
                <a:solidFill>
                  <a:srgbClr val="FFFF00"/>
                </a:solidFill>
              </a:rPr>
              <a:t>=(ID</a:t>
            </a:r>
            <a:r>
              <a:rPr lang="zh-CN" altLang="en-US" b="1" dirty="0">
                <a:solidFill>
                  <a:srgbClr val="FFFF00"/>
                </a:solidFill>
              </a:rPr>
              <a:t>，</a:t>
            </a:r>
            <a:r>
              <a:rPr lang="en-US" altLang="zh-CN" b="1" dirty="0">
                <a:solidFill>
                  <a:srgbClr val="FFFF00"/>
                </a:solidFill>
              </a:rPr>
              <a:t>MS</a:t>
            </a:r>
            <a:r>
              <a:rPr lang="zh-CN" altLang="en-US" b="1" dirty="0">
                <a:solidFill>
                  <a:srgbClr val="FFFF00"/>
                </a:solidFill>
              </a:rPr>
              <a:t>，</a:t>
            </a:r>
            <a:r>
              <a:rPr lang="en-US" altLang="zh-CN" b="1" dirty="0">
                <a:solidFill>
                  <a:srgbClr val="FFFF00"/>
                </a:solidFill>
              </a:rPr>
              <a:t>DS</a:t>
            </a:r>
            <a:r>
              <a:rPr lang="zh-CN" altLang="en-US" b="1" dirty="0">
                <a:solidFill>
                  <a:srgbClr val="FFFF00"/>
                </a:solidFill>
              </a:rPr>
              <a:t>，</a:t>
            </a:r>
            <a:r>
              <a:rPr lang="en-US" altLang="zh-CN" b="1" dirty="0">
                <a:solidFill>
                  <a:srgbClr val="FFFF00"/>
                </a:solidFill>
              </a:rPr>
              <a:t>MI)</a:t>
            </a:r>
            <a:r>
              <a:rPr lang="zh-CN" altLang="en-US" b="1" dirty="0">
                <a:solidFill>
                  <a:srgbClr val="FFFF00"/>
                </a:solidFill>
              </a:rPr>
              <a:t>。其中，</a:t>
            </a:r>
            <a:r>
              <a:rPr lang="en-US" altLang="zh-CN" b="1" dirty="0">
                <a:solidFill>
                  <a:srgbClr val="FFFF00"/>
                </a:solidFill>
              </a:rPr>
              <a:t>ID</a:t>
            </a:r>
            <a:r>
              <a:rPr lang="zh-CN" altLang="en-US" b="1" dirty="0">
                <a:solidFill>
                  <a:srgbClr val="FFFF00"/>
                </a:solidFill>
              </a:rPr>
              <a:t>是对象的标识或名字，</a:t>
            </a:r>
            <a:r>
              <a:rPr lang="en-US" altLang="zh-CN" b="1" dirty="0">
                <a:solidFill>
                  <a:srgbClr val="FFFF00"/>
                </a:solidFill>
              </a:rPr>
              <a:t>MS</a:t>
            </a:r>
            <a:r>
              <a:rPr lang="zh-CN" altLang="en-US" b="1" dirty="0">
                <a:solidFill>
                  <a:srgbClr val="FFFF00"/>
                </a:solidFill>
              </a:rPr>
              <a:t>是对象中的操作集合，</a:t>
            </a:r>
            <a:r>
              <a:rPr lang="en-US" altLang="zh-CN" b="1" dirty="0">
                <a:solidFill>
                  <a:srgbClr val="FFFF00"/>
                </a:solidFill>
              </a:rPr>
              <a:t>DS</a:t>
            </a:r>
            <a:r>
              <a:rPr lang="zh-CN" altLang="en-US" b="1" dirty="0">
                <a:solidFill>
                  <a:srgbClr val="FFFF00"/>
                </a:solidFill>
              </a:rPr>
              <a:t>是对象的数据结构，</a:t>
            </a:r>
            <a:r>
              <a:rPr lang="en-US" altLang="zh-CN" b="1" dirty="0">
                <a:solidFill>
                  <a:srgbClr val="FFFF00"/>
                </a:solidFill>
              </a:rPr>
              <a:t>MI</a:t>
            </a:r>
            <a:r>
              <a:rPr lang="zh-CN" altLang="en-US" b="1" dirty="0">
                <a:solidFill>
                  <a:srgbClr val="FFFF00"/>
                </a:solidFill>
              </a:rPr>
              <a:t>是对象受理的消息名集合</a:t>
            </a:r>
            <a:r>
              <a:rPr lang="en-US" altLang="zh-CN" b="1" dirty="0">
                <a:solidFill>
                  <a:srgbClr val="FFFF00"/>
                </a:solidFill>
              </a:rPr>
              <a:t>(</a:t>
            </a:r>
            <a:r>
              <a:rPr lang="zh-CN" altLang="en-US" b="1" dirty="0">
                <a:solidFill>
                  <a:srgbClr val="FFFF00"/>
                </a:solidFill>
              </a:rPr>
              <a:t>即对外接口</a:t>
            </a:r>
            <a:r>
              <a:rPr lang="en-US" altLang="zh-CN" b="1" dirty="0">
                <a:solidFill>
                  <a:srgbClr val="FFFF00"/>
                </a:solidFill>
              </a:rPr>
              <a:t>)</a:t>
            </a:r>
            <a:r>
              <a:rPr lang="zh-CN" altLang="en-US" b="1" dirty="0">
                <a:solidFill>
                  <a:srgbClr val="FFFF00"/>
                </a:solidFill>
              </a:rPr>
              <a:t>。</a:t>
            </a:r>
          </a:p>
        </p:txBody>
      </p:sp>
      <p:sp>
        <p:nvSpPr>
          <p:cNvPr id="25907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5907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E497E764-6B63-4068-9F11-7F51EE29656F}" type="slidenum">
              <a:rPr lang="en-US" altLang="zh-CN"/>
              <a:pPr/>
              <a:t>70</a:t>
            </a:fld>
            <a:endParaRPr lang="en-US" altLang="zh-CN"/>
          </a:p>
        </p:txBody>
      </p:sp>
      <p:pic>
        <p:nvPicPr>
          <p:cNvPr id="395268" name="Picture 4"/>
          <p:cNvPicPr>
            <a:picLocks noChangeAspect="1" noChangeArrowheads="1"/>
          </p:cNvPicPr>
          <p:nvPr/>
        </p:nvPicPr>
        <p:blipFill>
          <a:blip r:embed="rId2" cstate="print"/>
          <a:srcRect/>
          <a:stretch>
            <a:fillRect/>
          </a:stretch>
        </p:blipFill>
        <p:spPr bwMode="auto">
          <a:xfrm>
            <a:off x="100013" y="563563"/>
            <a:ext cx="8943975" cy="5737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4"/>
          <p:cNvSpPr>
            <a:spLocks noGrp="1"/>
          </p:cNvSpPr>
          <p:nvPr>
            <p:ph type="sldNum" sz="quarter" idx="11"/>
          </p:nvPr>
        </p:nvSpPr>
        <p:spPr/>
        <p:txBody>
          <a:bodyPr/>
          <a:lstStyle/>
          <a:p>
            <a:fld id="{88A28BF5-003E-413F-940B-44B1A17A6ABE}" type="slidenum">
              <a:rPr lang="en-US" altLang="zh-CN"/>
              <a:pPr/>
              <a:t>71</a:t>
            </a:fld>
            <a:endParaRPr lang="en-US" altLang="zh-CN"/>
          </a:p>
        </p:txBody>
      </p:sp>
      <p:sp>
        <p:nvSpPr>
          <p:cNvPr id="343042" name="Rectangle 2"/>
          <p:cNvSpPr>
            <a:spLocks noGrp="1" noChangeArrowheads="1"/>
          </p:cNvSpPr>
          <p:nvPr>
            <p:ph type="body" idx="1"/>
          </p:nvPr>
        </p:nvSpPr>
        <p:spPr>
          <a:xfrm>
            <a:off x="250825" y="1196975"/>
            <a:ext cx="8569325" cy="2160588"/>
          </a:xfrm>
        </p:spPr>
        <p:txBody>
          <a:bodyPr/>
          <a:lstStyle/>
          <a:p>
            <a:pPr>
              <a:lnSpc>
                <a:spcPct val="110000"/>
              </a:lnSpc>
            </a:pPr>
            <a:r>
              <a:rPr lang="zh-CN" altLang="en-US" sz="2800" b="1" dirty="0" smtClean="0">
                <a:solidFill>
                  <a:srgbClr val="FFFF00"/>
                </a:solidFill>
              </a:rPr>
              <a:t>依赖：如果一个模型元素的变化会影响另一个模型元素，那么二者之间存在依赖关系。</a:t>
            </a:r>
          </a:p>
        </p:txBody>
      </p:sp>
      <p:sp>
        <p:nvSpPr>
          <p:cNvPr id="3430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smtClean="0">
                <a:solidFill>
                  <a:srgbClr val="FFFF00"/>
                </a:solidFill>
                <a:effectLst>
                  <a:outerShdw blurRad="38100" dist="38100" dir="2700000" algn="tl">
                    <a:srgbClr val="000000"/>
                  </a:outerShdw>
                </a:effectLst>
              </a:rPr>
              <a:t>依赖关系</a:t>
            </a:r>
            <a:endParaRPr lang="zh-CN" altLang="en-US" sz="4000" b="1" dirty="0">
              <a:solidFill>
                <a:srgbClr val="FFFF00"/>
              </a:solidFill>
              <a:effectLst>
                <a:outerShdw blurRad="38100" dist="38100" dir="2700000" algn="tl">
                  <a:srgbClr val="000000"/>
                </a:outerShdw>
              </a:effectLst>
            </a:endParaRPr>
          </a:p>
        </p:txBody>
      </p:sp>
      <p:sp>
        <p:nvSpPr>
          <p:cNvPr id="3430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pic>
        <p:nvPicPr>
          <p:cNvPr id="26" name="Picture 4"/>
          <p:cNvPicPr>
            <a:picLocks noChangeAspect="1" noChangeArrowheads="1"/>
          </p:cNvPicPr>
          <p:nvPr/>
        </p:nvPicPr>
        <p:blipFill>
          <a:blip r:embed="rId2" cstate="print"/>
          <a:srcRect/>
          <a:stretch>
            <a:fillRect/>
          </a:stretch>
        </p:blipFill>
        <p:spPr>
          <a:xfrm>
            <a:off x="323850" y="2924175"/>
            <a:ext cx="8640763" cy="295275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4"/>
          <p:cNvSpPr>
            <a:spLocks noGrp="1"/>
          </p:cNvSpPr>
          <p:nvPr>
            <p:ph type="sldNum" sz="quarter" idx="11"/>
          </p:nvPr>
        </p:nvSpPr>
        <p:spPr/>
        <p:txBody>
          <a:bodyPr/>
          <a:lstStyle/>
          <a:p>
            <a:fld id="{88A28BF5-003E-413F-940B-44B1A17A6ABE}" type="slidenum">
              <a:rPr lang="en-US" altLang="zh-CN"/>
              <a:pPr/>
              <a:t>72</a:t>
            </a:fld>
            <a:endParaRPr lang="en-US" altLang="zh-CN"/>
          </a:p>
        </p:txBody>
      </p:sp>
      <p:sp>
        <p:nvSpPr>
          <p:cNvPr id="3430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smtClean="0">
                <a:solidFill>
                  <a:srgbClr val="FFFF00"/>
                </a:solidFill>
                <a:effectLst>
                  <a:outerShdw blurRad="38100" dist="38100" dir="2700000" algn="tl">
                    <a:srgbClr val="000000"/>
                  </a:outerShdw>
                </a:effectLst>
              </a:rPr>
              <a:t>依赖关系</a:t>
            </a:r>
            <a:endParaRPr lang="zh-CN" altLang="en-US" sz="4000" b="1" dirty="0">
              <a:solidFill>
                <a:srgbClr val="FFFF00"/>
              </a:solidFill>
              <a:effectLst>
                <a:outerShdw blurRad="38100" dist="38100" dir="2700000" algn="tl">
                  <a:srgbClr val="000000"/>
                </a:outerShdw>
              </a:effectLst>
            </a:endParaRPr>
          </a:p>
        </p:txBody>
      </p:sp>
      <p:sp>
        <p:nvSpPr>
          <p:cNvPr id="3430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aphicFrame>
        <p:nvGraphicFramePr>
          <p:cNvPr id="467970" name="Object 3"/>
          <p:cNvGraphicFramePr>
            <a:graphicFrameLocks noChangeAspect="1"/>
          </p:cNvGraphicFramePr>
          <p:nvPr/>
        </p:nvGraphicFramePr>
        <p:xfrm>
          <a:off x="684213" y="1700213"/>
          <a:ext cx="7559675" cy="4302125"/>
        </p:xfrm>
        <a:graphic>
          <a:graphicData uri="http://schemas.openxmlformats.org/presentationml/2006/ole">
            <mc:AlternateContent xmlns:mc="http://schemas.openxmlformats.org/markup-compatibility/2006">
              <mc:Choice xmlns:v="urn:schemas-microsoft-com:vml" Requires="v">
                <p:oleObj spid="_x0000_s467993" name="位图图像" r:id="rId3" imgW="5533333" imgH="2905531" progId="PBrush">
                  <p:embed/>
                </p:oleObj>
              </mc:Choice>
              <mc:Fallback>
                <p:oleObj name="位图图像" r:id="rId3" imgW="5533333" imgH="2905531" progId="PBrush">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700213"/>
                        <a:ext cx="7559675"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4"/>
          <p:cNvSpPr>
            <a:spLocks noGrp="1"/>
          </p:cNvSpPr>
          <p:nvPr>
            <p:ph type="sldNum" sz="quarter" idx="11"/>
          </p:nvPr>
        </p:nvSpPr>
        <p:spPr/>
        <p:txBody>
          <a:bodyPr/>
          <a:lstStyle/>
          <a:p>
            <a:fld id="{88A28BF5-003E-413F-940B-44B1A17A6ABE}" type="slidenum">
              <a:rPr lang="en-US" altLang="zh-CN"/>
              <a:pPr/>
              <a:t>73</a:t>
            </a:fld>
            <a:endParaRPr lang="en-US" altLang="zh-CN"/>
          </a:p>
        </p:txBody>
      </p:sp>
      <p:sp>
        <p:nvSpPr>
          <p:cNvPr id="343042" name="Rectangle 2"/>
          <p:cNvSpPr>
            <a:spLocks noGrp="1" noChangeArrowheads="1"/>
          </p:cNvSpPr>
          <p:nvPr>
            <p:ph type="body" idx="1"/>
          </p:nvPr>
        </p:nvSpPr>
        <p:spPr>
          <a:xfrm>
            <a:off x="250825" y="1196975"/>
            <a:ext cx="8569325" cy="2160588"/>
          </a:xfrm>
        </p:spPr>
        <p:txBody>
          <a:bodyPr/>
          <a:lstStyle/>
          <a:p>
            <a:pPr>
              <a:lnSpc>
                <a:spcPct val="110000"/>
              </a:lnSpc>
            </a:pPr>
            <a:r>
              <a:rPr lang="zh-CN" altLang="en-US" sz="2800" b="1" dirty="0" smtClean="0">
                <a:solidFill>
                  <a:srgbClr val="FFFF00"/>
                </a:solidFill>
              </a:rPr>
              <a:t>多数情况下，实现关系被用来规定接口和实现接口的类或组件之间的关系</a:t>
            </a:r>
          </a:p>
        </p:txBody>
      </p:sp>
      <p:sp>
        <p:nvSpPr>
          <p:cNvPr id="3430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smtClean="0">
                <a:solidFill>
                  <a:srgbClr val="FFFF00"/>
                </a:solidFill>
                <a:effectLst>
                  <a:outerShdw blurRad="38100" dist="38100" dir="2700000" algn="tl">
                    <a:srgbClr val="000000"/>
                  </a:outerShdw>
                </a:effectLst>
              </a:rPr>
              <a:t>实现关系</a:t>
            </a:r>
            <a:endParaRPr lang="zh-CN" altLang="en-US" sz="4000" b="1" dirty="0">
              <a:solidFill>
                <a:srgbClr val="FFFF00"/>
              </a:solidFill>
              <a:effectLst>
                <a:outerShdw blurRad="38100" dist="38100" dir="2700000" algn="tl">
                  <a:srgbClr val="000000"/>
                </a:outerShdw>
              </a:effectLst>
            </a:endParaRPr>
          </a:p>
        </p:txBody>
      </p:sp>
      <p:sp>
        <p:nvSpPr>
          <p:cNvPr id="3430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7" name="组合 6"/>
          <p:cNvGrpSpPr/>
          <p:nvPr/>
        </p:nvGrpSpPr>
        <p:grpSpPr>
          <a:xfrm>
            <a:off x="971550" y="3094038"/>
            <a:ext cx="7391400" cy="3071812"/>
            <a:chOff x="971550" y="3094038"/>
            <a:chExt cx="7391400" cy="3071812"/>
          </a:xfrm>
        </p:grpSpPr>
        <p:sp>
          <p:nvSpPr>
            <p:cNvPr id="8" name="Rectangle 4"/>
            <p:cNvSpPr>
              <a:spLocks noChangeArrowheads="1"/>
            </p:cNvSpPr>
            <p:nvPr/>
          </p:nvSpPr>
          <p:spPr bwMode="auto">
            <a:xfrm>
              <a:off x="4248150" y="4876800"/>
              <a:ext cx="2514600" cy="533400"/>
            </a:xfrm>
            <a:prstGeom prst="rect">
              <a:avLst/>
            </a:prstGeom>
            <a:solidFill>
              <a:srgbClr val="FFFF99"/>
            </a:solidFill>
            <a:ln w="12700">
              <a:solidFill>
                <a:schemeClr val="tx1"/>
              </a:solidFill>
              <a:miter lim="800000"/>
              <a:headEnd type="none" w="sm" len="sm"/>
              <a:tailEnd type="none" w="sm" len="sm"/>
            </a:ln>
          </p:spPr>
          <p:txBody>
            <a:bodyPr wrap="none" anchor="ctr"/>
            <a:lstStyle/>
            <a:p>
              <a:pPr algn="ctr" defTabSz="762000" eaLnBrk="0" hangingPunct="0"/>
              <a:r>
                <a:rPr kumimoji="0" lang="en-US" altLang="zh-CN" sz="2000" dirty="0">
                  <a:solidFill>
                    <a:schemeClr val="bg2"/>
                  </a:solidFill>
                  <a:latin typeface="Arial" charset="0"/>
                  <a:cs typeface="Arial" charset="0"/>
                </a:rPr>
                <a:t>String</a:t>
              </a:r>
              <a:endParaRPr kumimoji="0" lang="en-US" altLang="zh-CN" dirty="0">
                <a:solidFill>
                  <a:schemeClr val="bg2"/>
                </a:solidFill>
                <a:latin typeface="Times New Roman" pitchFamily="18" charset="0"/>
                <a:cs typeface="Arial" charset="0"/>
              </a:endParaRPr>
            </a:p>
          </p:txBody>
        </p:sp>
        <p:sp>
          <p:nvSpPr>
            <p:cNvPr id="9" name="Rectangle 5"/>
            <p:cNvSpPr>
              <a:spLocks noChangeArrowheads="1"/>
            </p:cNvSpPr>
            <p:nvPr/>
          </p:nvSpPr>
          <p:spPr bwMode="auto">
            <a:xfrm>
              <a:off x="4248150" y="5410200"/>
              <a:ext cx="2514600" cy="755650"/>
            </a:xfrm>
            <a:prstGeom prst="rect">
              <a:avLst/>
            </a:prstGeom>
            <a:solidFill>
              <a:srgbClr val="FFFF99"/>
            </a:solidFill>
            <a:ln w="12700">
              <a:solidFill>
                <a:schemeClr val="tx1"/>
              </a:solidFill>
              <a:miter lim="800000"/>
              <a:headEnd type="none" w="sm" len="sm"/>
              <a:tailEnd type="none" w="sm" len="sm"/>
            </a:ln>
          </p:spPr>
          <p:txBody>
            <a:bodyPr wrap="none" anchor="ctr"/>
            <a:lstStyle/>
            <a:p>
              <a:pPr defTabSz="762000" eaLnBrk="0" hangingPunct="0"/>
              <a:r>
                <a:rPr kumimoji="0" lang="en-US" altLang="zh-CN" sz="1600" b="1" dirty="0" err="1">
                  <a:solidFill>
                    <a:schemeClr val="bg2"/>
                  </a:solidFill>
                  <a:latin typeface="Arial" charset="0"/>
                  <a:cs typeface="Arial" charset="0"/>
                </a:rPr>
                <a:t>isEqual</a:t>
              </a:r>
              <a:r>
                <a:rPr kumimoji="0" lang="en-US" altLang="zh-CN" sz="1600" b="1" dirty="0">
                  <a:solidFill>
                    <a:schemeClr val="bg2"/>
                  </a:solidFill>
                  <a:latin typeface="Arial" charset="0"/>
                  <a:cs typeface="Arial" charset="0"/>
                </a:rPr>
                <a:t>(String) : Boolean</a:t>
              </a:r>
            </a:p>
            <a:p>
              <a:pPr defTabSz="762000" eaLnBrk="0" hangingPunct="0"/>
              <a:r>
                <a:rPr kumimoji="0" lang="en-US" altLang="zh-CN" sz="1600" b="1" dirty="0">
                  <a:solidFill>
                    <a:schemeClr val="bg2"/>
                  </a:solidFill>
                  <a:latin typeface="Arial" charset="0"/>
                  <a:cs typeface="Arial" charset="0"/>
                </a:rPr>
                <a:t>Hash() : Integer</a:t>
              </a:r>
            </a:p>
            <a:p>
              <a:pPr defTabSz="762000" eaLnBrk="0" hangingPunct="0"/>
              <a:r>
                <a:rPr kumimoji="0" lang="en-US" altLang="zh-CN" sz="1600" b="1" dirty="0">
                  <a:solidFill>
                    <a:schemeClr val="bg2"/>
                  </a:solidFill>
                  <a:latin typeface="Arial" charset="0"/>
                  <a:cs typeface="Arial" charset="0"/>
                </a:rPr>
                <a:t>…</a:t>
              </a:r>
            </a:p>
          </p:txBody>
        </p:sp>
        <p:sp>
          <p:nvSpPr>
            <p:cNvPr id="10" name="Line 6"/>
            <p:cNvSpPr>
              <a:spLocks noChangeShapeType="1"/>
            </p:cNvSpPr>
            <p:nvPr/>
          </p:nvSpPr>
          <p:spPr bwMode="auto">
            <a:xfrm>
              <a:off x="6762750" y="5181600"/>
              <a:ext cx="533400" cy="0"/>
            </a:xfrm>
            <a:prstGeom prst="line">
              <a:avLst/>
            </a:prstGeom>
            <a:noFill/>
            <a:ln w="9525">
              <a:solidFill>
                <a:schemeClr val="tx1"/>
              </a:solidFill>
              <a:miter lim="800000"/>
              <a:headEnd/>
              <a:tailEnd/>
            </a:ln>
          </p:spPr>
          <p:txBody>
            <a:bodyPr wrap="none"/>
            <a:lstStyle/>
            <a:p>
              <a:endParaRPr lang="zh-CN" altLang="en-US"/>
            </a:p>
          </p:txBody>
        </p:sp>
        <p:sp>
          <p:nvSpPr>
            <p:cNvPr id="11" name="Oval 7"/>
            <p:cNvSpPr>
              <a:spLocks noChangeArrowheads="1"/>
            </p:cNvSpPr>
            <p:nvPr/>
          </p:nvSpPr>
          <p:spPr bwMode="auto">
            <a:xfrm>
              <a:off x="7296150" y="5105400"/>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Text Box 8"/>
            <p:cNvSpPr txBox="1">
              <a:spLocks noChangeArrowheads="1"/>
            </p:cNvSpPr>
            <p:nvPr/>
          </p:nvSpPr>
          <p:spPr bwMode="auto">
            <a:xfrm>
              <a:off x="6915150" y="5257800"/>
              <a:ext cx="1447800" cy="336550"/>
            </a:xfrm>
            <a:prstGeom prst="rect">
              <a:avLst/>
            </a:prstGeom>
            <a:noFill/>
            <a:ln w="9525">
              <a:noFill/>
              <a:miter lim="800000"/>
              <a:headEnd/>
              <a:tailEnd/>
            </a:ln>
          </p:spPr>
          <p:txBody>
            <a:bodyPr>
              <a:spAutoFit/>
            </a:bodyPr>
            <a:lstStyle/>
            <a:p>
              <a:pPr>
                <a:spcBef>
                  <a:spcPct val="50000"/>
                </a:spcBef>
              </a:pPr>
              <a:r>
                <a:rPr kumimoji="0" lang="en-US" altLang="zh-CN" sz="1600" b="1">
                  <a:latin typeface="Arial" charset="0"/>
                  <a:cs typeface="Arial" charset="0"/>
                </a:rPr>
                <a:t>Comparable</a:t>
              </a:r>
            </a:p>
          </p:txBody>
        </p:sp>
        <p:sp>
          <p:nvSpPr>
            <p:cNvPr id="13" name="Rectangle 9"/>
            <p:cNvSpPr>
              <a:spLocks noChangeArrowheads="1"/>
            </p:cNvSpPr>
            <p:nvPr/>
          </p:nvSpPr>
          <p:spPr bwMode="auto">
            <a:xfrm>
              <a:off x="971550" y="3124200"/>
              <a:ext cx="2514600" cy="685800"/>
            </a:xfrm>
            <a:prstGeom prst="rect">
              <a:avLst/>
            </a:prstGeom>
            <a:solidFill>
              <a:srgbClr val="FFFF99"/>
            </a:solidFill>
            <a:ln w="12700">
              <a:solidFill>
                <a:schemeClr val="tx1"/>
              </a:solidFill>
              <a:miter lim="800000"/>
              <a:headEnd type="none" w="sm" len="sm"/>
              <a:tailEnd type="none" w="sm" len="sm"/>
            </a:ln>
          </p:spPr>
          <p:txBody>
            <a:bodyPr wrap="none" anchor="ctr"/>
            <a:lstStyle/>
            <a:p>
              <a:pPr algn="ctr" defTabSz="762000" eaLnBrk="0" hangingPunct="0"/>
              <a:r>
                <a:rPr kumimoji="0" lang="en-US" altLang="zh-CN" sz="2000" dirty="0">
                  <a:solidFill>
                    <a:schemeClr val="bg2"/>
                  </a:solidFill>
                  <a:latin typeface="Arial" charset="0"/>
                  <a:cs typeface="Arial" charset="0"/>
                </a:rPr>
                <a:t>&lt;&lt;interface&gt;&gt;</a:t>
              </a:r>
            </a:p>
            <a:p>
              <a:pPr algn="ctr" defTabSz="762000" eaLnBrk="0" hangingPunct="0"/>
              <a:r>
                <a:rPr kumimoji="0" lang="en-US" altLang="zh-CN" sz="2000" dirty="0">
                  <a:solidFill>
                    <a:schemeClr val="bg2"/>
                  </a:solidFill>
                  <a:latin typeface="Arial" charset="0"/>
                  <a:cs typeface="Arial" charset="0"/>
                </a:rPr>
                <a:t>Comparable</a:t>
              </a:r>
              <a:endParaRPr kumimoji="0" lang="en-US" altLang="zh-CN" dirty="0">
                <a:solidFill>
                  <a:schemeClr val="bg2"/>
                </a:solidFill>
                <a:latin typeface="Times New Roman" pitchFamily="18" charset="0"/>
                <a:cs typeface="Arial" charset="0"/>
              </a:endParaRPr>
            </a:p>
          </p:txBody>
        </p:sp>
        <p:sp>
          <p:nvSpPr>
            <p:cNvPr id="14" name="Rectangle 10"/>
            <p:cNvSpPr>
              <a:spLocks noChangeArrowheads="1"/>
            </p:cNvSpPr>
            <p:nvPr/>
          </p:nvSpPr>
          <p:spPr bwMode="auto">
            <a:xfrm>
              <a:off x="971550" y="3810000"/>
              <a:ext cx="2514600" cy="755650"/>
            </a:xfrm>
            <a:prstGeom prst="rect">
              <a:avLst/>
            </a:prstGeom>
            <a:solidFill>
              <a:srgbClr val="FFFF99"/>
            </a:solidFill>
            <a:ln w="12700">
              <a:solidFill>
                <a:schemeClr val="tx1"/>
              </a:solidFill>
              <a:miter lim="800000"/>
              <a:headEnd type="none" w="sm" len="sm"/>
              <a:tailEnd type="none" w="sm" len="sm"/>
            </a:ln>
          </p:spPr>
          <p:txBody>
            <a:bodyPr wrap="none" anchor="ctr"/>
            <a:lstStyle/>
            <a:p>
              <a:pPr defTabSz="762000" eaLnBrk="0" hangingPunct="0"/>
              <a:r>
                <a:rPr kumimoji="0" lang="en-US" altLang="zh-CN" sz="1600" b="1" dirty="0" err="1">
                  <a:solidFill>
                    <a:schemeClr val="bg2"/>
                  </a:solidFill>
                  <a:latin typeface="Arial" charset="0"/>
                  <a:cs typeface="Arial" charset="0"/>
                </a:rPr>
                <a:t>isEqual</a:t>
              </a:r>
              <a:r>
                <a:rPr kumimoji="0" lang="en-US" altLang="zh-CN" sz="1600" b="1" dirty="0">
                  <a:solidFill>
                    <a:schemeClr val="bg2"/>
                  </a:solidFill>
                  <a:latin typeface="Arial" charset="0"/>
                  <a:cs typeface="Arial" charset="0"/>
                </a:rPr>
                <a:t>(String) : Boolean</a:t>
              </a:r>
            </a:p>
            <a:p>
              <a:pPr defTabSz="762000" eaLnBrk="0" hangingPunct="0"/>
              <a:r>
                <a:rPr kumimoji="0" lang="en-US" altLang="zh-CN" sz="1600" b="1" dirty="0">
                  <a:solidFill>
                    <a:schemeClr val="bg2"/>
                  </a:solidFill>
                  <a:latin typeface="Arial" charset="0"/>
                  <a:cs typeface="Arial" charset="0"/>
                </a:rPr>
                <a:t>Hash() : Integer</a:t>
              </a:r>
            </a:p>
            <a:p>
              <a:pPr defTabSz="762000" eaLnBrk="0" hangingPunct="0"/>
              <a:r>
                <a:rPr kumimoji="0" lang="en-US" altLang="zh-CN" sz="1600" dirty="0">
                  <a:latin typeface="Arial" charset="0"/>
                  <a:cs typeface="Arial" charset="0"/>
                </a:rPr>
                <a:t>…</a:t>
              </a:r>
            </a:p>
          </p:txBody>
        </p:sp>
        <p:sp>
          <p:nvSpPr>
            <p:cNvPr id="15" name="AutoShape 11"/>
            <p:cNvSpPr>
              <a:spLocks noChangeArrowheads="1"/>
            </p:cNvSpPr>
            <p:nvPr/>
          </p:nvSpPr>
          <p:spPr bwMode="auto">
            <a:xfrm>
              <a:off x="2038350" y="4572000"/>
              <a:ext cx="304800" cy="2286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zh-CN" altLang="en-US"/>
            </a:p>
          </p:txBody>
        </p:sp>
        <p:cxnSp>
          <p:nvCxnSpPr>
            <p:cNvPr id="16" name="AutoShape 12"/>
            <p:cNvCxnSpPr>
              <a:cxnSpLocks noChangeShapeType="1"/>
              <a:stCxn id="15" idx="3"/>
              <a:endCxn id="9" idx="1"/>
            </p:cNvCxnSpPr>
            <p:nvPr/>
          </p:nvCxnSpPr>
          <p:spPr bwMode="auto">
            <a:xfrm rot="16200000" flipH="1">
              <a:off x="2725737" y="4265613"/>
              <a:ext cx="987425" cy="2057400"/>
            </a:xfrm>
            <a:prstGeom prst="bentConnector2">
              <a:avLst/>
            </a:prstGeom>
            <a:noFill/>
            <a:ln w="9525">
              <a:solidFill>
                <a:schemeClr val="tx1"/>
              </a:solidFill>
              <a:prstDash val="dash"/>
              <a:miter lim="800000"/>
              <a:headEnd/>
              <a:tailEnd/>
            </a:ln>
          </p:spPr>
        </p:cxnSp>
        <p:sp>
          <p:nvSpPr>
            <p:cNvPr id="17" name="AutoShape 13"/>
            <p:cNvSpPr>
              <a:spLocks/>
            </p:cNvSpPr>
            <p:nvPr/>
          </p:nvSpPr>
          <p:spPr bwMode="auto">
            <a:xfrm>
              <a:off x="5148263" y="3094038"/>
              <a:ext cx="838200" cy="485775"/>
            </a:xfrm>
            <a:prstGeom prst="accentCallout2">
              <a:avLst>
                <a:gd name="adj1" fmla="val 23528"/>
                <a:gd name="adj2" fmla="val -9093"/>
                <a:gd name="adj3" fmla="val 23528"/>
                <a:gd name="adj4" fmla="val -91477"/>
                <a:gd name="adj5" fmla="val 546079"/>
                <a:gd name="adj6" fmla="val -258144"/>
              </a:avLst>
            </a:prstGeom>
            <a:noFill/>
            <a:ln w="28575">
              <a:solidFill>
                <a:srgbClr val="FF0033"/>
              </a:solidFill>
              <a:miter lim="800000"/>
              <a:headEnd type="none" w="sm" len="sm"/>
              <a:tailEnd type="none" w="sm" len="sm"/>
            </a:ln>
          </p:spPr>
          <p:txBody>
            <a:bodyPr>
              <a:spAutoFit/>
            </a:bodyPr>
            <a:lstStyle/>
            <a:p>
              <a:pPr algn="ctr" defTabSz="762000" eaLnBrk="0" hangingPunct="0"/>
              <a:r>
                <a:rPr kumimoji="0" lang="zh-CN" altLang="en-US" b="1">
                  <a:latin typeface="Arial" charset="0"/>
                  <a:cs typeface="Arial" charset="0"/>
                </a:rPr>
                <a:t>实现</a:t>
              </a:r>
            </a:p>
          </p:txBody>
        </p:sp>
        <p:sp>
          <p:nvSpPr>
            <p:cNvPr id="18" name="AutoShape 14"/>
            <p:cNvSpPr>
              <a:spLocks/>
            </p:cNvSpPr>
            <p:nvPr/>
          </p:nvSpPr>
          <p:spPr bwMode="auto">
            <a:xfrm>
              <a:off x="4787900" y="3681413"/>
              <a:ext cx="1689100" cy="850900"/>
            </a:xfrm>
            <a:prstGeom prst="accentCallout2">
              <a:avLst>
                <a:gd name="adj1" fmla="val 13431"/>
                <a:gd name="adj2" fmla="val 104509"/>
                <a:gd name="adj3" fmla="val 13431"/>
                <a:gd name="adj4" fmla="val 121708"/>
                <a:gd name="adj5" fmla="val 174069"/>
                <a:gd name="adj6" fmla="val 138065"/>
              </a:avLst>
            </a:prstGeom>
            <a:noFill/>
            <a:ln w="28575">
              <a:solidFill>
                <a:srgbClr val="FF0033"/>
              </a:solidFill>
              <a:miter lim="800000"/>
              <a:headEnd type="none" w="sm" len="sm"/>
              <a:tailEnd type="none" w="sm" len="sm"/>
            </a:ln>
          </p:spPr>
          <p:txBody>
            <a:bodyPr>
              <a:spAutoFit/>
            </a:bodyPr>
            <a:lstStyle/>
            <a:p>
              <a:pPr algn="ctr" defTabSz="762000" eaLnBrk="0" hangingPunct="0"/>
              <a:r>
                <a:rPr kumimoji="0" lang="zh-CN" altLang="en-US" b="1">
                  <a:latin typeface="Arial" charset="0"/>
                  <a:cs typeface="Arial" charset="0"/>
                </a:rPr>
                <a:t>特殊的实现标记</a:t>
              </a: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6B77BAF1-3BC8-4084-B29F-5803344D33E3}" type="slidenum">
              <a:rPr lang="en-US" altLang="zh-CN"/>
              <a:pPr/>
              <a:t>74</a:t>
            </a:fld>
            <a:endParaRPr lang="en-US" altLang="zh-CN"/>
          </a:p>
        </p:txBody>
      </p:sp>
      <p:sp>
        <p:nvSpPr>
          <p:cNvPr id="344066" name="Rectangle 2"/>
          <p:cNvSpPr>
            <a:spLocks noGrp="1" noChangeArrowheads="1"/>
          </p:cNvSpPr>
          <p:nvPr>
            <p:ph type="body" idx="1"/>
          </p:nvPr>
        </p:nvSpPr>
        <p:spPr>
          <a:xfrm>
            <a:off x="250825" y="1196975"/>
            <a:ext cx="8569325" cy="5256213"/>
          </a:xfrm>
        </p:spPr>
        <p:txBody>
          <a:bodyPr/>
          <a:lstStyle/>
          <a:p>
            <a:pPr>
              <a:lnSpc>
                <a:spcPct val="110000"/>
              </a:lnSpc>
            </a:pPr>
            <a:r>
              <a:rPr lang="zh-CN" altLang="en-US" sz="2400" b="1">
                <a:solidFill>
                  <a:srgbClr val="FFFF00"/>
                </a:solidFill>
              </a:rPr>
              <a:t>抽象类（</a:t>
            </a:r>
            <a:r>
              <a:rPr lang="en-US" altLang="zh-CN" sz="2400" b="1">
                <a:solidFill>
                  <a:srgbClr val="FFFF00"/>
                </a:solidFill>
              </a:rPr>
              <a:t>abstract class</a:t>
            </a:r>
            <a:r>
              <a:rPr lang="zh-CN" altLang="en-US" sz="2400" b="1">
                <a:solidFill>
                  <a:srgbClr val="FFFF00"/>
                </a:solidFill>
              </a:rPr>
              <a:t>）：是指没有直接的实例的类，但其子孙类有直接的实例。</a:t>
            </a:r>
          </a:p>
          <a:p>
            <a:pPr>
              <a:lnSpc>
                <a:spcPct val="110000"/>
              </a:lnSpc>
            </a:pPr>
            <a:r>
              <a:rPr lang="zh-CN" altLang="en-US" sz="2400" b="1">
                <a:solidFill>
                  <a:srgbClr val="FFFF00"/>
                </a:solidFill>
              </a:rPr>
              <a:t>具体类（</a:t>
            </a:r>
            <a:r>
              <a:rPr lang="en-US" altLang="zh-CN" sz="2400" b="1">
                <a:solidFill>
                  <a:srgbClr val="FFFF00"/>
                </a:solidFill>
              </a:rPr>
              <a:t>concrete class</a:t>
            </a:r>
            <a:r>
              <a:rPr lang="zh-CN" altLang="en-US" sz="2400" b="1">
                <a:solidFill>
                  <a:srgbClr val="FFFF00"/>
                </a:solidFill>
              </a:rPr>
              <a:t>）：是指可以实例化的类，可以有直接的实例。</a:t>
            </a:r>
          </a:p>
          <a:p>
            <a:pPr>
              <a:lnSpc>
                <a:spcPct val="110000"/>
              </a:lnSpc>
            </a:pPr>
            <a:r>
              <a:rPr lang="zh-CN" altLang="en-US" sz="2400" b="1">
                <a:solidFill>
                  <a:srgbClr val="FFFF00"/>
                </a:solidFill>
              </a:rPr>
              <a:t>在</a:t>
            </a:r>
            <a:r>
              <a:rPr lang="en-US" altLang="zh-CN" sz="2400" b="1">
                <a:solidFill>
                  <a:srgbClr val="FFFF00"/>
                </a:solidFill>
              </a:rPr>
              <a:t>UML</a:t>
            </a:r>
            <a:r>
              <a:rPr lang="zh-CN" altLang="en-US" sz="2400" b="1">
                <a:solidFill>
                  <a:srgbClr val="FFFF00"/>
                </a:solidFill>
              </a:rPr>
              <a:t>中，抽象类名用斜体表示，也可以在名称下面或后面放置关键词</a:t>
            </a:r>
            <a:r>
              <a:rPr lang="en-US" altLang="zh-CN" sz="2400" b="1">
                <a:solidFill>
                  <a:srgbClr val="FFFF00"/>
                </a:solidFill>
              </a:rPr>
              <a:t>{abstract}</a:t>
            </a:r>
            <a:r>
              <a:rPr lang="zh-CN" altLang="en-US" sz="2400" b="1">
                <a:solidFill>
                  <a:srgbClr val="FFFF00"/>
                </a:solidFill>
              </a:rPr>
              <a:t>。</a:t>
            </a:r>
          </a:p>
          <a:p>
            <a:pPr>
              <a:lnSpc>
                <a:spcPct val="110000"/>
              </a:lnSpc>
            </a:pPr>
            <a:r>
              <a:rPr lang="zh-CN" altLang="en-US" sz="2400" b="1">
                <a:solidFill>
                  <a:srgbClr val="FFFF00"/>
                </a:solidFill>
              </a:rPr>
              <a:t>抽象类可以定义被子类继承的方法。</a:t>
            </a:r>
          </a:p>
          <a:p>
            <a:pPr>
              <a:lnSpc>
                <a:spcPct val="110000"/>
              </a:lnSpc>
            </a:pPr>
            <a:r>
              <a:rPr lang="zh-CN" altLang="en-US" sz="2400" b="1">
                <a:solidFill>
                  <a:srgbClr val="FFFF00"/>
                </a:solidFill>
              </a:rPr>
              <a:t>抽象类可以定义操作签名，而不提供相应的方法。我们称此为抽象操作（</a:t>
            </a:r>
            <a:r>
              <a:rPr lang="en-US" altLang="zh-CN" sz="2400" b="1">
                <a:solidFill>
                  <a:srgbClr val="FFFF00"/>
                </a:solidFill>
              </a:rPr>
              <a:t>abstract operation</a:t>
            </a:r>
            <a:r>
              <a:rPr lang="zh-CN" altLang="en-US" sz="2400" b="1">
                <a:solidFill>
                  <a:srgbClr val="FFFF00"/>
                </a:solidFill>
              </a:rPr>
              <a:t>）。每个具体子类必须提供自己的实现。</a:t>
            </a:r>
          </a:p>
          <a:p>
            <a:pPr>
              <a:lnSpc>
                <a:spcPct val="110000"/>
              </a:lnSpc>
            </a:pPr>
            <a:r>
              <a:rPr lang="zh-CN" altLang="en-US" sz="2400" b="1">
                <a:solidFill>
                  <a:srgbClr val="FFFF00"/>
                </a:solidFill>
              </a:rPr>
              <a:t>避免使用具体父类是一种好的做法。</a:t>
            </a:r>
          </a:p>
        </p:txBody>
      </p:sp>
      <p:sp>
        <p:nvSpPr>
          <p:cNvPr id="34406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抽象类</a:t>
            </a:r>
          </a:p>
        </p:txBody>
      </p:sp>
      <p:sp>
        <p:nvSpPr>
          <p:cNvPr id="34406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p:cNvSpPr>
            <a:spLocks noGrp="1"/>
          </p:cNvSpPr>
          <p:nvPr>
            <p:ph type="sldNum" sz="quarter" idx="11"/>
          </p:nvPr>
        </p:nvSpPr>
        <p:spPr/>
        <p:txBody>
          <a:bodyPr/>
          <a:lstStyle/>
          <a:p>
            <a:fld id="{C4579AF0-71C7-4F3B-B1CF-47FF0BC8D057}" type="slidenum">
              <a:rPr lang="en-US" altLang="zh-CN"/>
              <a:pPr/>
              <a:t>75</a:t>
            </a:fld>
            <a:endParaRPr lang="en-US" altLang="zh-CN"/>
          </a:p>
        </p:txBody>
      </p:sp>
      <p:sp>
        <p:nvSpPr>
          <p:cNvPr id="34509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抽象类</a:t>
            </a:r>
          </a:p>
        </p:txBody>
      </p:sp>
      <p:sp>
        <p:nvSpPr>
          <p:cNvPr id="34509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5133" name="Group 45"/>
          <p:cNvGrpSpPr>
            <a:grpSpLocks/>
          </p:cNvGrpSpPr>
          <p:nvPr/>
        </p:nvGrpSpPr>
        <p:grpSpPr bwMode="auto">
          <a:xfrm>
            <a:off x="166688" y="1125538"/>
            <a:ext cx="8005762" cy="3036887"/>
            <a:chOff x="105" y="709"/>
            <a:chExt cx="5043" cy="1913"/>
          </a:xfrm>
        </p:grpSpPr>
        <p:grpSp>
          <p:nvGrpSpPr>
            <p:cNvPr id="345130" name="Group 42"/>
            <p:cNvGrpSpPr>
              <a:grpSpLocks/>
            </p:cNvGrpSpPr>
            <p:nvPr/>
          </p:nvGrpSpPr>
          <p:grpSpPr bwMode="auto">
            <a:xfrm>
              <a:off x="105" y="709"/>
              <a:ext cx="3728" cy="1913"/>
              <a:chOff x="879" y="754"/>
              <a:chExt cx="3728" cy="1913"/>
            </a:xfrm>
          </p:grpSpPr>
          <p:grpSp>
            <p:nvGrpSpPr>
              <p:cNvPr id="345112" name="Group 24"/>
              <p:cNvGrpSpPr>
                <a:grpSpLocks/>
              </p:cNvGrpSpPr>
              <p:nvPr/>
            </p:nvGrpSpPr>
            <p:grpSpPr bwMode="auto">
              <a:xfrm>
                <a:off x="1973" y="754"/>
                <a:ext cx="1634" cy="680"/>
                <a:chOff x="2154" y="754"/>
                <a:chExt cx="1634" cy="680"/>
              </a:xfrm>
            </p:grpSpPr>
            <p:sp>
              <p:nvSpPr>
                <p:cNvPr id="345094" name="Rectangle 6"/>
                <p:cNvSpPr>
                  <a:spLocks noChangeArrowheads="1"/>
                </p:cNvSpPr>
                <p:nvPr/>
              </p:nvSpPr>
              <p:spPr bwMode="auto">
                <a:xfrm>
                  <a:off x="2154" y="754"/>
                  <a:ext cx="1633" cy="680"/>
                </a:xfrm>
                <a:prstGeom prst="rect">
                  <a:avLst/>
                </a:prstGeom>
                <a:noFill/>
                <a:ln w="28575">
                  <a:solidFill>
                    <a:srgbClr val="FFFF00"/>
                  </a:solidFill>
                  <a:miter lim="800000"/>
                  <a:headEnd/>
                  <a:tailEnd/>
                </a:ln>
                <a:effectLst/>
              </p:spPr>
              <p:txBody>
                <a:bodyPr wrap="none" anchor="ctr"/>
                <a:lstStyle/>
                <a:p>
                  <a:endParaRPr lang="zh-CN" altLang="en-US"/>
                </a:p>
              </p:txBody>
            </p:sp>
            <p:sp>
              <p:nvSpPr>
                <p:cNvPr id="345095" name="Text Box 7"/>
                <p:cNvSpPr txBox="1">
                  <a:spLocks noChangeArrowheads="1"/>
                </p:cNvSpPr>
                <p:nvPr/>
              </p:nvSpPr>
              <p:spPr bwMode="auto">
                <a:xfrm>
                  <a:off x="2517" y="754"/>
                  <a:ext cx="816" cy="250"/>
                </a:xfrm>
                <a:prstGeom prst="rect">
                  <a:avLst/>
                </a:prstGeom>
                <a:noFill/>
                <a:ln w="9525">
                  <a:noFill/>
                  <a:miter lim="800000"/>
                  <a:headEnd/>
                  <a:tailEnd/>
                </a:ln>
                <a:effectLst/>
              </p:spPr>
              <p:txBody>
                <a:bodyPr>
                  <a:spAutoFit/>
                </a:bodyPr>
                <a:lstStyle/>
                <a:p>
                  <a:pPr>
                    <a:spcBef>
                      <a:spcPct val="50000"/>
                    </a:spcBef>
                  </a:pPr>
                  <a:r>
                    <a:rPr lang="en-US" altLang="zh-CN" sz="2000" b="1" i="1">
                      <a:effectLst>
                        <a:outerShdw blurRad="38100" dist="38100" dir="2700000" algn="tl">
                          <a:srgbClr val="000000"/>
                        </a:outerShdw>
                      </a:effectLst>
                    </a:rPr>
                    <a:t>Employee</a:t>
                  </a:r>
                </a:p>
              </p:txBody>
            </p:sp>
            <p:sp>
              <p:nvSpPr>
                <p:cNvPr id="345096" name="Line 8"/>
                <p:cNvSpPr>
                  <a:spLocks noChangeShapeType="1"/>
                </p:cNvSpPr>
                <p:nvPr/>
              </p:nvSpPr>
              <p:spPr bwMode="auto">
                <a:xfrm>
                  <a:off x="2154" y="981"/>
                  <a:ext cx="1633" cy="0"/>
                </a:xfrm>
                <a:prstGeom prst="line">
                  <a:avLst/>
                </a:prstGeom>
                <a:noFill/>
                <a:ln w="28575">
                  <a:solidFill>
                    <a:srgbClr val="FFFF00"/>
                  </a:solidFill>
                  <a:round/>
                  <a:headEnd/>
                  <a:tailEnd/>
                </a:ln>
                <a:effectLst/>
              </p:spPr>
              <p:txBody>
                <a:bodyPr/>
                <a:lstStyle/>
                <a:p>
                  <a:endParaRPr lang="zh-CN" altLang="en-US"/>
                </a:p>
              </p:txBody>
            </p:sp>
            <p:sp>
              <p:nvSpPr>
                <p:cNvPr id="345097" name="Text Box 9"/>
                <p:cNvSpPr txBox="1">
                  <a:spLocks noChangeArrowheads="1"/>
                </p:cNvSpPr>
                <p:nvPr/>
              </p:nvSpPr>
              <p:spPr bwMode="auto">
                <a:xfrm>
                  <a:off x="2200" y="959"/>
                  <a:ext cx="1588"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yearToDateEarnings</a:t>
                  </a:r>
                </a:p>
              </p:txBody>
            </p:sp>
            <p:sp>
              <p:nvSpPr>
                <p:cNvPr id="345098" name="Line 10"/>
                <p:cNvSpPr>
                  <a:spLocks noChangeShapeType="1"/>
                </p:cNvSpPr>
                <p:nvPr/>
              </p:nvSpPr>
              <p:spPr bwMode="auto">
                <a:xfrm>
                  <a:off x="2154" y="1207"/>
                  <a:ext cx="1633" cy="0"/>
                </a:xfrm>
                <a:prstGeom prst="line">
                  <a:avLst/>
                </a:prstGeom>
                <a:noFill/>
                <a:ln w="28575">
                  <a:solidFill>
                    <a:srgbClr val="FFFF00"/>
                  </a:solidFill>
                  <a:round/>
                  <a:headEnd/>
                  <a:tailEnd/>
                </a:ln>
                <a:effectLst/>
              </p:spPr>
              <p:txBody>
                <a:bodyPr/>
                <a:lstStyle/>
                <a:p>
                  <a:endParaRPr lang="zh-CN" altLang="en-US"/>
                </a:p>
              </p:txBody>
            </p:sp>
            <p:sp>
              <p:nvSpPr>
                <p:cNvPr id="345099" name="Text Box 11"/>
                <p:cNvSpPr txBox="1">
                  <a:spLocks noChangeArrowheads="1"/>
                </p:cNvSpPr>
                <p:nvPr/>
              </p:nvSpPr>
              <p:spPr bwMode="auto">
                <a:xfrm>
                  <a:off x="2200" y="1184"/>
                  <a:ext cx="1179" cy="250"/>
                </a:xfrm>
                <a:prstGeom prst="rect">
                  <a:avLst/>
                </a:prstGeom>
                <a:noFill/>
                <a:ln w="9525">
                  <a:noFill/>
                  <a:miter lim="800000"/>
                  <a:headEnd/>
                  <a:tailEnd/>
                </a:ln>
                <a:effectLst/>
              </p:spPr>
              <p:txBody>
                <a:bodyPr>
                  <a:spAutoFit/>
                </a:bodyPr>
                <a:lstStyle/>
                <a:p>
                  <a:pPr>
                    <a:spcBef>
                      <a:spcPct val="50000"/>
                    </a:spcBef>
                  </a:pPr>
                  <a:r>
                    <a:rPr lang="en-US" altLang="zh-CN" sz="2000" b="1" i="1">
                      <a:effectLst>
                        <a:outerShdw blurRad="38100" dist="38100" dir="2700000" algn="tl">
                          <a:srgbClr val="000000"/>
                        </a:outerShdw>
                      </a:effectLst>
                    </a:rPr>
                    <a:t>computePay</a:t>
                  </a:r>
                </a:p>
              </p:txBody>
            </p:sp>
          </p:grpSp>
          <p:grpSp>
            <p:nvGrpSpPr>
              <p:cNvPr id="345114" name="Group 26"/>
              <p:cNvGrpSpPr>
                <a:grpSpLocks/>
              </p:cNvGrpSpPr>
              <p:nvPr/>
            </p:nvGrpSpPr>
            <p:grpSpPr bwMode="auto">
              <a:xfrm>
                <a:off x="879" y="1984"/>
                <a:ext cx="1634" cy="680"/>
                <a:chOff x="747" y="1866"/>
                <a:chExt cx="1634" cy="680"/>
              </a:xfrm>
            </p:grpSpPr>
            <p:sp>
              <p:nvSpPr>
                <p:cNvPr id="345100" name="Rectangle 12"/>
                <p:cNvSpPr>
                  <a:spLocks noChangeArrowheads="1"/>
                </p:cNvSpPr>
                <p:nvPr/>
              </p:nvSpPr>
              <p:spPr bwMode="auto">
                <a:xfrm>
                  <a:off x="747" y="1866"/>
                  <a:ext cx="1633" cy="680"/>
                </a:xfrm>
                <a:prstGeom prst="rect">
                  <a:avLst/>
                </a:prstGeom>
                <a:noFill/>
                <a:ln w="28575">
                  <a:solidFill>
                    <a:srgbClr val="FFFF00"/>
                  </a:solidFill>
                  <a:miter lim="800000"/>
                  <a:headEnd/>
                  <a:tailEnd/>
                </a:ln>
                <a:effectLst/>
              </p:spPr>
              <p:txBody>
                <a:bodyPr wrap="none" anchor="ctr"/>
                <a:lstStyle/>
                <a:p>
                  <a:endParaRPr lang="zh-CN" altLang="en-US"/>
                </a:p>
              </p:txBody>
            </p:sp>
            <p:sp>
              <p:nvSpPr>
                <p:cNvPr id="345101" name="Text Box 13"/>
                <p:cNvSpPr txBox="1">
                  <a:spLocks noChangeArrowheads="1"/>
                </p:cNvSpPr>
                <p:nvPr/>
              </p:nvSpPr>
              <p:spPr bwMode="auto">
                <a:xfrm>
                  <a:off x="793" y="1866"/>
                  <a:ext cx="1543"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FullTimeEmployee</a:t>
                  </a:r>
                </a:p>
              </p:txBody>
            </p:sp>
            <p:sp>
              <p:nvSpPr>
                <p:cNvPr id="345102" name="Line 14"/>
                <p:cNvSpPr>
                  <a:spLocks noChangeShapeType="1"/>
                </p:cNvSpPr>
                <p:nvPr/>
              </p:nvSpPr>
              <p:spPr bwMode="auto">
                <a:xfrm>
                  <a:off x="747" y="2093"/>
                  <a:ext cx="1633" cy="0"/>
                </a:xfrm>
                <a:prstGeom prst="line">
                  <a:avLst/>
                </a:prstGeom>
                <a:noFill/>
                <a:ln w="28575">
                  <a:solidFill>
                    <a:srgbClr val="FFFF00"/>
                  </a:solidFill>
                  <a:round/>
                  <a:headEnd/>
                  <a:tailEnd/>
                </a:ln>
                <a:effectLst/>
              </p:spPr>
              <p:txBody>
                <a:bodyPr/>
                <a:lstStyle/>
                <a:p>
                  <a:endParaRPr lang="zh-CN" altLang="en-US"/>
                </a:p>
              </p:txBody>
            </p:sp>
            <p:sp>
              <p:nvSpPr>
                <p:cNvPr id="345103" name="Text Box 15"/>
                <p:cNvSpPr txBox="1">
                  <a:spLocks noChangeArrowheads="1"/>
                </p:cNvSpPr>
                <p:nvPr/>
              </p:nvSpPr>
              <p:spPr bwMode="auto">
                <a:xfrm>
                  <a:off x="793" y="2071"/>
                  <a:ext cx="1588"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weeklyRate</a:t>
                  </a:r>
                </a:p>
              </p:txBody>
            </p:sp>
            <p:sp>
              <p:nvSpPr>
                <p:cNvPr id="345104" name="Line 16"/>
                <p:cNvSpPr>
                  <a:spLocks noChangeShapeType="1"/>
                </p:cNvSpPr>
                <p:nvPr/>
              </p:nvSpPr>
              <p:spPr bwMode="auto">
                <a:xfrm>
                  <a:off x="747" y="2319"/>
                  <a:ext cx="1633" cy="0"/>
                </a:xfrm>
                <a:prstGeom prst="line">
                  <a:avLst/>
                </a:prstGeom>
                <a:noFill/>
                <a:ln w="28575">
                  <a:solidFill>
                    <a:srgbClr val="FFFF00"/>
                  </a:solidFill>
                  <a:round/>
                  <a:headEnd/>
                  <a:tailEnd/>
                </a:ln>
                <a:effectLst/>
              </p:spPr>
              <p:txBody>
                <a:bodyPr/>
                <a:lstStyle/>
                <a:p>
                  <a:endParaRPr lang="zh-CN" altLang="en-US"/>
                </a:p>
              </p:txBody>
            </p:sp>
            <p:sp>
              <p:nvSpPr>
                <p:cNvPr id="345105" name="Text Box 17"/>
                <p:cNvSpPr txBox="1">
                  <a:spLocks noChangeArrowheads="1"/>
                </p:cNvSpPr>
                <p:nvPr/>
              </p:nvSpPr>
              <p:spPr bwMode="auto">
                <a:xfrm>
                  <a:off x="793" y="2296"/>
                  <a:ext cx="1179"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computePay</a:t>
                  </a:r>
                </a:p>
              </p:txBody>
            </p:sp>
          </p:grpSp>
          <p:grpSp>
            <p:nvGrpSpPr>
              <p:cNvPr id="345113" name="Group 25"/>
              <p:cNvGrpSpPr>
                <a:grpSpLocks/>
              </p:cNvGrpSpPr>
              <p:nvPr/>
            </p:nvGrpSpPr>
            <p:grpSpPr bwMode="auto">
              <a:xfrm>
                <a:off x="2973" y="1987"/>
                <a:ext cx="1634" cy="680"/>
                <a:chOff x="3061" y="1821"/>
                <a:chExt cx="1634" cy="680"/>
              </a:xfrm>
            </p:grpSpPr>
            <p:sp>
              <p:nvSpPr>
                <p:cNvPr id="345106" name="Rectangle 18"/>
                <p:cNvSpPr>
                  <a:spLocks noChangeArrowheads="1"/>
                </p:cNvSpPr>
                <p:nvPr/>
              </p:nvSpPr>
              <p:spPr bwMode="auto">
                <a:xfrm>
                  <a:off x="3061" y="1821"/>
                  <a:ext cx="1633" cy="680"/>
                </a:xfrm>
                <a:prstGeom prst="rect">
                  <a:avLst/>
                </a:prstGeom>
                <a:noFill/>
                <a:ln w="28575">
                  <a:solidFill>
                    <a:srgbClr val="FFFF00"/>
                  </a:solidFill>
                  <a:miter lim="800000"/>
                  <a:headEnd/>
                  <a:tailEnd/>
                </a:ln>
                <a:effectLst/>
              </p:spPr>
              <p:txBody>
                <a:bodyPr wrap="none" anchor="ctr"/>
                <a:lstStyle/>
                <a:p>
                  <a:endParaRPr lang="zh-CN" altLang="en-US"/>
                </a:p>
              </p:txBody>
            </p:sp>
            <p:sp>
              <p:nvSpPr>
                <p:cNvPr id="345107" name="Text Box 19"/>
                <p:cNvSpPr txBox="1">
                  <a:spLocks noChangeArrowheads="1"/>
                </p:cNvSpPr>
                <p:nvPr/>
              </p:nvSpPr>
              <p:spPr bwMode="auto">
                <a:xfrm>
                  <a:off x="3107" y="1821"/>
                  <a:ext cx="1543"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PartTimeEmployee</a:t>
                  </a:r>
                </a:p>
              </p:txBody>
            </p:sp>
            <p:sp>
              <p:nvSpPr>
                <p:cNvPr id="345108" name="Line 20"/>
                <p:cNvSpPr>
                  <a:spLocks noChangeShapeType="1"/>
                </p:cNvSpPr>
                <p:nvPr/>
              </p:nvSpPr>
              <p:spPr bwMode="auto">
                <a:xfrm>
                  <a:off x="3061" y="2048"/>
                  <a:ext cx="1633" cy="0"/>
                </a:xfrm>
                <a:prstGeom prst="line">
                  <a:avLst/>
                </a:prstGeom>
                <a:noFill/>
                <a:ln w="28575">
                  <a:solidFill>
                    <a:srgbClr val="FFFF00"/>
                  </a:solidFill>
                  <a:round/>
                  <a:headEnd/>
                  <a:tailEnd/>
                </a:ln>
                <a:effectLst/>
              </p:spPr>
              <p:txBody>
                <a:bodyPr/>
                <a:lstStyle/>
                <a:p>
                  <a:endParaRPr lang="zh-CN" altLang="en-US"/>
                </a:p>
              </p:txBody>
            </p:sp>
            <p:sp>
              <p:nvSpPr>
                <p:cNvPr id="345109" name="Text Box 21"/>
                <p:cNvSpPr txBox="1">
                  <a:spLocks noChangeArrowheads="1"/>
                </p:cNvSpPr>
                <p:nvPr/>
              </p:nvSpPr>
              <p:spPr bwMode="auto">
                <a:xfrm>
                  <a:off x="3107" y="2026"/>
                  <a:ext cx="1588"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hourlyRate</a:t>
                  </a:r>
                </a:p>
              </p:txBody>
            </p:sp>
            <p:sp>
              <p:nvSpPr>
                <p:cNvPr id="345110" name="Line 22"/>
                <p:cNvSpPr>
                  <a:spLocks noChangeShapeType="1"/>
                </p:cNvSpPr>
                <p:nvPr/>
              </p:nvSpPr>
              <p:spPr bwMode="auto">
                <a:xfrm>
                  <a:off x="3061" y="2274"/>
                  <a:ext cx="1633" cy="0"/>
                </a:xfrm>
                <a:prstGeom prst="line">
                  <a:avLst/>
                </a:prstGeom>
                <a:noFill/>
                <a:ln w="28575">
                  <a:solidFill>
                    <a:srgbClr val="FFFF00"/>
                  </a:solidFill>
                  <a:round/>
                  <a:headEnd/>
                  <a:tailEnd/>
                </a:ln>
                <a:effectLst/>
              </p:spPr>
              <p:txBody>
                <a:bodyPr/>
                <a:lstStyle/>
                <a:p>
                  <a:endParaRPr lang="zh-CN" altLang="en-US"/>
                </a:p>
              </p:txBody>
            </p:sp>
            <p:sp>
              <p:nvSpPr>
                <p:cNvPr id="345111" name="Text Box 23"/>
                <p:cNvSpPr txBox="1">
                  <a:spLocks noChangeArrowheads="1"/>
                </p:cNvSpPr>
                <p:nvPr/>
              </p:nvSpPr>
              <p:spPr bwMode="auto">
                <a:xfrm>
                  <a:off x="3107" y="2251"/>
                  <a:ext cx="1179"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computePay</a:t>
                  </a:r>
                </a:p>
              </p:txBody>
            </p:sp>
          </p:grpSp>
          <p:grpSp>
            <p:nvGrpSpPr>
              <p:cNvPr id="345119" name="Group 31"/>
              <p:cNvGrpSpPr>
                <a:grpSpLocks/>
              </p:cNvGrpSpPr>
              <p:nvPr/>
            </p:nvGrpSpPr>
            <p:grpSpPr bwMode="auto">
              <a:xfrm>
                <a:off x="1701" y="1456"/>
                <a:ext cx="2086" cy="523"/>
                <a:chOff x="1701" y="1456"/>
                <a:chExt cx="2086" cy="523"/>
              </a:xfrm>
            </p:grpSpPr>
            <p:sp>
              <p:nvSpPr>
                <p:cNvPr id="345115" name="AutoShape 27"/>
                <p:cNvSpPr>
                  <a:spLocks noChangeArrowheads="1"/>
                </p:cNvSpPr>
                <p:nvPr/>
              </p:nvSpPr>
              <p:spPr bwMode="auto">
                <a:xfrm>
                  <a:off x="2661" y="1456"/>
                  <a:ext cx="182" cy="181"/>
                </a:xfrm>
                <a:prstGeom prst="triangle">
                  <a:avLst>
                    <a:gd name="adj" fmla="val 50000"/>
                  </a:avLst>
                </a:prstGeom>
                <a:noFill/>
                <a:ln w="28575">
                  <a:solidFill>
                    <a:srgbClr val="FFFF00"/>
                  </a:solidFill>
                  <a:miter lim="800000"/>
                  <a:headEnd/>
                  <a:tailEnd/>
                </a:ln>
                <a:effectLst/>
              </p:spPr>
              <p:txBody>
                <a:bodyPr wrap="none" anchor="ctr"/>
                <a:lstStyle/>
                <a:p>
                  <a:endParaRPr lang="zh-CN" altLang="en-US"/>
                </a:p>
              </p:txBody>
            </p:sp>
            <p:sp>
              <p:nvSpPr>
                <p:cNvPr id="345116" name="Line 28"/>
                <p:cNvSpPr>
                  <a:spLocks noChangeShapeType="1"/>
                </p:cNvSpPr>
                <p:nvPr/>
              </p:nvSpPr>
              <p:spPr bwMode="auto">
                <a:xfrm>
                  <a:off x="2752" y="1624"/>
                  <a:ext cx="0" cy="181"/>
                </a:xfrm>
                <a:prstGeom prst="line">
                  <a:avLst/>
                </a:prstGeom>
                <a:noFill/>
                <a:ln w="28575">
                  <a:solidFill>
                    <a:srgbClr val="FFFF00"/>
                  </a:solidFill>
                  <a:round/>
                  <a:headEnd/>
                  <a:tailEnd/>
                </a:ln>
                <a:effectLst/>
              </p:spPr>
              <p:txBody>
                <a:bodyPr/>
                <a:lstStyle/>
                <a:p>
                  <a:endParaRPr lang="zh-CN" altLang="en-US"/>
                </a:p>
              </p:txBody>
            </p:sp>
            <p:sp>
              <p:nvSpPr>
                <p:cNvPr id="345117" name="Freeform 29"/>
                <p:cNvSpPr>
                  <a:spLocks/>
                </p:cNvSpPr>
                <p:nvPr/>
              </p:nvSpPr>
              <p:spPr bwMode="auto">
                <a:xfrm>
                  <a:off x="1701" y="1797"/>
                  <a:ext cx="2086" cy="182"/>
                </a:xfrm>
                <a:custGeom>
                  <a:avLst/>
                  <a:gdLst/>
                  <a:ahLst/>
                  <a:cxnLst>
                    <a:cxn ang="0">
                      <a:pos x="0" y="182"/>
                    </a:cxn>
                    <a:cxn ang="0">
                      <a:pos x="0" y="0"/>
                    </a:cxn>
                    <a:cxn ang="0">
                      <a:pos x="2086" y="0"/>
                    </a:cxn>
                    <a:cxn ang="0">
                      <a:pos x="2086" y="182"/>
                    </a:cxn>
                  </a:cxnLst>
                  <a:rect l="0" t="0" r="r" b="b"/>
                  <a:pathLst>
                    <a:path w="2086" h="182">
                      <a:moveTo>
                        <a:pt x="0" y="182"/>
                      </a:moveTo>
                      <a:lnTo>
                        <a:pt x="0" y="0"/>
                      </a:lnTo>
                      <a:lnTo>
                        <a:pt x="2086" y="0"/>
                      </a:lnTo>
                      <a:lnTo>
                        <a:pt x="2086" y="182"/>
                      </a:lnTo>
                    </a:path>
                  </a:pathLst>
                </a:custGeom>
                <a:noFill/>
                <a:ln w="28575" cmpd="sng">
                  <a:solidFill>
                    <a:srgbClr val="FFFF00"/>
                  </a:solidFill>
                  <a:round/>
                  <a:headEnd/>
                  <a:tailEnd/>
                </a:ln>
                <a:effectLst/>
              </p:spPr>
              <p:txBody>
                <a:bodyPr/>
                <a:lstStyle/>
                <a:p>
                  <a:endParaRPr lang="zh-CN" altLang="en-US"/>
                </a:p>
              </p:txBody>
            </p:sp>
          </p:grpSp>
        </p:grpSp>
        <p:sp>
          <p:nvSpPr>
            <p:cNvPr id="345131" name="Text Box 43"/>
            <p:cNvSpPr txBox="1">
              <a:spLocks noChangeArrowheads="1"/>
            </p:cNvSpPr>
            <p:nvPr/>
          </p:nvSpPr>
          <p:spPr bwMode="auto">
            <a:xfrm>
              <a:off x="3923" y="1298"/>
              <a:ext cx="122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抽象类和抽象操作</a:t>
              </a:r>
            </a:p>
          </p:txBody>
        </p:sp>
      </p:grpSp>
      <p:grpSp>
        <p:nvGrpSpPr>
          <p:cNvPr id="345134" name="Group 46"/>
          <p:cNvGrpSpPr>
            <a:grpSpLocks/>
          </p:cNvGrpSpPr>
          <p:nvPr/>
        </p:nvGrpSpPr>
        <p:grpSpPr bwMode="auto">
          <a:xfrm>
            <a:off x="900113" y="4652963"/>
            <a:ext cx="6251575" cy="1722437"/>
            <a:chOff x="567" y="2931"/>
            <a:chExt cx="3938" cy="1085"/>
          </a:xfrm>
        </p:grpSpPr>
        <p:grpSp>
          <p:nvGrpSpPr>
            <p:cNvPr id="345129" name="Group 41"/>
            <p:cNvGrpSpPr>
              <a:grpSpLocks/>
            </p:cNvGrpSpPr>
            <p:nvPr/>
          </p:nvGrpSpPr>
          <p:grpSpPr bwMode="auto">
            <a:xfrm>
              <a:off x="1791" y="2931"/>
              <a:ext cx="2714" cy="1085"/>
              <a:chOff x="1346" y="2931"/>
              <a:chExt cx="2714" cy="1085"/>
            </a:xfrm>
          </p:grpSpPr>
          <p:sp>
            <p:nvSpPr>
              <p:cNvPr id="345118" name="Text Box 30"/>
              <p:cNvSpPr txBox="1">
                <a:spLocks noChangeArrowheads="1"/>
              </p:cNvSpPr>
              <p:nvPr/>
            </p:nvSpPr>
            <p:spPr bwMode="auto">
              <a:xfrm>
                <a:off x="2381" y="2931"/>
                <a:ext cx="680" cy="268"/>
              </a:xfrm>
              <a:prstGeom prst="rect">
                <a:avLst/>
              </a:prstGeom>
              <a:noFill/>
              <a:ln w="28575">
                <a:solidFill>
                  <a:srgbClr val="FFFF00"/>
                </a:solidFill>
                <a:miter lim="800000"/>
                <a:headEnd/>
                <a:tailEnd/>
              </a:ln>
              <a:effectLst/>
            </p:spPr>
            <p:txBody>
              <a:bodyPr>
                <a:spAutoFit/>
              </a:bodyPr>
              <a:lstStyle/>
              <a:p>
                <a:pPr>
                  <a:spcBef>
                    <a:spcPct val="50000"/>
                  </a:spcBef>
                </a:pPr>
                <a:r>
                  <a:rPr lang="en-US" altLang="zh-CN" sz="2000" b="1" i="1">
                    <a:effectLst>
                      <a:outerShdw blurRad="38100" dist="38100" dir="2700000" algn="tl">
                        <a:srgbClr val="000000"/>
                      </a:outerShdw>
                    </a:effectLst>
                  </a:rPr>
                  <a:t>Worker</a:t>
                </a:r>
              </a:p>
            </p:txBody>
          </p:sp>
          <p:grpSp>
            <p:nvGrpSpPr>
              <p:cNvPr id="345120" name="Group 32"/>
              <p:cNvGrpSpPr>
                <a:grpSpLocks/>
              </p:cNvGrpSpPr>
              <p:nvPr/>
            </p:nvGrpSpPr>
            <p:grpSpPr bwMode="auto">
              <a:xfrm>
                <a:off x="1701" y="3203"/>
                <a:ext cx="2086" cy="523"/>
                <a:chOff x="1701" y="1456"/>
                <a:chExt cx="2086" cy="523"/>
              </a:xfrm>
            </p:grpSpPr>
            <p:sp>
              <p:nvSpPr>
                <p:cNvPr id="345121" name="AutoShape 33"/>
                <p:cNvSpPr>
                  <a:spLocks noChangeArrowheads="1"/>
                </p:cNvSpPr>
                <p:nvPr/>
              </p:nvSpPr>
              <p:spPr bwMode="auto">
                <a:xfrm>
                  <a:off x="2661" y="1456"/>
                  <a:ext cx="182" cy="181"/>
                </a:xfrm>
                <a:prstGeom prst="triangle">
                  <a:avLst>
                    <a:gd name="adj" fmla="val 50000"/>
                  </a:avLst>
                </a:prstGeom>
                <a:noFill/>
                <a:ln w="28575">
                  <a:solidFill>
                    <a:srgbClr val="FFFF00"/>
                  </a:solidFill>
                  <a:miter lim="800000"/>
                  <a:headEnd/>
                  <a:tailEnd/>
                </a:ln>
                <a:effectLst/>
              </p:spPr>
              <p:txBody>
                <a:bodyPr wrap="none" anchor="ctr"/>
                <a:lstStyle/>
                <a:p>
                  <a:endParaRPr lang="zh-CN" altLang="en-US"/>
                </a:p>
              </p:txBody>
            </p:sp>
            <p:sp>
              <p:nvSpPr>
                <p:cNvPr id="345122" name="Line 34"/>
                <p:cNvSpPr>
                  <a:spLocks noChangeShapeType="1"/>
                </p:cNvSpPr>
                <p:nvPr/>
              </p:nvSpPr>
              <p:spPr bwMode="auto">
                <a:xfrm>
                  <a:off x="2752" y="1624"/>
                  <a:ext cx="0" cy="181"/>
                </a:xfrm>
                <a:prstGeom prst="line">
                  <a:avLst/>
                </a:prstGeom>
                <a:noFill/>
                <a:ln w="28575">
                  <a:solidFill>
                    <a:srgbClr val="FFFF00"/>
                  </a:solidFill>
                  <a:round/>
                  <a:headEnd/>
                  <a:tailEnd/>
                </a:ln>
                <a:effectLst/>
              </p:spPr>
              <p:txBody>
                <a:bodyPr/>
                <a:lstStyle/>
                <a:p>
                  <a:endParaRPr lang="zh-CN" altLang="en-US"/>
                </a:p>
              </p:txBody>
            </p:sp>
            <p:sp>
              <p:nvSpPr>
                <p:cNvPr id="345123" name="Freeform 35"/>
                <p:cNvSpPr>
                  <a:spLocks/>
                </p:cNvSpPr>
                <p:nvPr/>
              </p:nvSpPr>
              <p:spPr bwMode="auto">
                <a:xfrm>
                  <a:off x="1701" y="1797"/>
                  <a:ext cx="2086" cy="182"/>
                </a:xfrm>
                <a:custGeom>
                  <a:avLst/>
                  <a:gdLst/>
                  <a:ahLst/>
                  <a:cxnLst>
                    <a:cxn ang="0">
                      <a:pos x="0" y="182"/>
                    </a:cxn>
                    <a:cxn ang="0">
                      <a:pos x="0" y="0"/>
                    </a:cxn>
                    <a:cxn ang="0">
                      <a:pos x="2086" y="0"/>
                    </a:cxn>
                    <a:cxn ang="0">
                      <a:pos x="2086" y="182"/>
                    </a:cxn>
                  </a:cxnLst>
                  <a:rect l="0" t="0" r="r" b="b"/>
                  <a:pathLst>
                    <a:path w="2086" h="182">
                      <a:moveTo>
                        <a:pt x="0" y="182"/>
                      </a:moveTo>
                      <a:lnTo>
                        <a:pt x="0" y="0"/>
                      </a:lnTo>
                      <a:lnTo>
                        <a:pt x="2086" y="0"/>
                      </a:lnTo>
                      <a:lnTo>
                        <a:pt x="2086" y="182"/>
                      </a:lnTo>
                    </a:path>
                  </a:pathLst>
                </a:custGeom>
                <a:noFill/>
                <a:ln w="28575" cmpd="sng">
                  <a:solidFill>
                    <a:srgbClr val="FFFF00"/>
                  </a:solidFill>
                  <a:round/>
                  <a:headEnd/>
                  <a:tailEnd/>
                </a:ln>
                <a:effectLst/>
              </p:spPr>
              <p:txBody>
                <a:bodyPr/>
                <a:lstStyle/>
                <a:p>
                  <a:endParaRPr lang="zh-CN" altLang="en-US"/>
                </a:p>
              </p:txBody>
            </p:sp>
          </p:grpSp>
          <p:sp>
            <p:nvSpPr>
              <p:cNvPr id="345124" name="Text Box 36"/>
              <p:cNvSpPr txBox="1">
                <a:spLocks noChangeArrowheads="1"/>
              </p:cNvSpPr>
              <p:nvPr/>
            </p:nvSpPr>
            <p:spPr bwMode="auto">
              <a:xfrm>
                <a:off x="1346" y="3740"/>
                <a:ext cx="680" cy="268"/>
              </a:xfrm>
              <a:prstGeom prst="rect">
                <a:avLst/>
              </a:prstGeom>
              <a:noFill/>
              <a:ln w="28575">
                <a:solidFill>
                  <a:srgbClr val="FFFF00"/>
                </a:solid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Butcher</a:t>
                </a:r>
              </a:p>
            </p:txBody>
          </p:sp>
          <p:sp>
            <p:nvSpPr>
              <p:cNvPr id="345125" name="Text Box 37"/>
              <p:cNvSpPr txBox="1">
                <a:spLocks noChangeArrowheads="1"/>
              </p:cNvSpPr>
              <p:nvPr/>
            </p:nvSpPr>
            <p:spPr bwMode="auto">
              <a:xfrm>
                <a:off x="2426" y="3740"/>
                <a:ext cx="545" cy="268"/>
              </a:xfrm>
              <a:prstGeom prst="rect">
                <a:avLst/>
              </a:prstGeom>
              <a:noFill/>
              <a:ln w="28575">
                <a:solidFill>
                  <a:srgbClr val="FFFF00"/>
                </a:solid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Baker</a:t>
                </a:r>
              </a:p>
            </p:txBody>
          </p:sp>
          <p:sp>
            <p:nvSpPr>
              <p:cNvPr id="345126" name="Text Box 38"/>
              <p:cNvSpPr txBox="1">
                <a:spLocks noChangeArrowheads="1"/>
              </p:cNvSpPr>
              <p:nvPr/>
            </p:nvSpPr>
            <p:spPr bwMode="auto">
              <a:xfrm>
                <a:off x="3515" y="3748"/>
                <a:ext cx="545" cy="268"/>
              </a:xfrm>
              <a:prstGeom prst="rect">
                <a:avLst/>
              </a:prstGeom>
              <a:noFill/>
              <a:ln w="28575">
                <a:solidFill>
                  <a:srgbClr val="FFFF00"/>
                </a:solid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other</a:t>
                </a:r>
              </a:p>
            </p:txBody>
          </p:sp>
          <p:sp>
            <p:nvSpPr>
              <p:cNvPr id="345128" name="Line 40"/>
              <p:cNvSpPr>
                <a:spLocks noChangeShapeType="1"/>
              </p:cNvSpPr>
              <p:nvPr/>
            </p:nvSpPr>
            <p:spPr bwMode="auto">
              <a:xfrm>
                <a:off x="2698" y="3550"/>
                <a:ext cx="0" cy="204"/>
              </a:xfrm>
              <a:prstGeom prst="line">
                <a:avLst/>
              </a:prstGeom>
              <a:noFill/>
              <a:ln w="28575">
                <a:solidFill>
                  <a:srgbClr val="FFFF00"/>
                </a:solidFill>
                <a:round/>
                <a:headEnd/>
                <a:tailEnd/>
              </a:ln>
              <a:effectLst/>
            </p:spPr>
            <p:txBody>
              <a:bodyPr/>
              <a:lstStyle/>
              <a:p>
                <a:endParaRPr lang="zh-CN" altLang="en-US"/>
              </a:p>
            </p:txBody>
          </p:sp>
        </p:grpSp>
        <p:sp>
          <p:nvSpPr>
            <p:cNvPr id="345132" name="Text Box 44"/>
            <p:cNvSpPr txBox="1">
              <a:spLocks noChangeArrowheads="1"/>
            </p:cNvSpPr>
            <p:nvPr/>
          </p:nvSpPr>
          <p:spPr bwMode="auto">
            <a:xfrm>
              <a:off x="567" y="3339"/>
              <a:ext cx="952"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避免具体父类</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45133"/>
                                        </p:tgtEl>
                                        <p:attrNameLst>
                                          <p:attrName>style.visibility</p:attrName>
                                        </p:attrNameLst>
                                      </p:cBhvr>
                                      <p:to>
                                        <p:strVal val="visible"/>
                                      </p:to>
                                    </p:set>
                                    <p:animEffect transition="in" filter="blinds(horizontal)">
                                      <p:cBhvr>
                                        <p:cTn id="7" dur="500"/>
                                        <p:tgtEl>
                                          <p:spTgt spid="345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5134"/>
                                        </p:tgtEl>
                                        <p:attrNameLst>
                                          <p:attrName>style.visibility</p:attrName>
                                        </p:attrNameLst>
                                      </p:cBhvr>
                                      <p:to>
                                        <p:strVal val="visible"/>
                                      </p:to>
                                    </p:set>
                                    <p:animEffect transition="in" filter="wipe(left)">
                                      <p:cBhvr>
                                        <p:cTn id="12" dur="500"/>
                                        <p:tgtEl>
                                          <p:spTgt spid="34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9B66524-C24C-4B88-AC6F-D523A0CA2E84}" type="slidenum">
              <a:rPr lang="en-US" altLang="zh-CN"/>
              <a:pPr/>
              <a:t>76</a:t>
            </a:fld>
            <a:endParaRPr lang="en-US" altLang="zh-CN"/>
          </a:p>
        </p:txBody>
      </p:sp>
      <p:sp>
        <p:nvSpPr>
          <p:cNvPr id="346114" name="Rectangle 2"/>
          <p:cNvSpPr>
            <a:spLocks noGrp="1" noChangeArrowheads="1"/>
          </p:cNvSpPr>
          <p:nvPr>
            <p:ph type="body" idx="1"/>
          </p:nvPr>
        </p:nvSpPr>
        <p:spPr>
          <a:xfrm>
            <a:off x="214282" y="2285992"/>
            <a:ext cx="8569325" cy="2303463"/>
          </a:xfrm>
        </p:spPr>
        <p:txBody>
          <a:bodyPr/>
          <a:lstStyle/>
          <a:p>
            <a:pPr>
              <a:lnSpc>
                <a:spcPct val="110000"/>
              </a:lnSpc>
            </a:pPr>
            <a:r>
              <a:rPr lang="zh-CN" altLang="en-US" b="1" dirty="0">
                <a:solidFill>
                  <a:srgbClr val="FFFF00"/>
                </a:solidFill>
              </a:rPr>
              <a:t>约束（</a:t>
            </a:r>
            <a:r>
              <a:rPr lang="en-US" altLang="zh-CN" b="1" dirty="0">
                <a:solidFill>
                  <a:srgbClr val="FFFF00"/>
                </a:solidFill>
              </a:rPr>
              <a:t>constraint</a:t>
            </a:r>
            <a:r>
              <a:rPr lang="zh-CN" altLang="en-US" b="1" dirty="0">
                <a:solidFill>
                  <a:srgbClr val="FFFF00"/>
                </a:solidFill>
              </a:rPr>
              <a:t>）是涉及模型元素的一种布尔条件，这些元素包括对象、类、属性、链接、关联和泛化集等。</a:t>
            </a:r>
          </a:p>
          <a:p>
            <a:pPr>
              <a:lnSpc>
                <a:spcPct val="110000"/>
              </a:lnSpc>
            </a:pPr>
            <a:r>
              <a:rPr lang="zh-CN" altLang="en-US" b="1" dirty="0">
                <a:solidFill>
                  <a:srgbClr val="FFFF00"/>
                </a:solidFill>
              </a:rPr>
              <a:t>约束限制了元素可以假定的取值。</a:t>
            </a:r>
          </a:p>
        </p:txBody>
      </p:sp>
      <p:sp>
        <p:nvSpPr>
          <p:cNvPr id="34611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约束</a:t>
            </a:r>
          </a:p>
        </p:txBody>
      </p:sp>
      <p:sp>
        <p:nvSpPr>
          <p:cNvPr id="34611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4"/>
          <p:cNvSpPr>
            <a:spLocks noGrp="1"/>
          </p:cNvSpPr>
          <p:nvPr>
            <p:ph type="sldNum" sz="quarter" idx="11"/>
          </p:nvPr>
        </p:nvSpPr>
        <p:spPr/>
        <p:txBody>
          <a:bodyPr/>
          <a:lstStyle/>
          <a:p>
            <a:fld id="{F5D7750A-ED91-44BE-AE04-EA3D5D1EDC41}" type="slidenum">
              <a:rPr lang="en-US" altLang="zh-CN"/>
              <a:pPr/>
              <a:t>77</a:t>
            </a:fld>
            <a:endParaRPr lang="en-US" altLang="zh-CN"/>
          </a:p>
        </p:txBody>
      </p:sp>
      <p:sp>
        <p:nvSpPr>
          <p:cNvPr id="34713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约束</a:t>
            </a:r>
          </a:p>
        </p:txBody>
      </p:sp>
      <p:sp>
        <p:nvSpPr>
          <p:cNvPr id="34714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7179" name="Group 43"/>
          <p:cNvGrpSpPr>
            <a:grpSpLocks/>
          </p:cNvGrpSpPr>
          <p:nvPr/>
        </p:nvGrpSpPr>
        <p:grpSpPr bwMode="auto">
          <a:xfrm>
            <a:off x="395288" y="1508125"/>
            <a:ext cx="8280400" cy="2065338"/>
            <a:chOff x="249" y="799"/>
            <a:chExt cx="5216" cy="1301"/>
          </a:xfrm>
        </p:grpSpPr>
        <p:grpSp>
          <p:nvGrpSpPr>
            <p:cNvPr id="347163" name="Group 27"/>
            <p:cNvGrpSpPr>
              <a:grpSpLocks/>
            </p:cNvGrpSpPr>
            <p:nvPr/>
          </p:nvGrpSpPr>
          <p:grpSpPr bwMode="auto">
            <a:xfrm>
              <a:off x="249" y="857"/>
              <a:ext cx="1587" cy="804"/>
              <a:chOff x="431" y="997"/>
              <a:chExt cx="1587" cy="804"/>
            </a:xfrm>
          </p:grpSpPr>
          <p:sp>
            <p:nvSpPr>
              <p:cNvPr id="347142" name="Text Box 6"/>
              <p:cNvSpPr txBox="1">
                <a:spLocks noChangeArrowheads="1"/>
              </p:cNvSpPr>
              <p:nvPr/>
            </p:nvSpPr>
            <p:spPr bwMode="auto">
              <a:xfrm>
                <a:off x="521" y="1026"/>
                <a:ext cx="862" cy="544"/>
              </a:xfrm>
              <a:prstGeom prst="rect">
                <a:avLst/>
              </a:prstGeom>
              <a:noFill/>
              <a:ln w="28575">
                <a:solidFill>
                  <a:srgbClr val="FFFF00"/>
                </a:solidFill>
                <a:miter lim="800000"/>
                <a:headEnd/>
                <a:tailEnd/>
              </a:ln>
              <a:effectLst/>
            </p:spPr>
            <p:txBody>
              <a:bodyPr/>
              <a:lstStyle/>
              <a:p>
                <a:pPr>
                  <a:spcBef>
                    <a:spcPct val="50000"/>
                  </a:spcBef>
                </a:pPr>
                <a:r>
                  <a:rPr lang="en-US" altLang="zh-CN" sz="2000" b="1">
                    <a:effectLst>
                      <a:outerShdw blurRad="38100" dist="38100" dir="2700000" algn="tl">
                        <a:srgbClr val="000000"/>
                      </a:outerShdw>
                    </a:effectLst>
                  </a:rPr>
                  <a:t>Employee</a:t>
                </a:r>
              </a:p>
            </p:txBody>
          </p:sp>
          <p:sp>
            <p:nvSpPr>
              <p:cNvPr id="347143" name="Line 7"/>
              <p:cNvSpPr>
                <a:spLocks noChangeShapeType="1"/>
              </p:cNvSpPr>
              <p:nvPr/>
            </p:nvSpPr>
            <p:spPr bwMode="auto">
              <a:xfrm>
                <a:off x="521" y="1298"/>
                <a:ext cx="862" cy="0"/>
              </a:xfrm>
              <a:prstGeom prst="line">
                <a:avLst/>
              </a:prstGeom>
              <a:noFill/>
              <a:ln w="28575">
                <a:solidFill>
                  <a:srgbClr val="FFFF00"/>
                </a:solidFill>
                <a:round/>
                <a:headEnd/>
                <a:tailEnd/>
              </a:ln>
              <a:effectLst/>
            </p:spPr>
            <p:txBody>
              <a:bodyPr/>
              <a:lstStyle/>
              <a:p>
                <a:endParaRPr lang="zh-CN" altLang="en-US"/>
              </a:p>
            </p:txBody>
          </p:sp>
          <p:sp>
            <p:nvSpPr>
              <p:cNvPr id="347144" name="Text Box 8"/>
              <p:cNvSpPr txBox="1">
                <a:spLocks noChangeArrowheads="1"/>
              </p:cNvSpPr>
              <p:nvPr/>
            </p:nvSpPr>
            <p:spPr bwMode="auto">
              <a:xfrm>
                <a:off x="555" y="1319"/>
                <a:ext cx="647" cy="231"/>
              </a:xfrm>
              <a:prstGeom prst="rect">
                <a:avLst/>
              </a:prstGeom>
              <a:noFill/>
              <a:ln w="9525">
                <a:noFill/>
                <a:miter lim="800000"/>
                <a:headEnd/>
                <a:tailEnd/>
              </a:ln>
              <a:effectLst/>
            </p:spPr>
            <p:txBody>
              <a:bodyPr>
                <a:spAutoFit/>
              </a:bodyPr>
              <a:lstStyle/>
              <a:p>
                <a:r>
                  <a:rPr lang="en-US" altLang="zh-CN" sz="1800" b="1">
                    <a:effectLst>
                      <a:outerShdw blurRad="38100" dist="38100" dir="2700000" algn="tl">
                        <a:srgbClr val="000000"/>
                      </a:outerShdw>
                    </a:effectLst>
                  </a:rPr>
                  <a:t>salary</a:t>
                </a:r>
              </a:p>
            </p:txBody>
          </p:sp>
          <p:sp>
            <p:nvSpPr>
              <p:cNvPr id="347145" name="Text Box 9"/>
              <p:cNvSpPr txBox="1">
                <a:spLocks noChangeArrowheads="1"/>
              </p:cNvSpPr>
              <p:nvPr/>
            </p:nvSpPr>
            <p:spPr bwMode="auto">
              <a:xfrm>
                <a:off x="431" y="1570"/>
                <a:ext cx="145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{salary</a:t>
                </a:r>
                <a:r>
                  <a:rPr lang="en-US" altLang="zh-CN" sz="1800" b="1">
                    <a:effectLst>
                      <a:outerShdw blurRad="38100" dist="38100" dir="2700000" algn="tl">
                        <a:srgbClr val="000000"/>
                      </a:outerShdw>
                    </a:effectLst>
                    <a:latin typeface="Times New Roman" pitchFamily="18" charset="0"/>
                    <a:cs typeface="Times New Roman" pitchFamily="18" charset="0"/>
                  </a:rPr>
                  <a:t>≤boss.salary</a:t>
                </a:r>
                <a:r>
                  <a:rPr lang="en-US" altLang="zh-CN" sz="1800" b="1">
                    <a:effectLst>
                      <a:outerShdw blurRad="38100" dist="38100" dir="2700000" algn="tl">
                        <a:srgbClr val="000000"/>
                      </a:outerShdw>
                    </a:effectLst>
                  </a:rPr>
                  <a:t>}</a:t>
                </a:r>
              </a:p>
            </p:txBody>
          </p:sp>
          <p:sp>
            <p:nvSpPr>
              <p:cNvPr id="347146" name="Freeform 10"/>
              <p:cNvSpPr>
                <a:spLocks/>
              </p:cNvSpPr>
              <p:nvPr/>
            </p:nvSpPr>
            <p:spPr bwMode="auto">
              <a:xfrm>
                <a:off x="1383" y="1207"/>
                <a:ext cx="635" cy="227"/>
              </a:xfrm>
              <a:custGeom>
                <a:avLst/>
                <a:gdLst/>
                <a:ahLst/>
                <a:cxnLst>
                  <a:cxn ang="0">
                    <a:pos x="0" y="0"/>
                  </a:cxn>
                  <a:cxn ang="0">
                    <a:pos x="635" y="0"/>
                  </a:cxn>
                  <a:cxn ang="0">
                    <a:pos x="635" y="227"/>
                  </a:cxn>
                  <a:cxn ang="0">
                    <a:pos x="0" y="227"/>
                  </a:cxn>
                </a:cxnLst>
                <a:rect l="0" t="0" r="r" b="b"/>
                <a:pathLst>
                  <a:path w="635" h="227">
                    <a:moveTo>
                      <a:pt x="0" y="0"/>
                    </a:moveTo>
                    <a:lnTo>
                      <a:pt x="635" y="0"/>
                    </a:lnTo>
                    <a:lnTo>
                      <a:pt x="635" y="227"/>
                    </a:lnTo>
                    <a:lnTo>
                      <a:pt x="0" y="227"/>
                    </a:lnTo>
                  </a:path>
                </a:pathLst>
              </a:custGeom>
              <a:noFill/>
              <a:ln w="28575" cmpd="sng">
                <a:solidFill>
                  <a:srgbClr val="FFFF00"/>
                </a:solidFill>
                <a:round/>
                <a:headEnd/>
                <a:tailEnd/>
              </a:ln>
              <a:effectLst/>
            </p:spPr>
            <p:txBody>
              <a:bodyPr/>
              <a:lstStyle/>
              <a:p>
                <a:endParaRPr lang="zh-CN" altLang="en-US"/>
              </a:p>
            </p:txBody>
          </p:sp>
          <p:sp>
            <p:nvSpPr>
              <p:cNvPr id="347147" name="Text Box 11"/>
              <p:cNvSpPr txBox="1">
                <a:spLocks noChangeArrowheads="1"/>
              </p:cNvSpPr>
              <p:nvPr/>
            </p:nvSpPr>
            <p:spPr bwMode="auto">
              <a:xfrm>
                <a:off x="1367" y="997"/>
                <a:ext cx="49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boss</a:t>
                </a:r>
              </a:p>
            </p:txBody>
          </p:sp>
          <p:sp>
            <p:nvSpPr>
              <p:cNvPr id="347148" name="Text Box 12"/>
              <p:cNvSpPr txBox="1">
                <a:spLocks noChangeArrowheads="1"/>
              </p:cNvSpPr>
              <p:nvPr/>
            </p:nvSpPr>
            <p:spPr bwMode="auto">
              <a:xfrm>
                <a:off x="1383" y="1162"/>
                <a:ext cx="363"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0..1</a:t>
                </a:r>
              </a:p>
            </p:txBody>
          </p:sp>
          <p:sp>
            <p:nvSpPr>
              <p:cNvPr id="347149" name="Text Box 13"/>
              <p:cNvSpPr txBox="1">
                <a:spLocks noChangeArrowheads="1"/>
              </p:cNvSpPr>
              <p:nvPr/>
            </p:nvSpPr>
            <p:spPr bwMode="auto">
              <a:xfrm>
                <a:off x="1383" y="1434"/>
                <a:ext cx="363"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grpSp>
        <p:grpSp>
          <p:nvGrpSpPr>
            <p:cNvPr id="347162" name="Group 26"/>
            <p:cNvGrpSpPr>
              <a:grpSpLocks/>
            </p:cNvGrpSpPr>
            <p:nvPr/>
          </p:nvGrpSpPr>
          <p:grpSpPr bwMode="auto">
            <a:xfrm>
              <a:off x="2018" y="799"/>
              <a:ext cx="1678" cy="1001"/>
              <a:chOff x="1927" y="936"/>
              <a:chExt cx="1678" cy="1001"/>
            </a:xfrm>
          </p:grpSpPr>
          <p:sp>
            <p:nvSpPr>
              <p:cNvPr id="347150" name="Text Box 14"/>
              <p:cNvSpPr txBox="1">
                <a:spLocks noChangeArrowheads="1"/>
              </p:cNvSpPr>
              <p:nvPr/>
            </p:nvSpPr>
            <p:spPr bwMode="auto">
              <a:xfrm>
                <a:off x="2290" y="936"/>
                <a:ext cx="862" cy="725"/>
              </a:xfrm>
              <a:prstGeom prst="rect">
                <a:avLst/>
              </a:prstGeom>
              <a:noFill/>
              <a:ln w="28575">
                <a:solidFill>
                  <a:srgbClr val="FFFF00"/>
                </a:solidFill>
                <a:miter lim="800000"/>
                <a:headEnd/>
                <a:tailEnd/>
              </a:ln>
              <a:effectLst/>
            </p:spPr>
            <p:txBody>
              <a:bodyPr/>
              <a:lstStyle/>
              <a:p>
                <a:pPr>
                  <a:spcBef>
                    <a:spcPct val="50000"/>
                  </a:spcBef>
                </a:pPr>
                <a:r>
                  <a:rPr lang="en-US" altLang="zh-CN" sz="2000" b="1">
                    <a:effectLst>
                      <a:outerShdw blurRad="38100" dist="38100" dir="2700000" algn="tl">
                        <a:srgbClr val="000000"/>
                      </a:outerShdw>
                    </a:effectLst>
                  </a:rPr>
                  <a:t>Window</a:t>
                </a:r>
              </a:p>
            </p:txBody>
          </p:sp>
          <p:sp>
            <p:nvSpPr>
              <p:cNvPr id="347151" name="Line 15"/>
              <p:cNvSpPr>
                <a:spLocks noChangeShapeType="1"/>
              </p:cNvSpPr>
              <p:nvPr/>
            </p:nvSpPr>
            <p:spPr bwMode="auto">
              <a:xfrm>
                <a:off x="2290" y="1208"/>
                <a:ext cx="862" cy="0"/>
              </a:xfrm>
              <a:prstGeom prst="line">
                <a:avLst/>
              </a:prstGeom>
              <a:noFill/>
              <a:ln w="28575">
                <a:solidFill>
                  <a:srgbClr val="FFFF00"/>
                </a:solidFill>
                <a:round/>
                <a:headEnd/>
                <a:tailEnd/>
              </a:ln>
              <a:effectLst/>
            </p:spPr>
            <p:txBody>
              <a:bodyPr/>
              <a:lstStyle/>
              <a:p>
                <a:endParaRPr lang="zh-CN" altLang="en-US"/>
              </a:p>
            </p:txBody>
          </p:sp>
          <p:sp>
            <p:nvSpPr>
              <p:cNvPr id="347152" name="Text Box 16"/>
              <p:cNvSpPr txBox="1">
                <a:spLocks noChangeArrowheads="1"/>
              </p:cNvSpPr>
              <p:nvPr/>
            </p:nvSpPr>
            <p:spPr bwMode="auto">
              <a:xfrm>
                <a:off x="2324" y="1229"/>
                <a:ext cx="647" cy="386"/>
              </a:xfrm>
              <a:prstGeom prst="rect">
                <a:avLst/>
              </a:prstGeom>
              <a:noFill/>
              <a:ln w="9525">
                <a:noFill/>
                <a:miter lim="800000"/>
                <a:headEnd/>
                <a:tailEnd/>
              </a:ln>
              <a:effectLst/>
            </p:spPr>
            <p:txBody>
              <a:bodyPr>
                <a:spAutoFit/>
              </a:bodyPr>
              <a:lstStyle/>
              <a:p>
                <a:pPr>
                  <a:lnSpc>
                    <a:spcPct val="95000"/>
                  </a:lnSpc>
                </a:pPr>
                <a:r>
                  <a:rPr lang="en-US" altLang="zh-CN" sz="1800" b="1">
                    <a:effectLst>
                      <a:outerShdw blurRad="38100" dist="38100" dir="2700000" algn="tl">
                        <a:srgbClr val="000000"/>
                      </a:outerShdw>
                    </a:effectLst>
                  </a:rPr>
                  <a:t>length</a:t>
                </a:r>
              </a:p>
              <a:p>
                <a:pPr>
                  <a:lnSpc>
                    <a:spcPct val="95000"/>
                  </a:lnSpc>
                </a:pPr>
                <a:r>
                  <a:rPr lang="en-US" altLang="zh-CN" sz="1800" b="1">
                    <a:effectLst>
                      <a:outerShdw blurRad="38100" dist="38100" dir="2700000" algn="tl">
                        <a:srgbClr val="000000"/>
                      </a:outerShdw>
                    </a:effectLst>
                  </a:rPr>
                  <a:t>width</a:t>
                </a:r>
              </a:p>
            </p:txBody>
          </p:sp>
          <p:sp>
            <p:nvSpPr>
              <p:cNvPr id="347153" name="Text Box 17"/>
              <p:cNvSpPr txBox="1">
                <a:spLocks noChangeArrowheads="1"/>
              </p:cNvSpPr>
              <p:nvPr/>
            </p:nvSpPr>
            <p:spPr bwMode="auto">
              <a:xfrm>
                <a:off x="1927" y="1706"/>
                <a:ext cx="1678"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{0.8</a:t>
                </a:r>
                <a:r>
                  <a:rPr lang="en-US" altLang="zh-CN" sz="1800" b="1">
                    <a:effectLst>
                      <a:outerShdw blurRad="38100" dist="38100" dir="2700000" algn="tl">
                        <a:srgbClr val="000000"/>
                      </a:outerShdw>
                    </a:effectLst>
                    <a:latin typeface="Times New Roman" pitchFamily="18" charset="0"/>
                    <a:cs typeface="Times New Roman" pitchFamily="18" charset="0"/>
                  </a:rPr>
                  <a:t>≤length/width </a:t>
                </a:r>
                <a:r>
                  <a:rPr lang="en-US" altLang="zh-CN" b="1">
                    <a:effectLst>
                      <a:outerShdw blurRad="38100" dist="38100" dir="2700000" algn="tl">
                        <a:srgbClr val="000000"/>
                      </a:outerShdw>
                    </a:effectLst>
                  </a:rPr>
                  <a:t>≤</a:t>
                </a:r>
                <a:r>
                  <a:rPr lang="en-US" altLang="zh-CN"/>
                  <a:t> </a:t>
                </a:r>
                <a:r>
                  <a:rPr lang="en-US" altLang="zh-CN" sz="1800" b="1">
                    <a:effectLst>
                      <a:outerShdw blurRad="38100" dist="38100" dir="2700000" algn="tl">
                        <a:srgbClr val="000000"/>
                      </a:outerShdw>
                    </a:effectLst>
                    <a:latin typeface="Times New Roman" pitchFamily="18" charset="0"/>
                    <a:cs typeface="Times New Roman" pitchFamily="18" charset="0"/>
                  </a:rPr>
                  <a:t>1.5</a:t>
                </a:r>
                <a:r>
                  <a:rPr lang="en-US" altLang="zh-CN" sz="1800" b="1">
                    <a:effectLst>
                      <a:outerShdw blurRad="38100" dist="38100" dir="2700000" algn="tl">
                        <a:srgbClr val="000000"/>
                      </a:outerShdw>
                    </a:effectLst>
                  </a:rPr>
                  <a:t>}</a:t>
                </a:r>
              </a:p>
            </p:txBody>
          </p:sp>
        </p:grpSp>
        <p:sp>
          <p:nvSpPr>
            <p:cNvPr id="347158" name="Text Box 22"/>
            <p:cNvSpPr txBox="1">
              <a:spLocks noChangeArrowheads="1"/>
            </p:cNvSpPr>
            <p:nvPr/>
          </p:nvSpPr>
          <p:spPr bwMode="auto">
            <a:xfrm>
              <a:off x="4150" y="936"/>
              <a:ext cx="862" cy="544"/>
            </a:xfrm>
            <a:prstGeom prst="rect">
              <a:avLst/>
            </a:prstGeom>
            <a:noFill/>
            <a:ln w="28575">
              <a:solidFill>
                <a:srgbClr val="FFFF00"/>
              </a:solidFill>
              <a:miter lim="800000"/>
              <a:headEnd/>
              <a:tailEnd/>
            </a:ln>
            <a:effectLst/>
          </p:spPr>
          <p:txBody>
            <a:bodyPr/>
            <a:lstStyle/>
            <a:p>
              <a:pPr>
                <a:spcBef>
                  <a:spcPct val="50000"/>
                </a:spcBef>
              </a:pPr>
              <a:r>
                <a:rPr lang="en-US" altLang="zh-CN" sz="2000" b="1">
                  <a:effectLst>
                    <a:outerShdw blurRad="38100" dist="38100" dir="2700000" algn="tl">
                      <a:srgbClr val="000000"/>
                    </a:outerShdw>
                  </a:effectLst>
                </a:rPr>
                <a:t>Job</a:t>
              </a:r>
            </a:p>
          </p:txBody>
        </p:sp>
        <p:sp>
          <p:nvSpPr>
            <p:cNvPr id="347159" name="Line 23"/>
            <p:cNvSpPr>
              <a:spLocks noChangeShapeType="1"/>
            </p:cNvSpPr>
            <p:nvPr/>
          </p:nvSpPr>
          <p:spPr bwMode="auto">
            <a:xfrm>
              <a:off x="4150" y="1208"/>
              <a:ext cx="862" cy="0"/>
            </a:xfrm>
            <a:prstGeom prst="line">
              <a:avLst/>
            </a:prstGeom>
            <a:noFill/>
            <a:ln w="28575">
              <a:solidFill>
                <a:srgbClr val="FFFF00"/>
              </a:solidFill>
              <a:round/>
              <a:headEnd/>
              <a:tailEnd/>
            </a:ln>
            <a:effectLst/>
          </p:spPr>
          <p:txBody>
            <a:bodyPr/>
            <a:lstStyle/>
            <a:p>
              <a:endParaRPr lang="zh-CN" altLang="en-US"/>
            </a:p>
          </p:txBody>
        </p:sp>
        <p:sp>
          <p:nvSpPr>
            <p:cNvPr id="347160" name="Text Box 24"/>
            <p:cNvSpPr txBox="1">
              <a:spLocks noChangeArrowheads="1"/>
            </p:cNvSpPr>
            <p:nvPr/>
          </p:nvSpPr>
          <p:spPr bwMode="auto">
            <a:xfrm>
              <a:off x="4184" y="1229"/>
              <a:ext cx="647" cy="222"/>
            </a:xfrm>
            <a:prstGeom prst="rect">
              <a:avLst/>
            </a:prstGeom>
            <a:noFill/>
            <a:ln w="9525">
              <a:noFill/>
              <a:miter lim="800000"/>
              <a:headEnd/>
              <a:tailEnd/>
            </a:ln>
            <a:effectLst/>
          </p:spPr>
          <p:txBody>
            <a:bodyPr>
              <a:spAutoFit/>
            </a:bodyPr>
            <a:lstStyle/>
            <a:p>
              <a:pPr>
                <a:lnSpc>
                  <a:spcPct val="95000"/>
                </a:lnSpc>
              </a:pPr>
              <a:r>
                <a:rPr lang="en-US" altLang="zh-CN" sz="1800" b="1">
                  <a:effectLst>
                    <a:outerShdw blurRad="38100" dist="38100" dir="2700000" algn="tl">
                      <a:srgbClr val="000000"/>
                    </a:outerShdw>
                  </a:effectLst>
                </a:rPr>
                <a:t>priority</a:t>
              </a:r>
            </a:p>
          </p:txBody>
        </p:sp>
        <p:sp>
          <p:nvSpPr>
            <p:cNvPr id="347161" name="Text Box 25"/>
            <p:cNvSpPr txBox="1">
              <a:spLocks noChangeArrowheads="1"/>
            </p:cNvSpPr>
            <p:nvPr/>
          </p:nvSpPr>
          <p:spPr bwMode="auto">
            <a:xfrm>
              <a:off x="3787" y="1525"/>
              <a:ext cx="1678"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{priority never increases}</a:t>
              </a:r>
            </a:p>
          </p:txBody>
        </p:sp>
        <p:sp>
          <p:nvSpPr>
            <p:cNvPr id="347164" name="Text Box 28"/>
            <p:cNvSpPr txBox="1">
              <a:spLocks noChangeArrowheads="1"/>
            </p:cNvSpPr>
            <p:nvPr/>
          </p:nvSpPr>
          <p:spPr bwMode="auto">
            <a:xfrm>
              <a:off x="2472" y="1888"/>
              <a:ext cx="99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对象上的约束</a:t>
              </a:r>
            </a:p>
          </p:txBody>
        </p:sp>
      </p:grpSp>
      <p:grpSp>
        <p:nvGrpSpPr>
          <p:cNvPr id="347178" name="Group 42"/>
          <p:cNvGrpSpPr>
            <a:grpSpLocks/>
          </p:cNvGrpSpPr>
          <p:nvPr/>
        </p:nvGrpSpPr>
        <p:grpSpPr bwMode="auto">
          <a:xfrm>
            <a:off x="1692275" y="4483100"/>
            <a:ext cx="5543550" cy="1754188"/>
            <a:chOff x="431" y="2719"/>
            <a:chExt cx="3492" cy="1105"/>
          </a:xfrm>
        </p:grpSpPr>
        <p:sp>
          <p:nvSpPr>
            <p:cNvPr id="347165" name="Text Box 29"/>
            <p:cNvSpPr txBox="1">
              <a:spLocks noChangeArrowheads="1"/>
            </p:cNvSpPr>
            <p:nvPr/>
          </p:nvSpPr>
          <p:spPr bwMode="auto">
            <a:xfrm>
              <a:off x="431" y="2750"/>
              <a:ext cx="1088" cy="680"/>
            </a:xfrm>
            <a:prstGeom prst="rect">
              <a:avLst/>
            </a:prstGeom>
            <a:noFill/>
            <a:ln w="28575">
              <a:solidFill>
                <a:srgbClr val="FFFF00"/>
              </a:solidFill>
              <a:miter lim="800000"/>
              <a:headEnd/>
              <a:tailEnd/>
            </a:ln>
            <a:effectLst/>
          </p:spPr>
          <p:txBody>
            <a:bodyPr anchor="ctr" anchorCtr="1"/>
            <a:lstStyle/>
            <a:p>
              <a:pPr algn="ctr">
                <a:spcBef>
                  <a:spcPct val="50000"/>
                </a:spcBef>
              </a:pPr>
              <a:r>
                <a:rPr lang="en-US" altLang="zh-CN" sz="2400" b="1">
                  <a:effectLst>
                    <a:outerShdw blurRad="38100" dist="38100" dir="2700000" algn="tl">
                      <a:srgbClr val="000000"/>
                    </a:outerShdw>
                  </a:effectLst>
                </a:rPr>
                <a:t>Person</a:t>
              </a:r>
            </a:p>
          </p:txBody>
        </p:sp>
        <p:sp>
          <p:nvSpPr>
            <p:cNvPr id="347166" name="Text Box 30"/>
            <p:cNvSpPr txBox="1">
              <a:spLocks noChangeArrowheads="1"/>
            </p:cNvSpPr>
            <p:nvPr/>
          </p:nvSpPr>
          <p:spPr bwMode="auto">
            <a:xfrm>
              <a:off x="2835" y="2750"/>
              <a:ext cx="1088" cy="680"/>
            </a:xfrm>
            <a:prstGeom prst="rect">
              <a:avLst/>
            </a:prstGeom>
            <a:noFill/>
            <a:ln w="28575">
              <a:solidFill>
                <a:srgbClr val="FFFF00"/>
              </a:solidFill>
              <a:miter lim="800000"/>
              <a:headEnd/>
              <a:tailEnd/>
            </a:ln>
            <a:effectLst/>
          </p:spPr>
          <p:txBody>
            <a:bodyPr anchor="ctr" anchorCtr="1"/>
            <a:lstStyle/>
            <a:p>
              <a:pPr algn="ctr">
                <a:spcBef>
                  <a:spcPct val="50000"/>
                </a:spcBef>
              </a:pPr>
              <a:r>
                <a:rPr lang="en-US" altLang="zh-CN" sz="2400" b="1">
                  <a:effectLst>
                    <a:outerShdw blurRad="38100" dist="38100" dir="2700000" algn="tl">
                      <a:srgbClr val="000000"/>
                    </a:outerShdw>
                  </a:effectLst>
                </a:rPr>
                <a:t>Committee</a:t>
              </a:r>
            </a:p>
          </p:txBody>
        </p:sp>
        <p:sp>
          <p:nvSpPr>
            <p:cNvPr id="347167" name="Line 31"/>
            <p:cNvSpPr>
              <a:spLocks noChangeShapeType="1"/>
            </p:cNvSpPr>
            <p:nvPr/>
          </p:nvSpPr>
          <p:spPr bwMode="auto">
            <a:xfrm>
              <a:off x="1519" y="2931"/>
              <a:ext cx="1316" cy="0"/>
            </a:xfrm>
            <a:prstGeom prst="line">
              <a:avLst/>
            </a:prstGeom>
            <a:noFill/>
            <a:ln w="28575">
              <a:solidFill>
                <a:srgbClr val="FFFF00"/>
              </a:solidFill>
              <a:round/>
              <a:headEnd/>
              <a:tailEnd/>
            </a:ln>
            <a:effectLst/>
          </p:spPr>
          <p:txBody>
            <a:bodyPr/>
            <a:lstStyle/>
            <a:p>
              <a:endParaRPr lang="zh-CN" altLang="en-US"/>
            </a:p>
          </p:txBody>
        </p:sp>
        <p:sp>
          <p:nvSpPr>
            <p:cNvPr id="347168" name="Line 32"/>
            <p:cNvSpPr>
              <a:spLocks noChangeShapeType="1"/>
            </p:cNvSpPr>
            <p:nvPr/>
          </p:nvSpPr>
          <p:spPr bwMode="auto">
            <a:xfrm>
              <a:off x="1519" y="3249"/>
              <a:ext cx="1316" cy="0"/>
            </a:xfrm>
            <a:prstGeom prst="line">
              <a:avLst/>
            </a:prstGeom>
            <a:noFill/>
            <a:ln w="28575">
              <a:solidFill>
                <a:srgbClr val="FFFF00"/>
              </a:solidFill>
              <a:round/>
              <a:headEnd/>
              <a:tailEnd/>
            </a:ln>
            <a:effectLst/>
          </p:spPr>
          <p:txBody>
            <a:bodyPr/>
            <a:lstStyle/>
            <a:p>
              <a:endParaRPr lang="zh-CN" altLang="en-US"/>
            </a:p>
          </p:txBody>
        </p:sp>
        <p:sp>
          <p:nvSpPr>
            <p:cNvPr id="347169" name="Text Box 33"/>
            <p:cNvSpPr txBox="1">
              <a:spLocks noChangeArrowheads="1"/>
            </p:cNvSpPr>
            <p:nvPr/>
          </p:nvSpPr>
          <p:spPr bwMode="auto">
            <a:xfrm>
              <a:off x="1837" y="2719"/>
              <a:ext cx="907"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MemberOf</a:t>
              </a:r>
            </a:p>
          </p:txBody>
        </p:sp>
        <p:sp>
          <p:nvSpPr>
            <p:cNvPr id="347170" name="Text Box 34"/>
            <p:cNvSpPr txBox="1">
              <a:spLocks noChangeArrowheads="1"/>
            </p:cNvSpPr>
            <p:nvPr/>
          </p:nvSpPr>
          <p:spPr bwMode="auto">
            <a:xfrm>
              <a:off x="1837" y="3249"/>
              <a:ext cx="63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ChairOf</a:t>
              </a:r>
            </a:p>
          </p:txBody>
        </p:sp>
        <p:sp>
          <p:nvSpPr>
            <p:cNvPr id="347171" name="Text Box 35"/>
            <p:cNvSpPr txBox="1">
              <a:spLocks noChangeArrowheads="1"/>
            </p:cNvSpPr>
            <p:nvPr/>
          </p:nvSpPr>
          <p:spPr bwMode="auto">
            <a:xfrm>
              <a:off x="1557" y="2744"/>
              <a:ext cx="182"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47172" name="Text Box 36"/>
            <p:cNvSpPr txBox="1">
              <a:spLocks noChangeArrowheads="1"/>
            </p:cNvSpPr>
            <p:nvPr/>
          </p:nvSpPr>
          <p:spPr bwMode="auto">
            <a:xfrm>
              <a:off x="2653" y="2750"/>
              <a:ext cx="182"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47173" name="Text Box 37"/>
            <p:cNvSpPr txBox="1">
              <a:spLocks noChangeArrowheads="1"/>
            </p:cNvSpPr>
            <p:nvPr/>
          </p:nvSpPr>
          <p:spPr bwMode="auto">
            <a:xfrm>
              <a:off x="2653" y="3067"/>
              <a:ext cx="182"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47174" name="Text Box 38"/>
            <p:cNvSpPr txBox="1">
              <a:spLocks noChangeArrowheads="1"/>
            </p:cNvSpPr>
            <p:nvPr/>
          </p:nvSpPr>
          <p:spPr bwMode="auto">
            <a:xfrm>
              <a:off x="1565" y="3067"/>
              <a:ext cx="182"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1</a:t>
              </a:r>
            </a:p>
          </p:txBody>
        </p:sp>
        <p:sp>
          <p:nvSpPr>
            <p:cNvPr id="347175" name="Line 39"/>
            <p:cNvSpPr>
              <a:spLocks noChangeShapeType="1"/>
            </p:cNvSpPr>
            <p:nvPr/>
          </p:nvSpPr>
          <p:spPr bwMode="auto">
            <a:xfrm flipV="1">
              <a:off x="1837" y="2931"/>
              <a:ext cx="0" cy="318"/>
            </a:xfrm>
            <a:prstGeom prst="line">
              <a:avLst/>
            </a:prstGeom>
            <a:noFill/>
            <a:ln w="28575">
              <a:solidFill>
                <a:schemeClr val="tx1"/>
              </a:solidFill>
              <a:prstDash val="dash"/>
              <a:round/>
              <a:headEnd/>
              <a:tailEnd type="arrow" w="med" len="med"/>
            </a:ln>
            <a:effectLst/>
          </p:spPr>
          <p:txBody>
            <a:bodyPr/>
            <a:lstStyle/>
            <a:p>
              <a:endParaRPr lang="zh-CN" altLang="en-US"/>
            </a:p>
          </p:txBody>
        </p:sp>
        <p:sp>
          <p:nvSpPr>
            <p:cNvPr id="347176" name="Text Box 40"/>
            <p:cNvSpPr txBox="1">
              <a:spLocks noChangeArrowheads="1"/>
            </p:cNvSpPr>
            <p:nvPr/>
          </p:nvSpPr>
          <p:spPr bwMode="auto">
            <a:xfrm>
              <a:off x="1837" y="2976"/>
              <a:ext cx="63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{subset}</a:t>
              </a:r>
            </a:p>
          </p:txBody>
        </p:sp>
        <p:sp>
          <p:nvSpPr>
            <p:cNvPr id="347177" name="Text Box 41"/>
            <p:cNvSpPr txBox="1">
              <a:spLocks noChangeArrowheads="1"/>
            </p:cNvSpPr>
            <p:nvPr/>
          </p:nvSpPr>
          <p:spPr bwMode="auto">
            <a:xfrm>
              <a:off x="1655" y="3612"/>
              <a:ext cx="1316"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关联之间的子集约束</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7179"/>
                                        </p:tgtEl>
                                        <p:attrNameLst>
                                          <p:attrName>style.visibility</p:attrName>
                                        </p:attrNameLst>
                                      </p:cBhvr>
                                      <p:to>
                                        <p:strVal val="visible"/>
                                      </p:to>
                                    </p:set>
                                    <p:animEffect transition="in" filter="wipe(left)">
                                      <p:cBhvr>
                                        <p:cTn id="7" dur="500"/>
                                        <p:tgtEl>
                                          <p:spTgt spid="34717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47178"/>
                                        </p:tgtEl>
                                        <p:attrNameLst>
                                          <p:attrName>style.visibility</p:attrName>
                                        </p:attrNameLst>
                                      </p:cBhvr>
                                      <p:to>
                                        <p:strVal val="visible"/>
                                      </p:to>
                                    </p:set>
                                    <p:animEffect transition="in" filter="blinds(horizontal)">
                                      <p:cBhvr>
                                        <p:cTn id="11" dur="500"/>
                                        <p:tgtEl>
                                          <p:spTgt spid="34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11"/>
          </p:nvPr>
        </p:nvSpPr>
        <p:spPr/>
        <p:txBody>
          <a:bodyPr/>
          <a:lstStyle/>
          <a:p>
            <a:fld id="{92BCA07C-299D-4C17-9377-CF6D199A8BE1}" type="slidenum">
              <a:rPr lang="en-US" altLang="zh-CN"/>
              <a:pPr/>
              <a:t>78</a:t>
            </a:fld>
            <a:endParaRPr lang="en-US" altLang="zh-CN"/>
          </a:p>
        </p:txBody>
      </p:sp>
      <p:sp>
        <p:nvSpPr>
          <p:cNvPr id="348162" name="Rectangle 2"/>
          <p:cNvSpPr>
            <a:spLocks noGrp="1" noChangeArrowheads="1"/>
          </p:cNvSpPr>
          <p:nvPr>
            <p:ph type="body" idx="1"/>
          </p:nvPr>
        </p:nvSpPr>
        <p:spPr>
          <a:xfrm>
            <a:off x="250825" y="1625603"/>
            <a:ext cx="8569325" cy="4660917"/>
          </a:xfrm>
        </p:spPr>
        <p:txBody>
          <a:bodyPr/>
          <a:lstStyle/>
          <a:p>
            <a:pPr>
              <a:lnSpc>
                <a:spcPct val="110000"/>
              </a:lnSpc>
            </a:pPr>
            <a:r>
              <a:rPr lang="zh-CN" altLang="en-US" b="1" dirty="0">
                <a:solidFill>
                  <a:srgbClr val="FFFF00"/>
                </a:solidFill>
              </a:rPr>
              <a:t>包（</a:t>
            </a:r>
            <a:r>
              <a:rPr lang="en-US" altLang="zh-CN" b="1" dirty="0">
                <a:solidFill>
                  <a:srgbClr val="FFFF00"/>
                </a:solidFill>
              </a:rPr>
              <a:t>package</a:t>
            </a:r>
            <a:r>
              <a:rPr lang="zh-CN" altLang="en-US" b="1" dirty="0">
                <a:solidFill>
                  <a:srgbClr val="FFFF00"/>
                </a:solidFill>
              </a:rPr>
              <a:t>）是一组拥有公共主题的元素（包括类、关联、泛化和更小的包）。</a:t>
            </a:r>
          </a:p>
          <a:p>
            <a:pPr>
              <a:lnSpc>
                <a:spcPct val="110000"/>
              </a:lnSpc>
            </a:pPr>
            <a:r>
              <a:rPr lang="zh-CN" altLang="en-US" b="1" dirty="0">
                <a:solidFill>
                  <a:srgbClr val="FFFF00"/>
                </a:solidFill>
              </a:rPr>
              <a:t>包可以分割模型，使其更易理解和管理。</a:t>
            </a:r>
          </a:p>
          <a:p>
            <a:pPr>
              <a:lnSpc>
                <a:spcPct val="110000"/>
              </a:lnSpc>
            </a:pPr>
            <a:r>
              <a:rPr lang="zh-CN" altLang="en-US" b="1" dirty="0">
                <a:solidFill>
                  <a:srgbClr val="FFFF00"/>
                </a:solidFill>
              </a:rPr>
              <a:t>设计包时经常会用下面这些技巧：</a:t>
            </a:r>
          </a:p>
          <a:p>
            <a:pPr lvl="1">
              <a:lnSpc>
                <a:spcPct val="110000"/>
              </a:lnSpc>
            </a:pPr>
            <a:r>
              <a:rPr lang="zh-CN" altLang="en-US" b="1" dirty="0">
                <a:solidFill>
                  <a:srgbClr val="FFFF00"/>
                </a:solidFill>
              </a:rPr>
              <a:t>仔细刻画每个包的作用域；</a:t>
            </a:r>
          </a:p>
          <a:p>
            <a:pPr lvl="1">
              <a:lnSpc>
                <a:spcPct val="110000"/>
              </a:lnSpc>
            </a:pPr>
            <a:r>
              <a:rPr lang="zh-CN" altLang="en-US" b="1" dirty="0">
                <a:solidFill>
                  <a:srgbClr val="FFFF00"/>
                </a:solidFill>
              </a:rPr>
              <a:t>在单个包中定义每个类；</a:t>
            </a:r>
          </a:p>
          <a:p>
            <a:pPr lvl="1">
              <a:lnSpc>
                <a:spcPct val="110000"/>
              </a:lnSpc>
            </a:pPr>
            <a:r>
              <a:rPr lang="zh-CN" altLang="en-US" b="1" dirty="0">
                <a:solidFill>
                  <a:srgbClr val="FFFF00"/>
                </a:solidFill>
              </a:rPr>
              <a:t>让包变得内聚。</a:t>
            </a:r>
          </a:p>
        </p:txBody>
      </p:sp>
      <p:sp>
        <p:nvSpPr>
          <p:cNvPr id="34816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包</a:t>
            </a:r>
          </a:p>
        </p:txBody>
      </p:sp>
      <p:sp>
        <p:nvSpPr>
          <p:cNvPr id="34816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8169" name="Group 9"/>
          <p:cNvGrpSpPr>
            <a:grpSpLocks/>
          </p:cNvGrpSpPr>
          <p:nvPr/>
        </p:nvGrpSpPr>
        <p:grpSpPr bwMode="auto">
          <a:xfrm>
            <a:off x="5724525" y="4292600"/>
            <a:ext cx="2447925" cy="1128713"/>
            <a:chOff x="3606" y="2704"/>
            <a:chExt cx="1542" cy="711"/>
          </a:xfrm>
        </p:grpSpPr>
        <p:grpSp>
          <p:nvGrpSpPr>
            <p:cNvPr id="348167" name="Group 7"/>
            <p:cNvGrpSpPr>
              <a:grpSpLocks/>
            </p:cNvGrpSpPr>
            <p:nvPr/>
          </p:nvGrpSpPr>
          <p:grpSpPr bwMode="auto">
            <a:xfrm>
              <a:off x="3606" y="2704"/>
              <a:ext cx="1542" cy="404"/>
              <a:chOff x="3606" y="2704"/>
              <a:chExt cx="1542" cy="404"/>
            </a:xfrm>
          </p:grpSpPr>
          <p:sp>
            <p:nvSpPr>
              <p:cNvPr id="348165" name="Text Box 5"/>
              <p:cNvSpPr txBox="1">
                <a:spLocks noChangeArrowheads="1"/>
              </p:cNvSpPr>
              <p:nvPr/>
            </p:nvSpPr>
            <p:spPr bwMode="auto">
              <a:xfrm>
                <a:off x="3606" y="2840"/>
                <a:ext cx="1542"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dirty="0" err="1">
                    <a:effectLst>
                      <a:outerShdw blurRad="38100" dist="38100" dir="2700000" algn="tl">
                        <a:srgbClr val="000000"/>
                      </a:outerShdw>
                    </a:effectLst>
                  </a:rPr>
                  <a:t>PackageName</a:t>
                </a:r>
                <a:endParaRPr lang="en-US" altLang="zh-CN" sz="2000" b="1" dirty="0">
                  <a:effectLst>
                    <a:outerShdw blurRad="38100" dist="38100" dir="2700000" algn="tl">
                      <a:srgbClr val="000000"/>
                    </a:outerShdw>
                  </a:effectLst>
                </a:endParaRPr>
              </a:p>
            </p:txBody>
          </p:sp>
          <p:sp>
            <p:nvSpPr>
              <p:cNvPr id="348166" name="Rectangle 6"/>
              <p:cNvSpPr>
                <a:spLocks noChangeArrowheads="1"/>
              </p:cNvSpPr>
              <p:nvPr/>
            </p:nvSpPr>
            <p:spPr bwMode="auto">
              <a:xfrm>
                <a:off x="3606" y="2704"/>
                <a:ext cx="408" cy="136"/>
              </a:xfrm>
              <a:prstGeom prst="rect">
                <a:avLst/>
              </a:prstGeom>
              <a:noFill/>
              <a:ln w="28575">
                <a:solidFill>
                  <a:srgbClr val="FFFF00"/>
                </a:solidFill>
                <a:miter lim="800000"/>
                <a:headEnd/>
                <a:tailEnd/>
              </a:ln>
              <a:effectLst/>
            </p:spPr>
            <p:txBody>
              <a:bodyPr wrap="none" anchor="ctr"/>
              <a:lstStyle/>
              <a:p>
                <a:endParaRPr lang="zh-CN" altLang="en-US"/>
              </a:p>
            </p:txBody>
          </p:sp>
        </p:grpSp>
        <p:sp>
          <p:nvSpPr>
            <p:cNvPr id="348168" name="Text Box 8"/>
            <p:cNvSpPr txBox="1">
              <a:spLocks noChangeArrowheads="1"/>
            </p:cNvSpPr>
            <p:nvPr/>
          </p:nvSpPr>
          <p:spPr bwMode="auto">
            <a:xfrm>
              <a:off x="4014" y="3203"/>
              <a:ext cx="1043"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包的表示法</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48169"/>
                                        </p:tgtEl>
                                        <p:attrNameLst>
                                          <p:attrName>style.visibility</p:attrName>
                                        </p:attrNameLst>
                                      </p:cBhvr>
                                      <p:to>
                                        <p:strVal val="visible"/>
                                      </p:to>
                                    </p:set>
                                    <p:animEffect transition="in" filter="blinds(vertical)">
                                      <p:cBhvr>
                                        <p:cTn id="7" dur="500"/>
                                        <p:tgtEl>
                                          <p:spTgt spid="348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BFF8019A-A9D3-4FCA-A7D4-0A8AD007CFC9}" type="slidenum">
              <a:rPr lang="en-US" altLang="zh-CN"/>
              <a:pPr/>
              <a:t>79</a:t>
            </a:fld>
            <a:endParaRPr lang="en-US" altLang="zh-CN"/>
          </a:p>
        </p:txBody>
      </p:sp>
      <p:sp>
        <p:nvSpPr>
          <p:cNvPr id="349186" name="Rectangle 2"/>
          <p:cNvSpPr>
            <a:spLocks noGrp="1" noChangeArrowheads="1"/>
          </p:cNvSpPr>
          <p:nvPr>
            <p:ph type="body" idx="1"/>
          </p:nvPr>
        </p:nvSpPr>
        <p:spPr>
          <a:xfrm>
            <a:off x="250825" y="1697041"/>
            <a:ext cx="8569325" cy="3160719"/>
          </a:xfrm>
        </p:spPr>
        <p:txBody>
          <a:bodyPr/>
          <a:lstStyle/>
          <a:p>
            <a:pPr>
              <a:lnSpc>
                <a:spcPct val="110000"/>
              </a:lnSpc>
            </a:pPr>
            <a:r>
              <a:rPr lang="zh-CN" altLang="en-US" b="1" dirty="0">
                <a:solidFill>
                  <a:srgbClr val="FFFF00"/>
                </a:solidFill>
              </a:rPr>
              <a:t>状态模型刻画了对象及其关系随着时间的变化，描述响应外部激励而发生的操作序列。</a:t>
            </a:r>
          </a:p>
          <a:p>
            <a:pPr>
              <a:lnSpc>
                <a:spcPct val="110000"/>
              </a:lnSpc>
            </a:pPr>
            <a:r>
              <a:rPr lang="zh-CN" altLang="en-US" b="1" dirty="0">
                <a:solidFill>
                  <a:srgbClr val="FFFF00"/>
                </a:solidFill>
              </a:rPr>
              <a:t>状态模型由多个</a:t>
            </a:r>
            <a:r>
              <a:rPr lang="zh-CN" altLang="en-US" b="1" dirty="0" smtClean="0">
                <a:solidFill>
                  <a:srgbClr val="FFFF00"/>
                </a:solidFill>
              </a:rPr>
              <a:t>状态机图</a:t>
            </a:r>
            <a:r>
              <a:rPr lang="zh-CN" altLang="en-US" b="1" dirty="0">
                <a:solidFill>
                  <a:srgbClr val="FFFF00"/>
                </a:solidFill>
              </a:rPr>
              <a:t>组成。</a:t>
            </a:r>
          </a:p>
          <a:p>
            <a:pPr>
              <a:lnSpc>
                <a:spcPct val="110000"/>
              </a:lnSpc>
            </a:pPr>
            <a:r>
              <a:rPr lang="zh-CN" altLang="en-US" b="1" dirty="0">
                <a:solidFill>
                  <a:srgbClr val="FFFF00"/>
                </a:solidFill>
              </a:rPr>
              <a:t>每个类对应一个状态机图，描述对应用程序来说是重要的那些时序行为。</a:t>
            </a:r>
          </a:p>
        </p:txBody>
      </p:sp>
      <p:sp>
        <p:nvSpPr>
          <p:cNvPr id="34918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p>
        </p:txBody>
      </p:sp>
      <p:sp>
        <p:nvSpPr>
          <p:cNvPr id="34918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49194" name="Rectangle 10"/>
          <p:cNvSpPr>
            <a:spLocks noChangeArrowheads="1"/>
          </p:cNvSpPr>
          <p:nvPr/>
        </p:nvSpPr>
        <p:spPr bwMode="auto">
          <a:xfrm>
            <a:off x="2555875" y="0"/>
            <a:ext cx="1023938" cy="1098550"/>
          </a:xfrm>
          <a:prstGeom prst="rect">
            <a:avLst/>
          </a:prstGeom>
          <a:noFill/>
          <a:ln w="9525" algn="ctr">
            <a:noFill/>
            <a:miter lim="800000"/>
            <a:headEnd/>
            <a:tailEnd/>
          </a:ln>
          <a:effectLst/>
        </p:spPr>
        <p:txBody>
          <a:bodyPr wrap="none">
            <a:spAutoFit/>
          </a:bodyPr>
          <a:lstStyle/>
          <a:p>
            <a:r>
              <a:rPr lang="en-US" altLang="zh-CN" sz="66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p:cNvSpPr>
            <a:spLocks noGrp="1"/>
          </p:cNvSpPr>
          <p:nvPr>
            <p:ph type="sldNum" sz="quarter" idx="11"/>
          </p:nvPr>
        </p:nvSpPr>
        <p:spPr/>
        <p:txBody>
          <a:bodyPr/>
          <a:lstStyle/>
          <a:p>
            <a:fld id="{D15BFDE2-7471-487E-AB03-E964AA10E386}" type="slidenum">
              <a:rPr lang="en-US" altLang="zh-CN"/>
              <a:pPr/>
              <a:t>8</a:t>
            </a:fld>
            <a:endParaRPr lang="en-US" altLang="zh-CN"/>
          </a:p>
        </p:txBody>
      </p:sp>
      <p:sp>
        <p:nvSpPr>
          <p:cNvPr id="261122" name="Rectangle 2"/>
          <p:cNvSpPr>
            <a:spLocks noGrp="1" noChangeArrowheads="1"/>
          </p:cNvSpPr>
          <p:nvPr>
            <p:ph type="body" idx="1"/>
          </p:nvPr>
        </p:nvSpPr>
        <p:spPr>
          <a:xfrm>
            <a:off x="684213" y="1196975"/>
            <a:ext cx="7772400" cy="4114800"/>
          </a:xfrm>
        </p:spPr>
        <p:txBody>
          <a:bodyPr/>
          <a:lstStyle/>
          <a:p>
            <a:pPr lvl="1"/>
            <a:r>
              <a:rPr lang="zh-CN" altLang="en-US" sz="2400" b="1">
                <a:solidFill>
                  <a:srgbClr val="FFFF00"/>
                </a:solidFill>
              </a:rPr>
              <a:t>对象中的数据表示对象的状态，一个对象的状态只能由该对象的操作来改变。每当需要改变对象的状态时，只能由其他对象向该对象发送消息。对象响应消息时，按照消息模式找出与之匹配的方法，并执行该方法。 </a:t>
            </a:r>
          </a:p>
        </p:txBody>
      </p:sp>
      <p:sp>
        <p:nvSpPr>
          <p:cNvPr id="26112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6112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261125" name="Group 5"/>
          <p:cNvGrpSpPr>
            <a:grpSpLocks/>
          </p:cNvGrpSpPr>
          <p:nvPr/>
        </p:nvGrpSpPr>
        <p:grpSpPr bwMode="auto">
          <a:xfrm>
            <a:off x="1258888" y="3141663"/>
            <a:ext cx="6896100" cy="3239665"/>
            <a:chOff x="768" y="1898"/>
            <a:chExt cx="4344" cy="2134"/>
          </a:xfrm>
        </p:grpSpPr>
        <p:sp>
          <p:nvSpPr>
            <p:cNvPr id="261126" name="Rectangle 6"/>
            <p:cNvSpPr>
              <a:spLocks noChangeArrowheads="1"/>
            </p:cNvSpPr>
            <p:nvPr/>
          </p:nvSpPr>
          <p:spPr bwMode="auto">
            <a:xfrm>
              <a:off x="1888" y="1898"/>
              <a:ext cx="1857" cy="1267"/>
            </a:xfrm>
            <a:prstGeom prst="rect">
              <a:avLst/>
            </a:prstGeom>
            <a:noFill/>
            <a:ln w="28575">
              <a:solidFill>
                <a:srgbClr val="FFFF00"/>
              </a:solidFill>
              <a:miter lim="800000"/>
              <a:headEnd/>
              <a:tailEnd/>
            </a:ln>
            <a:effectLst/>
          </p:spPr>
          <p:txBody>
            <a:bodyPr/>
            <a:lstStyle/>
            <a:p>
              <a:endParaRPr lang="zh-CN" altLang="en-US"/>
            </a:p>
          </p:txBody>
        </p:sp>
        <p:sp>
          <p:nvSpPr>
            <p:cNvPr id="261127" name="Oval 7"/>
            <p:cNvSpPr>
              <a:spLocks noChangeArrowheads="1"/>
            </p:cNvSpPr>
            <p:nvPr/>
          </p:nvSpPr>
          <p:spPr bwMode="auto">
            <a:xfrm>
              <a:off x="2585" y="1934"/>
              <a:ext cx="583" cy="547"/>
            </a:xfrm>
            <a:prstGeom prst="ellipse">
              <a:avLst/>
            </a:prstGeom>
            <a:noFill/>
            <a:ln w="28575">
              <a:solidFill>
                <a:srgbClr val="FFFF00"/>
              </a:solidFill>
              <a:round/>
              <a:headEnd/>
              <a:tailEnd/>
            </a:ln>
            <a:effectLst/>
          </p:spPr>
          <p:txBody>
            <a:bodyPr/>
            <a:lstStyle/>
            <a:p>
              <a:pPr algn="ctr" eaLnBrk="0" hangingPunct="0"/>
              <a:r>
                <a:rPr lang="zh-CN" altLang="en-US" sz="1800" b="1">
                  <a:solidFill>
                    <a:srgbClr val="FFFF00"/>
                  </a:solidFill>
                  <a:effectLst>
                    <a:outerShdw blurRad="38100" dist="38100" dir="2700000" algn="tl">
                      <a:srgbClr val="000000"/>
                    </a:outerShdw>
                  </a:effectLst>
                  <a:latin typeface="Times New Roman" pitchFamily="18" charset="0"/>
                </a:rPr>
                <a:t>状态  </a:t>
              </a:r>
            </a:p>
            <a:p>
              <a:pPr algn="ctr" eaLnBrk="0" hangingPunct="0"/>
              <a:r>
                <a:rPr lang="zh-CN" altLang="en-US" sz="1800" b="1">
                  <a:solidFill>
                    <a:srgbClr val="FFFF00"/>
                  </a:solidFill>
                  <a:effectLst>
                    <a:outerShdw blurRad="38100" dist="38100" dir="2700000" algn="tl">
                      <a:srgbClr val="000000"/>
                    </a:outerShdw>
                  </a:effectLst>
                  <a:latin typeface="Times New Roman" pitchFamily="18" charset="0"/>
                </a:rPr>
                <a:t> </a:t>
              </a:r>
              <a:r>
                <a:rPr lang="en-US" altLang="zh-CN" sz="1800" b="1">
                  <a:solidFill>
                    <a:srgbClr val="FFFF00"/>
                  </a:solidFill>
                  <a:effectLst>
                    <a:outerShdw blurRad="38100" dist="38100" dir="2700000" algn="tl">
                      <a:srgbClr val="000000"/>
                    </a:outerShdw>
                  </a:effectLst>
                  <a:latin typeface="Times New Roman" pitchFamily="18" charset="0"/>
                </a:rPr>
                <a:t>S     </a:t>
              </a:r>
            </a:p>
          </p:txBody>
        </p:sp>
        <p:sp>
          <p:nvSpPr>
            <p:cNvPr id="261128" name="Text Box 8"/>
            <p:cNvSpPr txBox="1">
              <a:spLocks noChangeArrowheads="1"/>
            </p:cNvSpPr>
            <p:nvPr/>
          </p:nvSpPr>
          <p:spPr bwMode="auto">
            <a:xfrm>
              <a:off x="2016" y="2486"/>
              <a:ext cx="1555" cy="625"/>
            </a:xfrm>
            <a:prstGeom prst="rect">
              <a:avLst/>
            </a:prstGeom>
            <a:noFill/>
            <a:ln w="28575">
              <a:noFill/>
              <a:miter lim="800000"/>
              <a:headEnd/>
              <a:tailEnd/>
            </a:ln>
            <a:effectLst/>
          </p:spPr>
          <p:txBody>
            <a:bodyPr lIns="0" tIns="0" rIns="0" bIns="0"/>
            <a:lstStyle/>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操作：</a:t>
              </a:r>
              <a:r>
                <a:rPr lang="en-US" altLang="zh-CN" sz="2000" b="1">
                  <a:solidFill>
                    <a:srgbClr val="FFFF00"/>
                  </a:solidFill>
                  <a:effectLst>
                    <a:outerShdw blurRad="38100" dist="38100" dir="2700000" algn="tl">
                      <a:srgbClr val="000000"/>
                    </a:outerShdw>
                  </a:effectLst>
                  <a:latin typeface="Times New Roman" pitchFamily="18" charset="0"/>
                </a:rPr>
                <a:t>f</a:t>
              </a:r>
              <a:r>
                <a:rPr lang="en-US" altLang="zh-CN" sz="1800" b="1" baseline="-25000">
                  <a:solidFill>
                    <a:srgbClr val="FFFF00"/>
                  </a:solidFill>
                  <a:effectLst>
                    <a:outerShdw blurRad="38100" dist="38100" dir="2700000" algn="tl">
                      <a:srgbClr val="000000"/>
                    </a:outerShdw>
                  </a:effectLst>
                  <a:latin typeface="Times New Roman" pitchFamily="18" charset="0"/>
                </a:rPr>
                <a:t>1</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f</a:t>
              </a:r>
              <a:r>
                <a:rPr lang="en-US" altLang="zh-CN" sz="1800" b="1" baseline="-25000">
                  <a:solidFill>
                    <a:srgbClr val="FFFF00"/>
                  </a:solidFill>
                  <a:effectLst>
                    <a:outerShdw blurRad="38100" dist="38100" dir="2700000" algn="tl">
                      <a:srgbClr val="000000"/>
                    </a:outerShdw>
                  </a:effectLst>
                  <a:latin typeface="Times New Roman" pitchFamily="18" charset="0"/>
                </a:rPr>
                <a:t>2</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f</a:t>
              </a:r>
              <a:r>
                <a:rPr lang="en-US" altLang="zh-CN" sz="1800" b="1" baseline="-25000">
                  <a:solidFill>
                    <a:srgbClr val="FFFF00"/>
                  </a:solidFill>
                  <a:effectLst>
                    <a:outerShdw blurRad="38100" dist="38100" dir="2700000" algn="tl">
                      <a:srgbClr val="000000"/>
                    </a:outerShdw>
                  </a:effectLst>
                  <a:latin typeface="Times New Roman" pitchFamily="18" charset="0"/>
                </a:rPr>
                <a:t>n</a:t>
              </a:r>
            </a:p>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转换：</a:t>
              </a:r>
              <a:r>
                <a:rPr lang="en-US" altLang="zh-CN" sz="2000" b="1">
                  <a:solidFill>
                    <a:srgbClr val="FFFF00"/>
                  </a:solidFill>
                  <a:effectLst>
                    <a:outerShdw blurRad="38100" dist="38100" dir="2700000" algn="tl">
                      <a:srgbClr val="000000"/>
                    </a:outerShdw>
                  </a:effectLst>
                  <a:latin typeface="Times New Roman" pitchFamily="18" charset="0"/>
                </a:rPr>
                <a:t>g</a:t>
              </a:r>
              <a:r>
                <a:rPr lang="en-US" altLang="zh-CN" sz="1800" b="1" baseline="-25000">
                  <a:solidFill>
                    <a:srgbClr val="FFFF00"/>
                  </a:solidFill>
                  <a:effectLst>
                    <a:outerShdw blurRad="38100" dist="38100" dir="2700000" algn="tl">
                      <a:srgbClr val="000000"/>
                    </a:outerShdw>
                  </a:effectLst>
                  <a:latin typeface="Times New Roman" pitchFamily="18" charset="0"/>
                </a:rPr>
                <a:t>1</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g</a:t>
              </a:r>
              <a:r>
                <a:rPr lang="en-US" altLang="zh-CN" sz="1800" b="1" baseline="-25000">
                  <a:solidFill>
                    <a:srgbClr val="FFFF00"/>
                  </a:solidFill>
                  <a:effectLst>
                    <a:outerShdw blurRad="38100" dist="38100" dir="2700000" algn="tl">
                      <a:srgbClr val="000000"/>
                    </a:outerShdw>
                  </a:effectLst>
                  <a:latin typeface="Times New Roman" pitchFamily="18" charset="0"/>
                </a:rPr>
                <a:t>2</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g</a:t>
              </a:r>
              <a:r>
                <a:rPr lang="en-US" altLang="zh-CN" sz="1800" b="1" baseline="-25000">
                  <a:solidFill>
                    <a:srgbClr val="FFFF00"/>
                  </a:solidFill>
                  <a:effectLst>
                    <a:outerShdw blurRad="38100" dist="38100" dir="2700000" algn="tl">
                      <a:srgbClr val="000000"/>
                    </a:outerShdw>
                  </a:effectLst>
                  <a:latin typeface="Times New Roman" pitchFamily="18" charset="0"/>
                </a:rPr>
                <a:t>n</a:t>
              </a:r>
              <a:r>
                <a:rPr lang="en-US" altLang="zh-CN" sz="1800" b="1">
                  <a:solidFill>
                    <a:srgbClr val="FFFF00"/>
                  </a:solidFill>
                  <a:effectLst>
                    <a:outerShdw blurRad="38100" dist="38100" dir="2700000" algn="tl">
                      <a:srgbClr val="000000"/>
                    </a:outerShdw>
                  </a:effectLst>
                  <a:latin typeface="Times New Roman" pitchFamily="18" charset="0"/>
                </a:rPr>
                <a:t> </a:t>
              </a:r>
            </a:p>
          </p:txBody>
        </p:sp>
        <p:sp>
          <p:nvSpPr>
            <p:cNvPr id="261129" name="Line 9"/>
            <p:cNvSpPr>
              <a:spLocks noChangeShapeType="1"/>
            </p:cNvSpPr>
            <p:nvPr/>
          </p:nvSpPr>
          <p:spPr bwMode="auto">
            <a:xfrm>
              <a:off x="3745" y="2089"/>
              <a:ext cx="349" cy="0"/>
            </a:xfrm>
            <a:prstGeom prst="line">
              <a:avLst/>
            </a:prstGeom>
            <a:noFill/>
            <a:ln w="28575">
              <a:solidFill>
                <a:srgbClr val="FFFF00"/>
              </a:solidFill>
              <a:round/>
              <a:headEnd/>
              <a:tailEnd type="triangle" w="med" len="med"/>
            </a:ln>
            <a:effectLst/>
          </p:spPr>
          <p:txBody>
            <a:bodyPr/>
            <a:lstStyle/>
            <a:p>
              <a:endParaRPr lang="zh-CN" altLang="en-US"/>
            </a:p>
          </p:txBody>
        </p:sp>
        <p:sp>
          <p:nvSpPr>
            <p:cNvPr id="261130" name="Line 10"/>
            <p:cNvSpPr>
              <a:spLocks noChangeShapeType="1"/>
            </p:cNvSpPr>
            <p:nvPr/>
          </p:nvSpPr>
          <p:spPr bwMode="auto">
            <a:xfrm>
              <a:off x="1482" y="2098"/>
              <a:ext cx="406" cy="0"/>
            </a:xfrm>
            <a:prstGeom prst="line">
              <a:avLst/>
            </a:prstGeom>
            <a:noFill/>
            <a:ln w="28575">
              <a:solidFill>
                <a:srgbClr val="FFFF00"/>
              </a:solidFill>
              <a:round/>
              <a:headEnd/>
              <a:tailEnd type="triangle" w="med" len="med"/>
            </a:ln>
            <a:effectLst/>
          </p:spPr>
          <p:txBody>
            <a:bodyPr/>
            <a:lstStyle/>
            <a:p>
              <a:endParaRPr lang="zh-CN" altLang="en-US"/>
            </a:p>
          </p:txBody>
        </p:sp>
        <p:sp>
          <p:nvSpPr>
            <p:cNvPr id="261131" name="Text Box 11"/>
            <p:cNvSpPr txBox="1">
              <a:spLocks noChangeArrowheads="1"/>
            </p:cNvSpPr>
            <p:nvPr/>
          </p:nvSpPr>
          <p:spPr bwMode="auto">
            <a:xfrm>
              <a:off x="4128" y="1968"/>
              <a:ext cx="984" cy="336"/>
            </a:xfrm>
            <a:prstGeom prst="rect">
              <a:avLst/>
            </a:prstGeom>
            <a:noFill/>
            <a:ln w="28575">
              <a:noFill/>
              <a:miter lim="800000"/>
              <a:headEnd/>
              <a:tailEnd/>
            </a:ln>
            <a:effectLst/>
          </p:spPr>
          <p:txBody>
            <a:bodyPr/>
            <a:lstStyle/>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输出</a:t>
              </a:r>
              <a:r>
                <a:rPr lang="en-US" altLang="zh-CN" sz="2000" b="1">
                  <a:solidFill>
                    <a:srgbClr val="FFFF00"/>
                  </a:solidFill>
                  <a:effectLst>
                    <a:outerShdw blurRad="38100" dist="38100" dir="2700000" algn="tl">
                      <a:srgbClr val="000000"/>
                    </a:outerShdw>
                  </a:effectLst>
                  <a:latin typeface="Times New Roman" pitchFamily="18" charset="0"/>
                </a:rPr>
                <a:t>f</a:t>
              </a:r>
              <a:r>
                <a:rPr lang="en-US" altLang="zh-CN" sz="1800" b="1" baseline="-25000">
                  <a:solidFill>
                    <a:srgbClr val="FFFF00"/>
                  </a:solidFill>
                  <a:effectLst>
                    <a:outerShdw blurRad="38100" dist="38100" dir="2700000" algn="tl">
                      <a:srgbClr val="000000"/>
                    </a:outerShdw>
                  </a:effectLst>
                  <a:latin typeface="Times New Roman" pitchFamily="18" charset="0"/>
                </a:rPr>
                <a:t>i</a:t>
              </a:r>
              <a:r>
                <a:rPr lang="en-US" altLang="zh-CN" sz="2000" b="1">
                  <a:solidFill>
                    <a:srgbClr val="FFFF00"/>
                  </a:solidFill>
                  <a:effectLst>
                    <a:outerShdw blurRad="38100" dist="38100" dir="2700000" algn="tl">
                      <a:srgbClr val="000000"/>
                    </a:outerShdw>
                  </a:effectLst>
                  <a:latin typeface="Times New Roman" pitchFamily="18" charset="0"/>
                </a:rPr>
                <a:t>(X,S)</a:t>
              </a:r>
              <a:r>
                <a:rPr lang="en-US" altLang="zh-CN" sz="1800" b="1">
                  <a:solidFill>
                    <a:srgbClr val="FFFF00"/>
                  </a:solidFill>
                  <a:effectLst>
                    <a:outerShdw blurRad="38100" dist="38100" dir="2700000" algn="tl">
                      <a:srgbClr val="000000"/>
                    </a:outerShdw>
                  </a:effectLst>
                  <a:latin typeface="Times New Roman" pitchFamily="18" charset="0"/>
                </a:rPr>
                <a:t>     </a:t>
              </a:r>
            </a:p>
            <a:p>
              <a:pPr algn="just" eaLnBrk="0" hangingPunct="0"/>
              <a:endParaRPr lang="en-US" altLang="zh-CN" sz="1800" b="1">
                <a:solidFill>
                  <a:srgbClr val="FFFF00"/>
                </a:solidFill>
                <a:effectLst>
                  <a:outerShdw blurRad="38100" dist="38100" dir="2700000" algn="tl">
                    <a:srgbClr val="000000"/>
                  </a:outerShdw>
                </a:effectLst>
                <a:latin typeface="Times New Roman" pitchFamily="18" charset="0"/>
              </a:endParaRPr>
            </a:p>
          </p:txBody>
        </p:sp>
        <p:sp>
          <p:nvSpPr>
            <p:cNvPr id="261132" name="Text Box 12"/>
            <p:cNvSpPr txBox="1">
              <a:spLocks noChangeArrowheads="1"/>
            </p:cNvSpPr>
            <p:nvPr/>
          </p:nvSpPr>
          <p:spPr bwMode="auto">
            <a:xfrm>
              <a:off x="768" y="2016"/>
              <a:ext cx="704" cy="262"/>
            </a:xfrm>
            <a:prstGeom prst="rect">
              <a:avLst/>
            </a:prstGeom>
            <a:noFill/>
            <a:ln w="28575">
              <a:noFill/>
              <a:miter lim="800000"/>
              <a:headEnd/>
              <a:tailEnd/>
            </a:ln>
            <a:effectLst/>
          </p:spPr>
          <p:txBody>
            <a:bodyPr lIns="0" tIns="0" rIns="0" bIns="0"/>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输入 </a:t>
              </a:r>
              <a:r>
                <a:rPr lang="en-US" altLang="zh-CN" sz="1800" b="1">
                  <a:solidFill>
                    <a:srgbClr val="FFFF00"/>
                  </a:solidFill>
                  <a:effectLst>
                    <a:outerShdw blurRad="38100" dist="38100" dir="2700000" algn="tl">
                      <a:srgbClr val="000000"/>
                    </a:outerShdw>
                  </a:effectLst>
                  <a:latin typeface="Times New Roman" pitchFamily="18" charset="0"/>
                </a:rPr>
                <a:t>f</a:t>
              </a:r>
              <a:r>
                <a:rPr lang="en-US" altLang="zh-CN" sz="1800" b="1" baseline="-25000">
                  <a:solidFill>
                    <a:srgbClr val="FFFF00"/>
                  </a:solidFill>
                  <a:effectLst>
                    <a:outerShdw blurRad="38100" dist="38100" dir="2700000" algn="tl">
                      <a:srgbClr val="000000"/>
                    </a:outerShdw>
                  </a:effectLst>
                  <a:latin typeface="Times New Roman" pitchFamily="18" charset="0"/>
                </a:rPr>
                <a:t>i</a:t>
              </a:r>
              <a:r>
                <a:rPr lang="en-US" altLang="zh-CN" sz="1800" b="1">
                  <a:solidFill>
                    <a:srgbClr val="FFFF00"/>
                  </a:solidFill>
                  <a:effectLst>
                    <a:outerShdw blurRad="38100" dist="38100" dir="2700000" algn="tl">
                      <a:srgbClr val="000000"/>
                    </a:outerShdw>
                  </a:effectLst>
                  <a:latin typeface="Times New Roman" pitchFamily="18" charset="0"/>
                </a:rPr>
                <a:t> , X     </a:t>
              </a:r>
            </a:p>
          </p:txBody>
        </p:sp>
        <p:sp>
          <p:nvSpPr>
            <p:cNvPr id="261133" name="Line 13"/>
            <p:cNvSpPr>
              <a:spLocks noChangeShapeType="1"/>
            </p:cNvSpPr>
            <p:nvPr/>
          </p:nvSpPr>
          <p:spPr bwMode="auto">
            <a:xfrm>
              <a:off x="3745" y="2818"/>
              <a:ext cx="291" cy="0"/>
            </a:xfrm>
            <a:prstGeom prst="line">
              <a:avLst/>
            </a:prstGeom>
            <a:noFill/>
            <a:ln w="28575">
              <a:solidFill>
                <a:srgbClr val="FFFF00"/>
              </a:solidFill>
              <a:round/>
              <a:headEnd/>
              <a:tailEnd/>
            </a:ln>
            <a:effectLst/>
          </p:spPr>
          <p:txBody>
            <a:bodyPr/>
            <a:lstStyle/>
            <a:p>
              <a:endParaRPr lang="zh-CN" altLang="en-US"/>
            </a:p>
          </p:txBody>
        </p:sp>
        <p:sp>
          <p:nvSpPr>
            <p:cNvPr id="261134" name="Line 14"/>
            <p:cNvSpPr>
              <a:spLocks noChangeShapeType="1"/>
            </p:cNvSpPr>
            <p:nvPr/>
          </p:nvSpPr>
          <p:spPr bwMode="auto">
            <a:xfrm flipH="1">
              <a:off x="1540" y="3607"/>
              <a:ext cx="2496" cy="0"/>
            </a:xfrm>
            <a:prstGeom prst="line">
              <a:avLst/>
            </a:prstGeom>
            <a:noFill/>
            <a:ln w="28575">
              <a:solidFill>
                <a:srgbClr val="FFFF00"/>
              </a:solidFill>
              <a:round/>
              <a:headEnd/>
              <a:tailEnd/>
            </a:ln>
            <a:effectLst/>
          </p:spPr>
          <p:txBody>
            <a:bodyPr/>
            <a:lstStyle/>
            <a:p>
              <a:endParaRPr lang="zh-CN" altLang="en-US"/>
            </a:p>
          </p:txBody>
        </p:sp>
        <p:sp>
          <p:nvSpPr>
            <p:cNvPr id="261135" name="Line 15"/>
            <p:cNvSpPr>
              <a:spLocks noChangeShapeType="1"/>
            </p:cNvSpPr>
            <p:nvPr/>
          </p:nvSpPr>
          <p:spPr bwMode="auto">
            <a:xfrm>
              <a:off x="1540" y="2800"/>
              <a:ext cx="348" cy="0"/>
            </a:xfrm>
            <a:prstGeom prst="line">
              <a:avLst/>
            </a:prstGeom>
            <a:noFill/>
            <a:ln w="28575">
              <a:solidFill>
                <a:srgbClr val="FFFF00"/>
              </a:solidFill>
              <a:round/>
              <a:headEnd/>
              <a:tailEnd type="triangle" w="med" len="med"/>
            </a:ln>
            <a:effectLst/>
          </p:spPr>
          <p:txBody>
            <a:bodyPr/>
            <a:lstStyle/>
            <a:p>
              <a:endParaRPr lang="zh-CN" altLang="en-US"/>
            </a:p>
          </p:txBody>
        </p:sp>
        <p:sp>
          <p:nvSpPr>
            <p:cNvPr id="261136" name="Text Box 16"/>
            <p:cNvSpPr txBox="1">
              <a:spLocks noChangeArrowheads="1"/>
            </p:cNvSpPr>
            <p:nvPr/>
          </p:nvSpPr>
          <p:spPr bwMode="auto">
            <a:xfrm>
              <a:off x="2063" y="3260"/>
              <a:ext cx="1857" cy="330"/>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转换 ：新状态</a:t>
              </a:r>
              <a:r>
                <a:rPr lang="en-US" altLang="zh-CN" sz="1800" b="1">
                  <a:solidFill>
                    <a:srgbClr val="FFFF00"/>
                  </a:solidFill>
                  <a:effectLst>
                    <a:outerShdw blurRad="38100" dist="38100" dir="2700000" algn="tl">
                      <a:srgbClr val="000000"/>
                    </a:outerShdw>
                  </a:effectLst>
                  <a:latin typeface="Times New Roman" pitchFamily="18" charset="0"/>
                </a:rPr>
                <a:t>S’=g</a:t>
              </a:r>
              <a:r>
                <a:rPr lang="en-US" altLang="zh-CN" sz="1800" b="1" baseline="-25000">
                  <a:solidFill>
                    <a:srgbClr val="FFFF00"/>
                  </a:solidFill>
                  <a:effectLst>
                    <a:outerShdw blurRad="38100" dist="38100" dir="2700000" algn="tl">
                      <a:srgbClr val="000000"/>
                    </a:outerShdw>
                  </a:effectLst>
                  <a:latin typeface="Times New Roman" pitchFamily="18" charset="0"/>
                </a:rPr>
                <a:t>i</a:t>
              </a:r>
              <a:r>
                <a:rPr lang="en-US" altLang="zh-CN" sz="1800" b="1">
                  <a:solidFill>
                    <a:srgbClr val="FFFF00"/>
                  </a:solidFill>
                  <a:effectLst>
                    <a:outerShdw blurRad="38100" dist="38100" dir="2700000" algn="tl">
                      <a:srgbClr val="000000"/>
                    </a:outerShdw>
                  </a:effectLst>
                  <a:latin typeface="Times New Roman" pitchFamily="18" charset="0"/>
                </a:rPr>
                <a:t> (X,S)    </a:t>
              </a:r>
            </a:p>
          </p:txBody>
        </p:sp>
        <p:sp>
          <p:nvSpPr>
            <p:cNvPr id="261137" name="Text Box 17"/>
            <p:cNvSpPr txBox="1">
              <a:spLocks noChangeArrowheads="1"/>
            </p:cNvSpPr>
            <p:nvPr/>
          </p:nvSpPr>
          <p:spPr bwMode="auto">
            <a:xfrm>
              <a:off x="1947" y="3754"/>
              <a:ext cx="1682" cy="278"/>
            </a:xfrm>
            <a:prstGeom prst="rect">
              <a:avLst/>
            </a:prstGeom>
            <a:noFill/>
            <a:ln w="28575">
              <a:noFill/>
              <a:miter lim="800000"/>
              <a:headEnd/>
              <a:tailEnd/>
            </a:ln>
            <a:effectLst/>
          </p:spPr>
          <p:txBody>
            <a:bodyPr/>
            <a:lstStyle/>
            <a:p>
              <a:pPr algn="ctr" eaLnBrk="0" hangingPunct="0"/>
              <a:r>
                <a:rPr lang="zh-CN" altLang="en-US" sz="1800" b="1" dirty="0">
                  <a:solidFill>
                    <a:srgbClr val="FFFF00"/>
                  </a:solidFill>
                  <a:effectLst>
                    <a:outerShdw blurRad="38100" dist="38100" dir="2700000" algn="tl">
                      <a:srgbClr val="000000"/>
                    </a:outerShdw>
                  </a:effectLst>
                  <a:latin typeface="Times New Roman" pitchFamily="18" charset="0"/>
                </a:rPr>
                <a:t>用自动机模拟对象   </a:t>
              </a:r>
            </a:p>
          </p:txBody>
        </p:sp>
        <p:sp>
          <p:nvSpPr>
            <p:cNvPr id="261138" name="Line 18"/>
            <p:cNvSpPr>
              <a:spLocks noChangeShapeType="1"/>
            </p:cNvSpPr>
            <p:nvPr/>
          </p:nvSpPr>
          <p:spPr bwMode="auto">
            <a:xfrm>
              <a:off x="4036" y="2800"/>
              <a:ext cx="0" cy="816"/>
            </a:xfrm>
            <a:prstGeom prst="line">
              <a:avLst/>
            </a:prstGeom>
            <a:noFill/>
            <a:ln w="28575">
              <a:solidFill>
                <a:srgbClr val="FFFF00"/>
              </a:solidFill>
              <a:round/>
              <a:headEnd/>
              <a:tailEnd/>
            </a:ln>
            <a:effectLst/>
          </p:spPr>
          <p:txBody>
            <a:bodyPr/>
            <a:lstStyle/>
            <a:p>
              <a:endParaRPr lang="zh-CN" altLang="en-US"/>
            </a:p>
          </p:txBody>
        </p:sp>
        <p:sp>
          <p:nvSpPr>
            <p:cNvPr id="261139" name="Line 19"/>
            <p:cNvSpPr>
              <a:spLocks noChangeShapeType="1"/>
            </p:cNvSpPr>
            <p:nvPr/>
          </p:nvSpPr>
          <p:spPr bwMode="auto">
            <a:xfrm>
              <a:off x="1540" y="2800"/>
              <a:ext cx="0" cy="807"/>
            </a:xfrm>
            <a:prstGeom prst="line">
              <a:avLst/>
            </a:prstGeom>
            <a:noFill/>
            <a:ln w="28575">
              <a:solidFill>
                <a:srgbClr val="FFFF00"/>
              </a:solidFill>
              <a:round/>
              <a:headEnd/>
              <a:tailEn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403FCA4C-9009-4049-A141-83F752B941CF}" type="slidenum">
              <a:rPr lang="en-US" altLang="zh-CN"/>
              <a:pPr/>
              <a:t>80</a:t>
            </a:fld>
            <a:endParaRPr lang="en-US" altLang="zh-CN"/>
          </a:p>
        </p:txBody>
      </p:sp>
      <p:sp>
        <p:nvSpPr>
          <p:cNvPr id="350210" name="Rectangle 2"/>
          <p:cNvSpPr>
            <a:spLocks noGrp="1" noChangeArrowheads="1"/>
          </p:cNvSpPr>
          <p:nvPr>
            <p:ph type="body" idx="1"/>
          </p:nvPr>
        </p:nvSpPr>
        <p:spPr>
          <a:xfrm>
            <a:off x="250825" y="1196975"/>
            <a:ext cx="8569325" cy="5256213"/>
          </a:xfrm>
        </p:spPr>
        <p:txBody>
          <a:bodyPr/>
          <a:lstStyle/>
          <a:p>
            <a:pPr>
              <a:lnSpc>
                <a:spcPct val="110000"/>
              </a:lnSpc>
            </a:pPr>
            <a:r>
              <a:rPr lang="zh-CN" altLang="en-US" sz="2800" b="1">
                <a:solidFill>
                  <a:srgbClr val="FFFF00"/>
                </a:solidFill>
              </a:rPr>
              <a:t>事件（</a:t>
            </a:r>
            <a:r>
              <a:rPr lang="en-US" altLang="zh-CN" sz="2800" b="1">
                <a:solidFill>
                  <a:srgbClr val="FFFF00"/>
                </a:solidFill>
              </a:rPr>
              <a:t>event</a:t>
            </a:r>
            <a:r>
              <a:rPr lang="zh-CN" altLang="en-US" sz="2800" b="1">
                <a:solidFill>
                  <a:srgbClr val="FFFF00"/>
                </a:solidFill>
              </a:rPr>
              <a:t>）是指在某个时刻发生的事情。</a:t>
            </a:r>
          </a:p>
          <a:p>
            <a:pPr>
              <a:lnSpc>
                <a:spcPct val="110000"/>
              </a:lnSpc>
            </a:pPr>
            <a:r>
              <a:rPr lang="zh-CN" altLang="en-US" sz="2800" b="1">
                <a:solidFill>
                  <a:srgbClr val="FFFF00"/>
                </a:solidFill>
              </a:rPr>
              <a:t>两个因果无关的事件是并发的（</a:t>
            </a:r>
            <a:r>
              <a:rPr lang="en-US" altLang="zh-CN" sz="2800" b="1">
                <a:solidFill>
                  <a:srgbClr val="FFFF00"/>
                </a:solidFill>
              </a:rPr>
              <a:t>concurrent</a:t>
            </a:r>
            <a:r>
              <a:rPr lang="zh-CN" altLang="en-US" sz="2800" b="1">
                <a:solidFill>
                  <a:srgbClr val="FFFF00"/>
                </a:solidFill>
              </a:rPr>
              <a:t>）。</a:t>
            </a:r>
          </a:p>
          <a:p>
            <a:pPr>
              <a:lnSpc>
                <a:spcPct val="110000"/>
              </a:lnSpc>
            </a:pPr>
            <a:r>
              <a:rPr lang="zh-CN" altLang="en-US" sz="2800" b="1">
                <a:solidFill>
                  <a:srgbClr val="FFFF00"/>
                </a:solidFill>
              </a:rPr>
              <a:t>常见的事件类型：</a:t>
            </a:r>
          </a:p>
          <a:p>
            <a:pPr lvl="1">
              <a:lnSpc>
                <a:spcPct val="110000"/>
              </a:lnSpc>
            </a:pPr>
            <a:r>
              <a:rPr lang="zh-CN" altLang="en-US" sz="2400" b="1">
                <a:solidFill>
                  <a:srgbClr val="FFFF00"/>
                </a:solidFill>
              </a:rPr>
              <a:t>信号事件（</a:t>
            </a:r>
            <a:r>
              <a:rPr lang="en-US" altLang="zh-CN" sz="2400" b="1">
                <a:solidFill>
                  <a:srgbClr val="FFFF00"/>
                </a:solidFill>
              </a:rPr>
              <a:t>signal event</a:t>
            </a:r>
            <a:r>
              <a:rPr lang="zh-CN" altLang="en-US" sz="2400" b="1">
                <a:solidFill>
                  <a:srgbClr val="FFFF00"/>
                </a:solidFill>
              </a:rPr>
              <a:t>）：信号是指从一个对象到另一个对象的明确的单向信息流动；信号事件是发送或接收信号的事件。</a:t>
            </a:r>
          </a:p>
          <a:p>
            <a:pPr lvl="1">
              <a:lnSpc>
                <a:spcPct val="110000"/>
              </a:lnSpc>
            </a:pPr>
            <a:r>
              <a:rPr lang="zh-CN" altLang="en-US" sz="2400" b="1">
                <a:solidFill>
                  <a:srgbClr val="FFFF00"/>
                </a:solidFill>
              </a:rPr>
              <a:t>变更事件（</a:t>
            </a:r>
            <a:r>
              <a:rPr lang="en-US" altLang="zh-CN" sz="2400" b="1">
                <a:solidFill>
                  <a:srgbClr val="FFFF00"/>
                </a:solidFill>
              </a:rPr>
              <a:t>change event</a:t>
            </a:r>
            <a:r>
              <a:rPr lang="zh-CN" altLang="en-US" sz="2400" b="1">
                <a:solidFill>
                  <a:srgbClr val="FFFF00"/>
                </a:solidFill>
              </a:rPr>
              <a:t>）：是指由满足布尔表达式而引起的事件。</a:t>
            </a:r>
          </a:p>
          <a:p>
            <a:pPr lvl="1">
              <a:lnSpc>
                <a:spcPct val="110000"/>
              </a:lnSpc>
            </a:pPr>
            <a:r>
              <a:rPr lang="zh-CN" altLang="en-US" sz="2400" b="1">
                <a:solidFill>
                  <a:srgbClr val="FFFF00"/>
                </a:solidFill>
              </a:rPr>
              <a:t>时间事件（</a:t>
            </a:r>
            <a:r>
              <a:rPr lang="en-US" altLang="zh-CN" sz="2400" b="1">
                <a:solidFill>
                  <a:srgbClr val="FFFF00"/>
                </a:solidFill>
              </a:rPr>
              <a:t>time event</a:t>
            </a:r>
            <a:r>
              <a:rPr lang="zh-CN" altLang="en-US" sz="2400" b="1">
                <a:solidFill>
                  <a:srgbClr val="FFFF00"/>
                </a:solidFill>
              </a:rPr>
              <a:t>）：是指在绝对时间上或在某个时间间隔内发生的事情所引起的事件。</a:t>
            </a:r>
          </a:p>
        </p:txBody>
      </p:sp>
      <p:sp>
        <p:nvSpPr>
          <p:cNvPr id="35021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事件</a:t>
            </a:r>
          </a:p>
        </p:txBody>
      </p:sp>
      <p:sp>
        <p:nvSpPr>
          <p:cNvPr id="35021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EC5D1E55-A691-4ADD-A0CA-879555B59895}" type="slidenum">
              <a:rPr lang="en-US" altLang="zh-CN"/>
              <a:pPr/>
              <a:t>81</a:t>
            </a:fld>
            <a:endParaRPr lang="en-US" altLang="zh-CN"/>
          </a:p>
        </p:txBody>
      </p:sp>
      <p:sp>
        <p:nvSpPr>
          <p:cNvPr id="35123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事件</a:t>
            </a:r>
          </a:p>
        </p:txBody>
      </p:sp>
      <p:sp>
        <p:nvSpPr>
          <p:cNvPr id="35123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51243" name="Group 11"/>
          <p:cNvGrpSpPr>
            <a:grpSpLocks/>
          </p:cNvGrpSpPr>
          <p:nvPr/>
        </p:nvGrpSpPr>
        <p:grpSpPr bwMode="auto">
          <a:xfrm>
            <a:off x="3348038" y="1700213"/>
            <a:ext cx="5257800" cy="1416050"/>
            <a:chOff x="1156" y="845"/>
            <a:chExt cx="3312" cy="892"/>
          </a:xfrm>
        </p:grpSpPr>
        <p:sp>
          <p:nvSpPr>
            <p:cNvPr id="351238" name="Text Box 6"/>
            <p:cNvSpPr txBox="1">
              <a:spLocks noChangeArrowheads="1"/>
            </p:cNvSpPr>
            <p:nvPr/>
          </p:nvSpPr>
          <p:spPr bwMode="auto">
            <a:xfrm>
              <a:off x="1156" y="845"/>
              <a:ext cx="3312" cy="556"/>
            </a:xfrm>
            <a:prstGeom prst="rect">
              <a:avLst/>
            </a:prstGeom>
            <a:noFill/>
            <a:ln w="28575">
              <a:solidFill>
                <a:srgbClr val="FFFF00"/>
              </a:solidFill>
              <a:miter lim="800000"/>
              <a:headEnd/>
              <a:tailEnd/>
            </a:ln>
            <a:effectLst/>
          </p:spPr>
          <p:txBody>
            <a:bodyPr>
              <a:spAutoFit/>
            </a:bodyPr>
            <a:lstStyle/>
            <a:p>
              <a:pPr>
                <a:spcBef>
                  <a:spcPct val="50000"/>
                </a:spcBef>
                <a:buFontTx/>
                <a:buChar char="•"/>
              </a:pPr>
              <a:r>
                <a:rPr lang="en-US" altLang="zh-CN" sz="2000" b="1">
                  <a:effectLst>
                    <a:outerShdw blurRad="38100" dist="38100" dir="2700000" algn="tl">
                      <a:srgbClr val="000000"/>
                    </a:outerShdw>
                  </a:effectLst>
                </a:rPr>
                <a:t>when (room temperature&lt; heating set point)</a:t>
              </a:r>
            </a:p>
            <a:p>
              <a:pPr>
                <a:spcBef>
                  <a:spcPct val="50000"/>
                </a:spcBef>
                <a:buFontTx/>
                <a:buChar char="•"/>
              </a:pPr>
              <a:r>
                <a:rPr lang="en-US" altLang="zh-CN" sz="2000" b="1">
                  <a:effectLst>
                    <a:outerShdw blurRad="38100" dist="38100" dir="2700000" algn="tl">
                      <a:srgbClr val="000000"/>
                    </a:outerShdw>
                  </a:effectLst>
                </a:rPr>
                <a:t>when (room temperature &gt; cooling set point)</a:t>
              </a:r>
            </a:p>
          </p:txBody>
        </p:sp>
        <p:sp>
          <p:nvSpPr>
            <p:cNvPr id="351239" name="Text Box 7"/>
            <p:cNvSpPr txBox="1">
              <a:spLocks noChangeArrowheads="1"/>
            </p:cNvSpPr>
            <p:nvPr/>
          </p:nvSpPr>
          <p:spPr bwMode="auto">
            <a:xfrm>
              <a:off x="2517" y="1525"/>
              <a:ext cx="726"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变更事件</a:t>
              </a:r>
            </a:p>
          </p:txBody>
        </p:sp>
      </p:grpSp>
      <p:grpSp>
        <p:nvGrpSpPr>
          <p:cNvPr id="351242" name="Group 10"/>
          <p:cNvGrpSpPr>
            <a:grpSpLocks/>
          </p:cNvGrpSpPr>
          <p:nvPr/>
        </p:nvGrpSpPr>
        <p:grpSpPr bwMode="auto">
          <a:xfrm>
            <a:off x="3348038" y="3933825"/>
            <a:ext cx="5257800" cy="1416050"/>
            <a:chOff x="1156" y="2296"/>
            <a:chExt cx="3312" cy="892"/>
          </a:xfrm>
        </p:grpSpPr>
        <p:sp>
          <p:nvSpPr>
            <p:cNvPr id="351240" name="Text Box 8"/>
            <p:cNvSpPr txBox="1">
              <a:spLocks noChangeArrowheads="1"/>
            </p:cNvSpPr>
            <p:nvPr/>
          </p:nvSpPr>
          <p:spPr bwMode="auto">
            <a:xfrm>
              <a:off x="1156" y="2296"/>
              <a:ext cx="3312" cy="556"/>
            </a:xfrm>
            <a:prstGeom prst="rect">
              <a:avLst/>
            </a:prstGeom>
            <a:noFill/>
            <a:ln w="28575">
              <a:solidFill>
                <a:srgbClr val="FFFF00"/>
              </a:solidFill>
              <a:miter lim="800000"/>
              <a:headEnd/>
              <a:tailEnd/>
            </a:ln>
            <a:effectLst/>
          </p:spPr>
          <p:txBody>
            <a:bodyPr>
              <a:spAutoFit/>
            </a:bodyPr>
            <a:lstStyle/>
            <a:p>
              <a:pPr>
                <a:spcBef>
                  <a:spcPct val="50000"/>
                </a:spcBef>
                <a:buFontTx/>
                <a:buChar char="•"/>
              </a:pPr>
              <a:r>
                <a:rPr lang="en-US" altLang="zh-CN" sz="2000" b="1">
                  <a:effectLst>
                    <a:outerShdw blurRad="38100" dist="38100" dir="2700000" algn="tl">
                      <a:srgbClr val="000000"/>
                    </a:outerShdw>
                  </a:effectLst>
                </a:rPr>
                <a:t>when (date=January 1, 2000)</a:t>
              </a:r>
            </a:p>
            <a:p>
              <a:pPr>
                <a:spcBef>
                  <a:spcPct val="50000"/>
                </a:spcBef>
                <a:buFontTx/>
                <a:buChar char="•"/>
              </a:pPr>
              <a:r>
                <a:rPr lang="en-US" altLang="zh-CN" sz="2000" b="1">
                  <a:effectLst>
                    <a:outerShdw blurRad="38100" dist="38100" dir="2700000" algn="tl">
                      <a:srgbClr val="000000"/>
                    </a:outerShdw>
                  </a:effectLst>
                </a:rPr>
                <a:t>after ( 10 seconds)</a:t>
              </a:r>
            </a:p>
          </p:txBody>
        </p:sp>
        <p:sp>
          <p:nvSpPr>
            <p:cNvPr id="351241" name="Text Box 9"/>
            <p:cNvSpPr txBox="1">
              <a:spLocks noChangeArrowheads="1"/>
            </p:cNvSpPr>
            <p:nvPr/>
          </p:nvSpPr>
          <p:spPr bwMode="auto">
            <a:xfrm>
              <a:off x="2517" y="2976"/>
              <a:ext cx="726"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时间事件</a:t>
              </a:r>
            </a:p>
          </p:txBody>
        </p:sp>
      </p:grpSp>
      <p:grpSp>
        <p:nvGrpSpPr>
          <p:cNvPr id="351250" name="Group 18"/>
          <p:cNvGrpSpPr>
            <a:grpSpLocks/>
          </p:cNvGrpSpPr>
          <p:nvPr/>
        </p:nvGrpSpPr>
        <p:grpSpPr bwMode="auto">
          <a:xfrm>
            <a:off x="395288" y="1797050"/>
            <a:ext cx="2160587" cy="2568575"/>
            <a:chOff x="113" y="845"/>
            <a:chExt cx="1361" cy="1618"/>
          </a:xfrm>
        </p:grpSpPr>
        <p:sp>
          <p:nvSpPr>
            <p:cNvPr id="351244" name="Text Box 12"/>
            <p:cNvSpPr txBox="1">
              <a:spLocks noChangeArrowheads="1"/>
            </p:cNvSpPr>
            <p:nvPr/>
          </p:nvSpPr>
          <p:spPr bwMode="auto">
            <a:xfrm>
              <a:off x="113" y="845"/>
              <a:ext cx="1361" cy="1360"/>
            </a:xfrm>
            <a:prstGeom prst="rect">
              <a:avLst/>
            </a:prstGeom>
            <a:noFill/>
            <a:ln w="28575">
              <a:solidFill>
                <a:srgbClr val="FFFF00"/>
              </a:solidFill>
              <a:miter lim="800000"/>
              <a:headEnd/>
              <a:tailEnd/>
            </a:ln>
            <a:effectLst/>
          </p:spPr>
          <p:txBody>
            <a:bodyPr/>
            <a:lstStyle/>
            <a:p>
              <a:r>
                <a:rPr lang="en-US" altLang="zh-CN" b="1">
                  <a:effectLst>
                    <a:outerShdw blurRad="38100" dist="38100" dir="2700000" algn="tl">
                      <a:srgbClr val="000000"/>
                    </a:outerShdw>
                  </a:effectLst>
                </a:rPr>
                <a:t>      《signal》</a:t>
              </a:r>
            </a:p>
            <a:p>
              <a:r>
                <a:rPr lang="en-US" altLang="zh-CN" sz="2000" b="1">
                  <a:effectLst>
                    <a:outerShdw blurRad="38100" dist="38100" dir="2700000" algn="tl">
                      <a:srgbClr val="000000"/>
                    </a:outerShdw>
                  </a:effectLst>
                </a:rPr>
                <a:t> FlightDeparture</a:t>
              </a:r>
            </a:p>
          </p:txBody>
        </p:sp>
        <p:sp>
          <p:nvSpPr>
            <p:cNvPr id="351246" name="Line 14"/>
            <p:cNvSpPr>
              <a:spLocks noChangeShapeType="1"/>
            </p:cNvSpPr>
            <p:nvPr/>
          </p:nvSpPr>
          <p:spPr bwMode="auto">
            <a:xfrm>
              <a:off x="113" y="1298"/>
              <a:ext cx="1361" cy="0"/>
            </a:xfrm>
            <a:prstGeom prst="line">
              <a:avLst/>
            </a:prstGeom>
            <a:noFill/>
            <a:ln w="28575">
              <a:solidFill>
                <a:srgbClr val="FFFF00"/>
              </a:solidFill>
              <a:round/>
              <a:headEnd/>
              <a:tailEnd/>
            </a:ln>
            <a:effectLst/>
          </p:spPr>
          <p:txBody>
            <a:bodyPr/>
            <a:lstStyle/>
            <a:p>
              <a:endParaRPr lang="zh-CN" altLang="en-US"/>
            </a:p>
          </p:txBody>
        </p:sp>
        <p:sp>
          <p:nvSpPr>
            <p:cNvPr id="351248" name="Text Box 16"/>
            <p:cNvSpPr txBox="1">
              <a:spLocks noChangeArrowheads="1"/>
            </p:cNvSpPr>
            <p:nvPr/>
          </p:nvSpPr>
          <p:spPr bwMode="auto">
            <a:xfrm>
              <a:off x="158" y="1389"/>
              <a:ext cx="1134" cy="750"/>
            </a:xfrm>
            <a:prstGeom prst="rect">
              <a:avLst/>
            </a:prstGeom>
            <a:noFill/>
            <a:ln w="9525">
              <a:noFill/>
              <a:miter lim="800000"/>
              <a:headEnd/>
              <a:tailEnd/>
            </a:ln>
            <a:effectLst/>
          </p:spPr>
          <p:txBody>
            <a:bodyPr>
              <a:spAutoFit/>
            </a:bodyPr>
            <a:lstStyle/>
            <a:p>
              <a:r>
                <a:rPr lang="en-US" altLang="zh-CN" sz="1800" b="1">
                  <a:effectLst>
                    <a:outerShdw blurRad="38100" dist="38100" dir="2700000" algn="tl">
                      <a:srgbClr val="000000"/>
                    </a:outerShdw>
                  </a:effectLst>
                </a:rPr>
                <a:t>airline</a:t>
              </a:r>
            </a:p>
            <a:p>
              <a:r>
                <a:rPr lang="en-US" altLang="zh-CN" sz="1800" b="1">
                  <a:effectLst>
                    <a:outerShdw blurRad="38100" dist="38100" dir="2700000" algn="tl">
                      <a:srgbClr val="000000"/>
                    </a:outerShdw>
                  </a:effectLst>
                </a:rPr>
                <a:t>flightNumber</a:t>
              </a:r>
            </a:p>
            <a:p>
              <a:r>
                <a:rPr lang="en-US" altLang="zh-CN" sz="1800" b="1">
                  <a:effectLst>
                    <a:outerShdw blurRad="38100" dist="38100" dir="2700000" algn="tl">
                      <a:srgbClr val="000000"/>
                    </a:outerShdw>
                  </a:effectLst>
                </a:rPr>
                <a:t>city</a:t>
              </a:r>
            </a:p>
            <a:p>
              <a:r>
                <a:rPr lang="en-US" altLang="zh-CN" sz="1800" b="1">
                  <a:effectLst>
                    <a:outerShdw blurRad="38100" dist="38100" dir="2700000" algn="tl">
                      <a:srgbClr val="000000"/>
                    </a:outerShdw>
                  </a:effectLst>
                </a:rPr>
                <a:t>date</a:t>
              </a:r>
            </a:p>
          </p:txBody>
        </p:sp>
        <p:sp>
          <p:nvSpPr>
            <p:cNvPr id="351249" name="Text Box 17"/>
            <p:cNvSpPr txBox="1">
              <a:spLocks noChangeArrowheads="1"/>
            </p:cNvSpPr>
            <p:nvPr/>
          </p:nvSpPr>
          <p:spPr bwMode="auto">
            <a:xfrm>
              <a:off x="295" y="2251"/>
              <a:ext cx="952"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信号类和属性</a:t>
              </a:r>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4"/>
          <p:cNvSpPr>
            <a:spLocks noGrp="1"/>
          </p:cNvSpPr>
          <p:nvPr>
            <p:ph type="sldNum" sz="quarter" idx="11"/>
          </p:nvPr>
        </p:nvSpPr>
        <p:spPr/>
        <p:txBody>
          <a:bodyPr/>
          <a:lstStyle/>
          <a:p>
            <a:fld id="{D11EECD2-0DF8-4680-A32D-4EE1D6B176EC}" type="slidenum">
              <a:rPr lang="en-US" altLang="zh-CN"/>
              <a:pPr/>
              <a:t>82</a:t>
            </a:fld>
            <a:endParaRPr lang="en-US" altLang="zh-CN"/>
          </a:p>
        </p:txBody>
      </p:sp>
      <p:sp>
        <p:nvSpPr>
          <p:cNvPr id="352258" name="Rectangle 2"/>
          <p:cNvSpPr>
            <a:spLocks noGrp="1" noChangeArrowheads="1"/>
          </p:cNvSpPr>
          <p:nvPr>
            <p:ph type="body" idx="1"/>
          </p:nvPr>
        </p:nvSpPr>
        <p:spPr>
          <a:xfrm>
            <a:off x="250825" y="1196975"/>
            <a:ext cx="8569325" cy="4032250"/>
          </a:xfrm>
        </p:spPr>
        <p:txBody>
          <a:bodyPr/>
          <a:lstStyle/>
          <a:p>
            <a:pPr>
              <a:lnSpc>
                <a:spcPct val="110000"/>
              </a:lnSpc>
            </a:pPr>
            <a:r>
              <a:rPr lang="zh-CN" altLang="en-US" sz="2400" b="1">
                <a:solidFill>
                  <a:srgbClr val="FFFF00"/>
                </a:solidFill>
              </a:rPr>
              <a:t>状态（</a:t>
            </a:r>
            <a:r>
              <a:rPr lang="en-US" altLang="zh-CN" sz="2400" b="1">
                <a:solidFill>
                  <a:srgbClr val="FFFF00"/>
                </a:solidFill>
              </a:rPr>
              <a:t>state</a:t>
            </a:r>
            <a:r>
              <a:rPr lang="zh-CN" altLang="en-US" sz="2400" b="1">
                <a:solidFill>
                  <a:srgbClr val="FFFF00"/>
                </a:solidFill>
              </a:rPr>
              <a:t>）是对象取值和链接的抽象。</a:t>
            </a:r>
          </a:p>
          <a:p>
            <a:pPr>
              <a:lnSpc>
                <a:spcPct val="110000"/>
              </a:lnSpc>
            </a:pPr>
            <a:r>
              <a:rPr lang="en-US" altLang="zh-CN" sz="2400" b="1">
                <a:solidFill>
                  <a:srgbClr val="FFFF00"/>
                </a:solidFill>
              </a:rPr>
              <a:t>UML</a:t>
            </a:r>
            <a:r>
              <a:rPr lang="zh-CN" altLang="en-US" sz="2400" b="1">
                <a:solidFill>
                  <a:srgbClr val="FFFF00"/>
                </a:solidFill>
              </a:rPr>
              <a:t>中用包含可选状态名的圆角矩形表示状态。</a:t>
            </a:r>
          </a:p>
          <a:p>
            <a:pPr>
              <a:lnSpc>
                <a:spcPct val="110000"/>
              </a:lnSpc>
            </a:pPr>
            <a:r>
              <a:rPr lang="zh-CN" altLang="en-US" sz="2400" b="1">
                <a:solidFill>
                  <a:srgbClr val="FFFF00"/>
                </a:solidFill>
              </a:rPr>
              <a:t>每个对象在某个时刻只能处在一种状态下，在给定时刻，类的不同对象可以存在于多个状态中。</a:t>
            </a:r>
          </a:p>
          <a:p>
            <a:pPr>
              <a:lnSpc>
                <a:spcPct val="110000"/>
              </a:lnSpc>
            </a:pPr>
            <a:r>
              <a:rPr lang="zh-CN" altLang="en-US" sz="2400" b="1">
                <a:solidFill>
                  <a:srgbClr val="FFFF00"/>
                </a:solidFill>
              </a:rPr>
              <a:t>状态确定对象对输入事件的响应，响应可能包括行为调用或状态变化。</a:t>
            </a:r>
          </a:p>
          <a:p>
            <a:pPr>
              <a:lnSpc>
                <a:spcPct val="110000"/>
              </a:lnSpc>
            </a:pPr>
            <a:r>
              <a:rPr lang="zh-CN" altLang="en-US" sz="2400" b="1">
                <a:solidFill>
                  <a:srgbClr val="FFFF00"/>
                </a:solidFill>
              </a:rPr>
              <a:t>事件表示时间点，状态表示时间段。状态对应着对象接收的两次事件之间的时间间隔。</a:t>
            </a:r>
          </a:p>
        </p:txBody>
      </p:sp>
      <p:sp>
        <p:nvSpPr>
          <p:cNvPr id="35225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状态</a:t>
            </a:r>
          </a:p>
        </p:txBody>
      </p:sp>
      <p:sp>
        <p:nvSpPr>
          <p:cNvPr id="35226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52273" name="Group 17"/>
          <p:cNvGrpSpPr>
            <a:grpSpLocks/>
          </p:cNvGrpSpPr>
          <p:nvPr/>
        </p:nvGrpSpPr>
        <p:grpSpPr bwMode="auto">
          <a:xfrm>
            <a:off x="1042988" y="5013325"/>
            <a:ext cx="7129462" cy="1273175"/>
            <a:chOff x="657" y="3158"/>
            <a:chExt cx="4491" cy="802"/>
          </a:xfrm>
        </p:grpSpPr>
        <p:sp>
          <p:nvSpPr>
            <p:cNvPr id="352261" name="Line 5"/>
            <p:cNvSpPr>
              <a:spLocks noChangeShapeType="1"/>
            </p:cNvSpPr>
            <p:nvPr/>
          </p:nvSpPr>
          <p:spPr bwMode="auto">
            <a:xfrm>
              <a:off x="657" y="3430"/>
              <a:ext cx="4083" cy="0"/>
            </a:xfrm>
            <a:prstGeom prst="line">
              <a:avLst/>
            </a:prstGeom>
            <a:noFill/>
            <a:ln w="28575">
              <a:solidFill>
                <a:srgbClr val="FFFF00"/>
              </a:solidFill>
              <a:round/>
              <a:headEnd/>
              <a:tailEnd type="triangle" w="lg" len="lg"/>
            </a:ln>
            <a:effectLst/>
          </p:spPr>
          <p:txBody>
            <a:bodyPr/>
            <a:lstStyle/>
            <a:p>
              <a:endParaRPr lang="zh-CN" altLang="en-US"/>
            </a:p>
          </p:txBody>
        </p:sp>
        <p:sp>
          <p:nvSpPr>
            <p:cNvPr id="352262" name="Text Box 6"/>
            <p:cNvSpPr txBox="1">
              <a:spLocks noChangeArrowheads="1"/>
            </p:cNvSpPr>
            <p:nvPr/>
          </p:nvSpPr>
          <p:spPr bwMode="auto">
            <a:xfrm>
              <a:off x="4740" y="3309"/>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时间</a:t>
              </a:r>
            </a:p>
          </p:txBody>
        </p:sp>
        <p:sp>
          <p:nvSpPr>
            <p:cNvPr id="352263" name="Line 7"/>
            <p:cNvSpPr>
              <a:spLocks noChangeShapeType="1"/>
            </p:cNvSpPr>
            <p:nvPr/>
          </p:nvSpPr>
          <p:spPr bwMode="auto">
            <a:xfrm>
              <a:off x="1338" y="3340"/>
              <a:ext cx="0" cy="181"/>
            </a:xfrm>
            <a:prstGeom prst="line">
              <a:avLst/>
            </a:prstGeom>
            <a:noFill/>
            <a:ln w="28575">
              <a:solidFill>
                <a:schemeClr val="tx1"/>
              </a:solidFill>
              <a:round/>
              <a:headEnd/>
              <a:tailEnd/>
            </a:ln>
            <a:effectLst/>
          </p:spPr>
          <p:txBody>
            <a:bodyPr/>
            <a:lstStyle/>
            <a:p>
              <a:endParaRPr lang="zh-CN" altLang="en-US"/>
            </a:p>
          </p:txBody>
        </p:sp>
        <p:sp>
          <p:nvSpPr>
            <p:cNvPr id="352264" name="Line 8"/>
            <p:cNvSpPr>
              <a:spLocks noChangeShapeType="1"/>
            </p:cNvSpPr>
            <p:nvPr/>
          </p:nvSpPr>
          <p:spPr bwMode="auto">
            <a:xfrm>
              <a:off x="2517" y="3340"/>
              <a:ext cx="0" cy="181"/>
            </a:xfrm>
            <a:prstGeom prst="line">
              <a:avLst/>
            </a:prstGeom>
            <a:noFill/>
            <a:ln w="28575">
              <a:solidFill>
                <a:schemeClr val="tx1"/>
              </a:solidFill>
              <a:round/>
              <a:headEnd/>
              <a:tailEnd/>
            </a:ln>
            <a:effectLst/>
          </p:spPr>
          <p:txBody>
            <a:bodyPr/>
            <a:lstStyle/>
            <a:p>
              <a:endParaRPr lang="zh-CN" altLang="en-US"/>
            </a:p>
          </p:txBody>
        </p:sp>
        <p:sp>
          <p:nvSpPr>
            <p:cNvPr id="352265" name="Line 9"/>
            <p:cNvSpPr>
              <a:spLocks noChangeShapeType="1"/>
            </p:cNvSpPr>
            <p:nvPr/>
          </p:nvSpPr>
          <p:spPr bwMode="auto">
            <a:xfrm>
              <a:off x="3878" y="3340"/>
              <a:ext cx="0" cy="181"/>
            </a:xfrm>
            <a:prstGeom prst="line">
              <a:avLst/>
            </a:prstGeom>
            <a:noFill/>
            <a:ln w="28575">
              <a:solidFill>
                <a:schemeClr val="tx1"/>
              </a:solidFill>
              <a:round/>
              <a:headEnd/>
              <a:tailEnd/>
            </a:ln>
            <a:effectLst/>
          </p:spPr>
          <p:txBody>
            <a:bodyPr/>
            <a:lstStyle/>
            <a:p>
              <a:endParaRPr lang="zh-CN" altLang="en-US"/>
            </a:p>
          </p:txBody>
        </p:sp>
        <p:sp>
          <p:nvSpPr>
            <p:cNvPr id="352266" name="Text Box 10"/>
            <p:cNvSpPr txBox="1">
              <a:spLocks noChangeArrowheads="1"/>
            </p:cNvSpPr>
            <p:nvPr/>
          </p:nvSpPr>
          <p:spPr bwMode="auto">
            <a:xfrm>
              <a:off x="1156" y="315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加电</a:t>
              </a:r>
            </a:p>
          </p:txBody>
        </p:sp>
        <p:sp>
          <p:nvSpPr>
            <p:cNvPr id="352267" name="Text Box 11"/>
            <p:cNvSpPr txBox="1">
              <a:spLocks noChangeArrowheads="1"/>
            </p:cNvSpPr>
            <p:nvPr/>
          </p:nvSpPr>
          <p:spPr bwMode="auto">
            <a:xfrm>
              <a:off x="2290" y="315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断电</a:t>
              </a:r>
            </a:p>
          </p:txBody>
        </p:sp>
        <p:sp>
          <p:nvSpPr>
            <p:cNvPr id="352268" name="Text Box 12"/>
            <p:cNvSpPr txBox="1">
              <a:spLocks noChangeArrowheads="1"/>
            </p:cNvSpPr>
            <p:nvPr/>
          </p:nvSpPr>
          <p:spPr bwMode="auto">
            <a:xfrm>
              <a:off x="3651" y="315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加电</a:t>
              </a:r>
            </a:p>
          </p:txBody>
        </p:sp>
        <p:sp>
          <p:nvSpPr>
            <p:cNvPr id="352269" name="AutoShape 13"/>
            <p:cNvSpPr>
              <a:spLocks/>
            </p:cNvSpPr>
            <p:nvPr/>
          </p:nvSpPr>
          <p:spPr bwMode="auto">
            <a:xfrm rot="16200000">
              <a:off x="1837" y="3067"/>
              <a:ext cx="182" cy="1179"/>
            </a:xfrm>
            <a:prstGeom prst="leftBrace">
              <a:avLst>
                <a:gd name="adj1" fmla="val 53984"/>
                <a:gd name="adj2" fmla="val 50000"/>
              </a:avLst>
            </a:prstGeom>
            <a:noFill/>
            <a:ln w="9525">
              <a:solidFill>
                <a:schemeClr val="tx1"/>
              </a:solidFill>
              <a:round/>
              <a:headEnd/>
              <a:tailEnd/>
            </a:ln>
            <a:effectLst/>
          </p:spPr>
          <p:txBody>
            <a:bodyPr wrap="none" anchor="ctr"/>
            <a:lstStyle/>
            <a:p>
              <a:endParaRPr lang="zh-CN" altLang="en-US"/>
            </a:p>
          </p:txBody>
        </p:sp>
        <p:sp>
          <p:nvSpPr>
            <p:cNvPr id="352270" name="Text Box 14"/>
            <p:cNvSpPr txBox="1">
              <a:spLocks noChangeArrowheads="1"/>
            </p:cNvSpPr>
            <p:nvPr/>
          </p:nvSpPr>
          <p:spPr bwMode="auto">
            <a:xfrm>
              <a:off x="1746" y="374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有电</a:t>
              </a:r>
            </a:p>
          </p:txBody>
        </p:sp>
        <p:sp>
          <p:nvSpPr>
            <p:cNvPr id="352271" name="AutoShape 15"/>
            <p:cNvSpPr>
              <a:spLocks/>
            </p:cNvSpPr>
            <p:nvPr/>
          </p:nvSpPr>
          <p:spPr bwMode="auto">
            <a:xfrm rot="16200000">
              <a:off x="3129" y="2999"/>
              <a:ext cx="182" cy="1316"/>
            </a:xfrm>
            <a:prstGeom prst="leftBrace">
              <a:avLst>
                <a:gd name="adj1" fmla="val 60256"/>
                <a:gd name="adj2" fmla="val 50000"/>
              </a:avLst>
            </a:prstGeom>
            <a:noFill/>
            <a:ln w="9525">
              <a:solidFill>
                <a:schemeClr val="tx1"/>
              </a:solidFill>
              <a:round/>
              <a:headEnd/>
              <a:tailEnd/>
            </a:ln>
            <a:effectLst/>
          </p:spPr>
          <p:txBody>
            <a:bodyPr vert="eaVert" wrap="none" anchor="ctr"/>
            <a:lstStyle/>
            <a:p>
              <a:pPr algn="ctr"/>
              <a:endParaRPr lang="zh-CN" altLang="zh-CN"/>
            </a:p>
          </p:txBody>
        </p:sp>
        <p:sp>
          <p:nvSpPr>
            <p:cNvPr id="352272" name="Text Box 16"/>
            <p:cNvSpPr txBox="1">
              <a:spLocks noChangeArrowheads="1"/>
            </p:cNvSpPr>
            <p:nvPr/>
          </p:nvSpPr>
          <p:spPr bwMode="auto">
            <a:xfrm>
              <a:off x="3016" y="374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无电</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2273"/>
                                        </p:tgtEl>
                                        <p:attrNameLst>
                                          <p:attrName>style.visibility</p:attrName>
                                        </p:attrNameLst>
                                      </p:cBhvr>
                                      <p:to>
                                        <p:strVal val="visible"/>
                                      </p:to>
                                    </p:set>
                                    <p:animEffect transition="in" filter="wipe(left)">
                                      <p:cBhvr>
                                        <p:cTn id="7" dur="500"/>
                                        <p:tgtEl>
                                          <p:spTgt spid="352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CC40B6EE-CB55-488D-83E7-E9F8717618F5}" type="slidenum">
              <a:rPr lang="en-US" altLang="zh-CN"/>
              <a:pPr/>
              <a:t>83</a:t>
            </a:fld>
            <a:endParaRPr lang="en-US" altLang="zh-CN"/>
          </a:p>
        </p:txBody>
      </p:sp>
      <p:sp>
        <p:nvSpPr>
          <p:cNvPr id="353282" name="Rectangle 2"/>
          <p:cNvSpPr>
            <a:spLocks noGrp="1" noChangeArrowheads="1"/>
          </p:cNvSpPr>
          <p:nvPr>
            <p:ph type="body" idx="1"/>
          </p:nvPr>
        </p:nvSpPr>
        <p:spPr>
          <a:xfrm>
            <a:off x="250825" y="1196975"/>
            <a:ext cx="8569325" cy="5111750"/>
          </a:xfrm>
        </p:spPr>
        <p:txBody>
          <a:bodyPr/>
          <a:lstStyle/>
          <a:p>
            <a:pPr>
              <a:spcAft>
                <a:spcPts val="600"/>
              </a:spcAft>
            </a:pPr>
            <a:r>
              <a:rPr lang="zh-CN" altLang="en-US" sz="2800" b="1" dirty="0"/>
              <a:t>迁移</a:t>
            </a:r>
            <a:r>
              <a:rPr lang="zh-CN" altLang="en-US" sz="2800" b="1" dirty="0">
                <a:solidFill>
                  <a:srgbClr val="FFFF00"/>
                </a:solidFill>
              </a:rPr>
              <a:t>（</a:t>
            </a:r>
            <a:r>
              <a:rPr lang="en-US" altLang="zh-CN" sz="2800" b="1" dirty="0">
                <a:solidFill>
                  <a:srgbClr val="FFFF00"/>
                </a:solidFill>
              </a:rPr>
              <a:t>transition</a:t>
            </a:r>
            <a:r>
              <a:rPr lang="zh-CN" altLang="en-US" sz="2800" b="1" dirty="0">
                <a:solidFill>
                  <a:srgbClr val="FFFF00"/>
                </a:solidFill>
              </a:rPr>
              <a:t>）是指从一个状态到另一个状态的瞬时变化。从源状态到目标状态一发生变化，就说触发（</a:t>
            </a:r>
            <a:r>
              <a:rPr lang="en-US" altLang="zh-CN" sz="2800" b="1" dirty="0">
                <a:solidFill>
                  <a:srgbClr val="FFFF00"/>
                </a:solidFill>
              </a:rPr>
              <a:t>fire</a:t>
            </a:r>
            <a:r>
              <a:rPr lang="zh-CN" altLang="en-US" sz="2800" b="1" dirty="0">
                <a:solidFill>
                  <a:srgbClr val="FFFF00"/>
                </a:solidFill>
              </a:rPr>
              <a:t>）了迁移。</a:t>
            </a:r>
          </a:p>
          <a:p>
            <a:pPr>
              <a:spcAft>
                <a:spcPts val="600"/>
              </a:spcAft>
            </a:pPr>
            <a:r>
              <a:rPr lang="zh-CN" altLang="en-US" sz="2800" b="1" dirty="0">
                <a:solidFill>
                  <a:srgbClr val="FFFF00"/>
                </a:solidFill>
              </a:rPr>
              <a:t>当事件发生时，迁移就会触发（除非有可选的警戒条件会忽略事件）。</a:t>
            </a:r>
          </a:p>
          <a:p>
            <a:pPr>
              <a:spcAft>
                <a:spcPts val="600"/>
              </a:spcAft>
            </a:pPr>
            <a:r>
              <a:rPr lang="zh-CN" altLang="en-US" sz="2800" b="1" dirty="0"/>
              <a:t>警戒条件</a:t>
            </a:r>
            <a:r>
              <a:rPr lang="zh-CN" altLang="en-US" sz="2800" b="1" dirty="0">
                <a:solidFill>
                  <a:srgbClr val="FFFF00"/>
                </a:solidFill>
              </a:rPr>
              <a:t>（</a:t>
            </a:r>
            <a:r>
              <a:rPr lang="en-US" altLang="zh-CN" sz="2800" b="1" dirty="0">
                <a:solidFill>
                  <a:srgbClr val="FFFF00"/>
                </a:solidFill>
              </a:rPr>
              <a:t>guard condition</a:t>
            </a:r>
            <a:r>
              <a:rPr lang="zh-CN" altLang="en-US" sz="2800" b="1" dirty="0">
                <a:solidFill>
                  <a:srgbClr val="FFFF00"/>
                </a:solidFill>
              </a:rPr>
              <a:t>）是指为了让迁移发生而必须为真的布尔表达式。</a:t>
            </a:r>
          </a:p>
          <a:p>
            <a:pPr>
              <a:spcAft>
                <a:spcPts val="600"/>
              </a:spcAft>
            </a:pPr>
            <a:r>
              <a:rPr lang="zh-CN" altLang="en-US" sz="2800" b="1" dirty="0">
                <a:solidFill>
                  <a:srgbClr val="FFFF00"/>
                </a:solidFill>
              </a:rPr>
              <a:t>当事件发生时，警戒条件就会触发，但只有在条件为真的时候才会发生迁移。警戒条件仅在事件发生时检查一次。</a:t>
            </a:r>
          </a:p>
        </p:txBody>
      </p:sp>
      <p:sp>
        <p:nvSpPr>
          <p:cNvPr id="35328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迁移和状态</a:t>
            </a:r>
          </a:p>
        </p:txBody>
      </p:sp>
      <p:sp>
        <p:nvSpPr>
          <p:cNvPr id="35328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4"/>
          <p:cNvSpPr>
            <a:spLocks noGrp="1"/>
          </p:cNvSpPr>
          <p:nvPr>
            <p:ph type="sldNum" sz="quarter" idx="11"/>
          </p:nvPr>
        </p:nvSpPr>
        <p:spPr/>
        <p:txBody>
          <a:bodyPr/>
          <a:lstStyle/>
          <a:p>
            <a:fld id="{59D605FE-80CD-4F45-9A2E-AF490A624D75}" type="slidenum">
              <a:rPr lang="en-US" altLang="zh-CN"/>
              <a:pPr/>
              <a:t>84</a:t>
            </a:fld>
            <a:endParaRPr lang="en-US" altLang="zh-CN"/>
          </a:p>
        </p:txBody>
      </p:sp>
      <p:sp>
        <p:nvSpPr>
          <p:cNvPr id="35430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迁移和状态</a:t>
            </a:r>
          </a:p>
        </p:txBody>
      </p:sp>
      <p:sp>
        <p:nvSpPr>
          <p:cNvPr id="35430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54328" name="Group 24"/>
          <p:cNvGrpSpPr>
            <a:grpSpLocks/>
          </p:cNvGrpSpPr>
          <p:nvPr/>
        </p:nvGrpSpPr>
        <p:grpSpPr bwMode="auto">
          <a:xfrm>
            <a:off x="611188" y="1557338"/>
            <a:ext cx="7488237" cy="3937000"/>
            <a:chOff x="385" y="981"/>
            <a:chExt cx="4717" cy="2480"/>
          </a:xfrm>
        </p:grpSpPr>
        <p:grpSp>
          <p:nvGrpSpPr>
            <p:cNvPr id="354326" name="Group 22"/>
            <p:cNvGrpSpPr>
              <a:grpSpLocks/>
            </p:cNvGrpSpPr>
            <p:nvPr/>
          </p:nvGrpSpPr>
          <p:grpSpPr bwMode="auto">
            <a:xfrm>
              <a:off x="385" y="981"/>
              <a:ext cx="4717" cy="2045"/>
              <a:chOff x="385" y="981"/>
              <a:chExt cx="4717" cy="2045"/>
            </a:xfrm>
          </p:grpSpPr>
          <p:sp>
            <p:nvSpPr>
              <p:cNvPr id="354310" name="AutoShape 6"/>
              <p:cNvSpPr>
                <a:spLocks noChangeArrowheads="1"/>
              </p:cNvSpPr>
              <p:nvPr/>
            </p:nvSpPr>
            <p:spPr bwMode="auto">
              <a:xfrm>
                <a:off x="521" y="1071"/>
                <a:ext cx="1225" cy="545"/>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North/south </a:t>
                </a:r>
              </a:p>
              <a:p>
                <a:pPr algn="ctr"/>
                <a:r>
                  <a:rPr lang="en-US" altLang="zh-CN" sz="2000" b="1">
                    <a:effectLst>
                      <a:outerShdw blurRad="38100" dist="38100" dir="2700000" algn="tl">
                        <a:srgbClr val="000000"/>
                      </a:outerShdw>
                    </a:effectLst>
                  </a:rPr>
                  <a:t>may go straight</a:t>
                </a:r>
              </a:p>
            </p:txBody>
          </p:sp>
          <p:sp>
            <p:nvSpPr>
              <p:cNvPr id="354311" name="AutoShape 7"/>
              <p:cNvSpPr>
                <a:spLocks noChangeArrowheads="1"/>
              </p:cNvSpPr>
              <p:nvPr/>
            </p:nvSpPr>
            <p:spPr bwMode="auto">
              <a:xfrm>
                <a:off x="476" y="2432"/>
                <a:ext cx="1225" cy="545"/>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East/west </a:t>
                </a:r>
              </a:p>
              <a:p>
                <a:pPr algn="ctr"/>
                <a:r>
                  <a:rPr lang="en-US" altLang="zh-CN" sz="2000" b="1">
                    <a:effectLst>
                      <a:outerShdw blurRad="38100" dist="38100" dir="2700000" algn="tl">
                        <a:srgbClr val="000000"/>
                      </a:outerShdw>
                    </a:effectLst>
                  </a:rPr>
                  <a:t>may turn left</a:t>
                </a:r>
              </a:p>
            </p:txBody>
          </p:sp>
          <p:sp>
            <p:nvSpPr>
              <p:cNvPr id="354312" name="AutoShape 8"/>
              <p:cNvSpPr>
                <a:spLocks noChangeArrowheads="1"/>
              </p:cNvSpPr>
              <p:nvPr/>
            </p:nvSpPr>
            <p:spPr bwMode="auto">
              <a:xfrm>
                <a:off x="3833" y="1026"/>
                <a:ext cx="1225" cy="545"/>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North/south </a:t>
                </a:r>
              </a:p>
              <a:p>
                <a:pPr algn="ctr"/>
                <a:r>
                  <a:rPr lang="en-US" altLang="zh-CN" sz="2000" b="1">
                    <a:effectLst>
                      <a:outerShdw blurRad="38100" dist="38100" dir="2700000" algn="tl">
                        <a:srgbClr val="000000"/>
                      </a:outerShdw>
                    </a:effectLst>
                  </a:rPr>
                  <a:t>may turn left</a:t>
                </a:r>
              </a:p>
            </p:txBody>
          </p:sp>
          <p:sp>
            <p:nvSpPr>
              <p:cNvPr id="354313" name="AutoShape 9"/>
              <p:cNvSpPr>
                <a:spLocks noChangeArrowheads="1"/>
              </p:cNvSpPr>
              <p:nvPr/>
            </p:nvSpPr>
            <p:spPr bwMode="auto">
              <a:xfrm>
                <a:off x="3832" y="2386"/>
                <a:ext cx="1225" cy="545"/>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East/west </a:t>
                </a:r>
              </a:p>
              <a:p>
                <a:pPr algn="ctr"/>
                <a:r>
                  <a:rPr lang="en-US" altLang="zh-CN" sz="2000" b="1">
                    <a:effectLst>
                      <a:outerShdw blurRad="38100" dist="38100" dir="2700000" algn="tl">
                        <a:srgbClr val="000000"/>
                      </a:outerShdw>
                    </a:effectLst>
                  </a:rPr>
                  <a:t>may go straight</a:t>
                </a:r>
              </a:p>
            </p:txBody>
          </p:sp>
          <p:sp>
            <p:nvSpPr>
              <p:cNvPr id="354314" name="Text Box 10"/>
              <p:cNvSpPr txBox="1">
                <a:spLocks noChangeArrowheads="1"/>
              </p:cNvSpPr>
              <p:nvPr/>
            </p:nvSpPr>
            <p:spPr bwMode="auto">
              <a:xfrm>
                <a:off x="1746" y="981"/>
                <a:ext cx="213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timeout [cars in N/S left lanes]</a:t>
                </a:r>
              </a:p>
            </p:txBody>
          </p:sp>
          <p:sp>
            <p:nvSpPr>
              <p:cNvPr id="354315" name="Line 11"/>
              <p:cNvSpPr>
                <a:spLocks noChangeShapeType="1"/>
              </p:cNvSpPr>
              <p:nvPr/>
            </p:nvSpPr>
            <p:spPr bwMode="auto">
              <a:xfrm>
                <a:off x="1746" y="1253"/>
                <a:ext cx="2087" cy="0"/>
              </a:xfrm>
              <a:prstGeom prst="line">
                <a:avLst/>
              </a:prstGeom>
              <a:noFill/>
              <a:ln w="28575">
                <a:solidFill>
                  <a:srgbClr val="FFFF00"/>
                </a:solidFill>
                <a:round/>
                <a:headEnd/>
                <a:tailEnd type="arrow" w="lg" len="lg"/>
              </a:ln>
              <a:effectLst/>
            </p:spPr>
            <p:txBody>
              <a:bodyPr/>
              <a:lstStyle/>
              <a:p>
                <a:endParaRPr lang="zh-CN" altLang="en-US"/>
              </a:p>
            </p:txBody>
          </p:sp>
          <p:sp>
            <p:nvSpPr>
              <p:cNvPr id="354316" name="Line 12"/>
              <p:cNvSpPr>
                <a:spLocks noChangeShapeType="1"/>
              </p:cNvSpPr>
              <p:nvPr/>
            </p:nvSpPr>
            <p:spPr bwMode="auto">
              <a:xfrm>
                <a:off x="4422" y="1570"/>
                <a:ext cx="0" cy="816"/>
              </a:xfrm>
              <a:prstGeom prst="line">
                <a:avLst/>
              </a:prstGeom>
              <a:noFill/>
              <a:ln w="28575">
                <a:solidFill>
                  <a:srgbClr val="FFFF00"/>
                </a:solidFill>
                <a:round/>
                <a:headEnd/>
                <a:tailEnd type="arrow" w="lg" len="lg"/>
              </a:ln>
              <a:effectLst/>
            </p:spPr>
            <p:txBody>
              <a:bodyPr/>
              <a:lstStyle/>
              <a:p>
                <a:endParaRPr lang="zh-CN" altLang="en-US"/>
              </a:p>
            </p:txBody>
          </p:sp>
          <p:sp>
            <p:nvSpPr>
              <p:cNvPr id="354317" name="Text Box 13"/>
              <p:cNvSpPr txBox="1">
                <a:spLocks noChangeArrowheads="1"/>
              </p:cNvSpPr>
              <p:nvPr/>
            </p:nvSpPr>
            <p:spPr bwMode="auto">
              <a:xfrm>
                <a:off x="4422" y="1842"/>
                <a:ext cx="680"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timeout</a:t>
                </a:r>
              </a:p>
            </p:txBody>
          </p:sp>
          <p:sp>
            <p:nvSpPr>
              <p:cNvPr id="354318" name="Line 14"/>
              <p:cNvSpPr>
                <a:spLocks noChangeShapeType="1"/>
              </p:cNvSpPr>
              <p:nvPr/>
            </p:nvSpPr>
            <p:spPr bwMode="auto">
              <a:xfrm flipH="1">
                <a:off x="1701" y="2795"/>
                <a:ext cx="2132" cy="0"/>
              </a:xfrm>
              <a:prstGeom prst="line">
                <a:avLst/>
              </a:prstGeom>
              <a:noFill/>
              <a:ln w="28575">
                <a:solidFill>
                  <a:srgbClr val="FFFF00"/>
                </a:solidFill>
                <a:round/>
                <a:headEnd/>
                <a:tailEnd type="arrow" w="lg" len="lg"/>
              </a:ln>
              <a:effectLst/>
            </p:spPr>
            <p:txBody>
              <a:bodyPr/>
              <a:lstStyle/>
              <a:p>
                <a:endParaRPr lang="zh-CN" altLang="en-US"/>
              </a:p>
            </p:txBody>
          </p:sp>
          <p:sp>
            <p:nvSpPr>
              <p:cNvPr id="354319" name="Text Box 15"/>
              <p:cNvSpPr txBox="1">
                <a:spLocks noChangeArrowheads="1"/>
              </p:cNvSpPr>
              <p:nvPr/>
            </p:nvSpPr>
            <p:spPr bwMode="auto">
              <a:xfrm>
                <a:off x="1746" y="2795"/>
                <a:ext cx="213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timeout [cars in E/W left lanes]</a:t>
                </a:r>
              </a:p>
            </p:txBody>
          </p:sp>
          <p:sp>
            <p:nvSpPr>
              <p:cNvPr id="354320" name="Line 16"/>
              <p:cNvSpPr>
                <a:spLocks noChangeShapeType="1"/>
              </p:cNvSpPr>
              <p:nvPr/>
            </p:nvSpPr>
            <p:spPr bwMode="auto">
              <a:xfrm flipV="1">
                <a:off x="1066" y="1616"/>
                <a:ext cx="0" cy="816"/>
              </a:xfrm>
              <a:prstGeom prst="line">
                <a:avLst/>
              </a:prstGeom>
              <a:noFill/>
              <a:ln w="28575">
                <a:solidFill>
                  <a:srgbClr val="FFFF00"/>
                </a:solidFill>
                <a:round/>
                <a:headEnd/>
                <a:tailEnd type="arrow" w="lg" len="lg"/>
              </a:ln>
              <a:effectLst/>
            </p:spPr>
            <p:txBody>
              <a:bodyPr/>
              <a:lstStyle/>
              <a:p>
                <a:endParaRPr lang="zh-CN" altLang="en-US"/>
              </a:p>
            </p:txBody>
          </p:sp>
          <p:sp>
            <p:nvSpPr>
              <p:cNvPr id="354321" name="Text Box 17"/>
              <p:cNvSpPr txBox="1">
                <a:spLocks noChangeArrowheads="1"/>
              </p:cNvSpPr>
              <p:nvPr/>
            </p:nvSpPr>
            <p:spPr bwMode="auto">
              <a:xfrm>
                <a:off x="385" y="1888"/>
                <a:ext cx="680"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timeout</a:t>
                </a:r>
              </a:p>
            </p:txBody>
          </p:sp>
          <p:sp>
            <p:nvSpPr>
              <p:cNvPr id="354322" name="Line 18"/>
              <p:cNvSpPr>
                <a:spLocks noChangeShapeType="1"/>
              </p:cNvSpPr>
              <p:nvPr/>
            </p:nvSpPr>
            <p:spPr bwMode="auto">
              <a:xfrm>
                <a:off x="1746" y="1480"/>
                <a:ext cx="2268" cy="907"/>
              </a:xfrm>
              <a:prstGeom prst="line">
                <a:avLst/>
              </a:prstGeom>
              <a:noFill/>
              <a:ln w="28575">
                <a:solidFill>
                  <a:srgbClr val="FFFF00"/>
                </a:solidFill>
                <a:round/>
                <a:headEnd/>
                <a:tailEnd type="arrow" w="lg" len="lg"/>
              </a:ln>
              <a:effectLst/>
            </p:spPr>
            <p:txBody>
              <a:bodyPr/>
              <a:lstStyle/>
              <a:p>
                <a:endParaRPr lang="zh-CN" altLang="en-US"/>
              </a:p>
            </p:txBody>
          </p:sp>
          <p:sp>
            <p:nvSpPr>
              <p:cNvPr id="354323" name="Line 19"/>
              <p:cNvSpPr>
                <a:spLocks noChangeShapeType="1"/>
              </p:cNvSpPr>
              <p:nvPr/>
            </p:nvSpPr>
            <p:spPr bwMode="auto">
              <a:xfrm flipH="1" flipV="1">
                <a:off x="1292" y="1616"/>
                <a:ext cx="2541" cy="1043"/>
              </a:xfrm>
              <a:prstGeom prst="line">
                <a:avLst/>
              </a:prstGeom>
              <a:noFill/>
              <a:ln w="28575">
                <a:solidFill>
                  <a:srgbClr val="FFFF00"/>
                </a:solidFill>
                <a:round/>
                <a:headEnd/>
                <a:tailEnd type="arrow" w="lg" len="lg"/>
              </a:ln>
              <a:effectLst/>
            </p:spPr>
            <p:txBody>
              <a:bodyPr/>
              <a:lstStyle/>
              <a:p>
                <a:endParaRPr lang="zh-CN" altLang="en-US"/>
              </a:p>
            </p:txBody>
          </p:sp>
          <p:sp>
            <p:nvSpPr>
              <p:cNvPr id="354324" name="Text Box 20"/>
              <p:cNvSpPr txBox="1">
                <a:spLocks noChangeArrowheads="1"/>
              </p:cNvSpPr>
              <p:nvPr/>
            </p:nvSpPr>
            <p:spPr bwMode="auto">
              <a:xfrm>
                <a:off x="2472" y="1389"/>
                <a:ext cx="1225" cy="404"/>
              </a:xfrm>
              <a:prstGeom prst="rect">
                <a:avLst/>
              </a:prstGeom>
              <a:noFill/>
              <a:ln w="9525">
                <a:noFill/>
                <a:miter lim="800000"/>
                <a:headEnd/>
                <a:tailEnd/>
              </a:ln>
              <a:effectLst/>
            </p:spPr>
            <p:txBody>
              <a:bodyPr>
                <a:spAutoFit/>
              </a:bodyPr>
              <a:lstStyle/>
              <a:p>
                <a:r>
                  <a:rPr lang="en-US" altLang="zh-CN" sz="1800" b="1">
                    <a:effectLst>
                      <a:outerShdw blurRad="38100" dist="38100" dir="2700000" algn="tl">
                        <a:srgbClr val="000000"/>
                      </a:outerShdw>
                    </a:effectLst>
                  </a:rPr>
                  <a:t>timeout [no cars in N/S left lanes]</a:t>
                </a:r>
              </a:p>
            </p:txBody>
          </p:sp>
          <p:sp>
            <p:nvSpPr>
              <p:cNvPr id="354325" name="Text Box 21"/>
              <p:cNvSpPr txBox="1">
                <a:spLocks noChangeArrowheads="1"/>
              </p:cNvSpPr>
              <p:nvPr/>
            </p:nvSpPr>
            <p:spPr bwMode="auto">
              <a:xfrm>
                <a:off x="1837" y="2205"/>
                <a:ext cx="1179" cy="404"/>
              </a:xfrm>
              <a:prstGeom prst="rect">
                <a:avLst/>
              </a:prstGeom>
              <a:noFill/>
              <a:ln w="9525">
                <a:noFill/>
                <a:miter lim="800000"/>
                <a:headEnd/>
                <a:tailEnd/>
              </a:ln>
              <a:effectLst/>
            </p:spPr>
            <p:txBody>
              <a:bodyPr>
                <a:spAutoFit/>
              </a:bodyPr>
              <a:lstStyle/>
              <a:p>
                <a:r>
                  <a:rPr lang="en-US" altLang="zh-CN" sz="1800" b="1">
                    <a:effectLst>
                      <a:outerShdw blurRad="38100" dist="38100" dir="2700000" algn="tl">
                        <a:srgbClr val="000000"/>
                      </a:outerShdw>
                    </a:effectLst>
                  </a:rPr>
                  <a:t>timeout [no cars in E/W left lanes]</a:t>
                </a:r>
              </a:p>
            </p:txBody>
          </p:sp>
        </p:grpSp>
        <p:sp>
          <p:nvSpPr>
            <p:cNvPr id="354327" name="Text Box 23"/>
            <p:cNvSpPr txBox="1">
              <a:spLocks noChangeArrowheads="1"/>
            </p:cNvSpPr>
            <p:nvPr/>
          </p:nvSpPr>
          <p:spPr bwMode="auto">
            <a:xfrm>
              <a:off x="2562" y="3249"/>
              <a:ext cx="63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警戒迁移</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54328"/>
                                        </p:tgtEl>
                                        <p:attrNameLst>
                                          <p:attrName>style.visibility</p:attrName>
                                        </p:attrNameLst>
                                      </p:cBhvr>
                                      <p:to>
                                        <p:strVal val="visible"/>
                                      </p:to>
                                    </p:set>
                                    <p:anim calcmode="lin" valueType="num">
                                      <p:cBhvr additive="base">
                                        <p:cTn id="7" dur="500" fill="hold"/>
                                        <p:tgtEl>
                                          <p:spTgt spid="354328"/>
                                        </p:tgtEl>
                                        <p:attrNameLst>
                                          <p:attrName>ppt_x</p:attrName>
                                        </p:attrNameLst>
                                      </p:cBhvr>
                                      <p:tavLst>
                                        <p:tav tm="0">
                                          <p:val>
                                            <p:strVal val="#ppt_x"/>
                                          </p:val>
                                        </p:tav>
                                        <p:tav tm="100000">
                                          <p:val>
                                            <p:strVal val="#ppt_x"/>
                                          </p:val>
                                        </p:tav>
                                      </p:tavLst>
                                    </p:anim>
                                    <p:anim calcmode="lin" valueType="num">
                                      <p:cBhvr additive="base">
                                        <p:cTn id="8" dur="500" fill="hold"/>
                                        <p:tgtEl>
                                          <p:spTgt spid="3543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687BACA-A46C-436E-9AF1-CDF431B659E1}" type="slidenum">
              <a:rPr lang="en-US" altLang="zh-CN"/>
              <a:pPr/>
              <a:t>85</a:t>
            </a:fld>
            <a:endParaRPr lang="en-US" altLang="zh-CN"/>
          </a:p>
        </p:txBody>
      </p:sp>
      <p:sp>
        <p:nvSpPr>
          <p:cNvPr id="355330" name="Rectangle 2"/>
          <p:cNvSpPr>
            <a:spLocks noGrp="1" noChangeArrowheads="1"/>
          </p:cNvSpPr>
          <p:nvPr>
            <p:ph type="body" idx="1"/>
          </p:nvPr>
        </p:nvSpPr>
        <p:spPr>
          <a:xfrm>
            <a:off x="250825" y="1554165"/>
            <a:ext cx="8569325" cy="4160851"/>
          </a:xfrm>
        </p:spPr>
        <p:txBody>
          <a:bodyPr/>
          <a:lstStyle/>
          <a:p>
            <a:pPr algn="just">
              <a:spcAft>
                <a:spcPts val="600"/>
              </a:spcAft>
            </a:pPr>
            <a:r>
              <a:rPr lang="zh-CN" altLang="en-US" sz="2800" b="1" dirty="0">
                <a:solidFill>
                  <a:srgbClr val="FFFF00"/>
                </a:solidFill>
              </a:rPr>
              <a:t>状态机图（</a:t>
            </a:r>
            <a:r>
              <a:rPr lang="en-US" altLang="zh-CN" sz="2800" b="1" dirty="0" err="1" smtClean="0">
                <a:solidFill>
                  <a:srgbClr val="FFFF00"/>
                </a:solidFill>
              </a:rPr>
              <a:t>statemachine</a:t>
            </a:r>
            <a:r>
              <a:rPr lang="en-US" altLang="zh-CN" sz="2800" b="1" dirty="0" smtClean="0">
                <a:solidFill>
                  <a:srgbClr val="FFFF00"/>
                </a:solidFill>
              </a:rPr>
              <a:t> </a:t>
            </a:r>
            <a:r>
              <a:rPr lang="en-US" altLang="zh-CN" sz="2800" b="1" dirty="0">
                <a:solidFill>
                  <a:srgbClr val="FFFF00"/>
                </a:solidFill>
              </a:rPr>
              <a:t>diagram</a:t>
            </a:r>
            <a:r>
              <a:rPr lang="zh-CN" altLang="en-US" sz="2800" b="1" dirty="0">
                <a:solidFill>
                  <a:srgbClr val="FFFF00"/>
                </a:solidFill>
              </a:rPr>
              <a:t>）的</a:t>
            </a:r>
            <a:r>
              <a:rPr lang="zh-CN" altLang="en-US" sz="2800" b="1" dirty="0"/>
              <a:t>结点是状态</a:t>
            </a:r>
            <a:r>
              <a:rPr lang="zh-CN" altLang="en-US" sz="2800" b="1" dirty="0">
                <a:solidFill>
                  <a:srgbClr val="FFFF00"/>
                </a:solidFill>
              </a:rPr>
              <a:t>，</a:t>
            </a:r>
            <a:r>
              <a:rPr lang="zh-CN" altLang="en-US" sz="2800" b="1" dirty="0"/>
              <a:t>有向弧是状态间的迁移</a:t>
            </a:r>
            <a:r>
              <a:rPr lang="zh-CN" altLang="en-US" sz="2800" b="1" dirty="0">
                <a:solidFill>
                  <a:srgbClr val="FFFF00"/>
                </a:solidFill>
              </a:rPr>
              <a:t>。</a:t>
            </a:r>
          </a:p>
          <a:p>
            <a:pPr algn="just">
              <a:spcAft>
                <a:spcPts val="600"/>
              </a:spcAft>
            </a:pPr>
            <a:r>
              <a:rPr lang="zh-CN" altLang="en-US" sz="2800" b="1" dirty="0">
                <a:solidFill>
                  <a:srgbClr val="FFFF00"/>
                </a:solidFill>
              </a:rPr>
              <a:t>状态机图详细说明了由事件序列引起的状态序列。</a:t>
            </a:r>
          </a:p>
          <a:p>
            <a:pPr algn="just">
              <a:spcAft>
                <a:spcPts val="600"/>
              </a:spcAft>
            </a:pPr>
            <a:r>
              <a:rPr lang="zh-CN" altLang="en-US" sz="2800" b="1" dirty="0">
                <a:solidFill>
                  <a:srgbClr val="FFFF00"/>
                </a:solidFill>
              </a:rPr>
              <a:t>状态模型（</a:t>
            </a:r>
            <a:r>
              <a:rPr lang="en-US" altLang="zh-CN" sz="2800" b="1" dirty="0">
                <a:solidFill>
                  <a:srgbClr val="FFFF00"/>
                </a:solidFill>
              </a:rPr>
              <a:t>state model</a:t>
            </a:r>
            <a:r>
              <a:rPr lang="zh-CN" altLang="en-US" sz="2800" b="1" dirty="0">
                <a:solidFill>
                  <a:srgbClr val="FFFF00"/>
                </a:solidFill>
              </a:rPr>
              <a:t>）包含了多个状态机图，每个类一个状态机图</a:t>
            </a:r>
            <a:r>
              <a:rPr lang="zh-CN" altLang="en-US" sz="2800" b="1" dirty="0" smtClean="0">
                <a:solidFill>
                  <a:srgbClr val="FFFF00"/>
                </a:solidFill>
              </a:rPr>
              <a:t>，</a:t>
            </a:r>
            <a:r>
              <a:rPr lang="zh-CN" altLang="en-US" sz="2800" b="1" dirty="0">
                <a:solidFill>
                  <a:srgbClr val="FFFF00"/>
                </a:solidFill>
              </a:rPr>
              <a:t>状态机图建模重要的时序行为。</a:t>
            </a:r>
          </a:p>
          <a:p>
            <a:pPr algn="just">
              <a:spcAft>
                <a:spcPts val="600"/>
              </a:spcAft>
            </a:pPr>
            <a:r>
              <a:rPr lang="zh-CN" altLang="en-US" sz="2800" b="1" dirty="0"/>
              <a:t>只为那些有时序意义的类构建</a:t>
            </a:r>
            <a:r>
              <a:rPr lang="zh-CN" altLang="en-US" sz="2800" b="1" dirty="0" smtClean="0"/>
              <a:t>状态机图</a:t>
            </a:r>
            <a:r>
              <a:rPr lang="zh-CN" altLang="en-US" sz="2800" b="1" dirty="0">
                <a:solidFill>
                  <a:srgbClr val="FFFF00"/>
                </a:solidFill>
              </a:rPr>
              <a:t>。如果某类对不同的事件响应不同，或有一个以上的状态，那么它就有重要的时序行为。</a:t>
            </a:r>
          </a:p>
        </p:txBody>
      </p:sp>
      <p:sp>
        <p:nvSpPr>
          <p:cNvPr id="35533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状态机图</a:t>
            </a:r>
            <a:endParaRPr lang="zh-CN" altLang="en-US" sz="4000" b="1" dirty="0">
              <a:solidFill>
                <a:srgbClr val="FFFF00"/>
              </a:solidFill>
              <a:effectLst>
                <a:outerShdw blurRad="38100" dist="38100" dir="2700000" algn="tl">
                  <a:srgbClr val="000000"/>
                </a:outerShdw>
              </a:effectLst>
            </a:endParaRPr>
          </a:p>
        </p:txBody>
      </p:sp>
      <p:sp>
        <p:nvSpPr>
          <p:cNvPr id="35533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4"/>
          <p:cNvSpPr>
            <a:spLocks noGrp="1"/>
          </p:cNvSpPr>
          <p:nvPr>
            <p:ph type="sldNum" sz="quarter" idx="11"/>
          </p:nvPr>
        </p:nvSpPr>
        <p:spPr/>
        <p:txBody>
          <a:bodyPr/>
          <a:lstStyle/>
          <a:p>
            <a:fld id="{06E6F858-5F5A-4C71-96F8-3AC780F1C25D}" type="slidenum">
              <a:rPr lang="en-US" altLang="zh-CN"/>
              <a:pPr/>
              <a:t>86</a:t>
            </a:fld>
            <a:endParaRPr lang="en-US" altLang="zh-CN"/>
          </a:p>
        </p:txBody>
      </p:sp>
      <p:sp>
        <p:nvSpPr>
          <p:cNvPr id="356354" name="Rectangle 2"/>
          <p:cNvSpPr>
            <a:spLocks noGrp="1" noChangeArrowheads="1"/>
          </p:cNvSpPr>
          <p:nvPr>
            <p:ph type="body" idx="1"/>
          </p:nvPr>
        </p:nvSpPr>
        <p:spPr>
          <a:xfrm>
            <a:off x="250825" y="1196975"/>
            <a:ext cx="8569325" cy="2663825"/>
          </a:xfrm>
        </p:spPr>
        <p:txBody>
          <a:bodyPr/>
          <a:lstStyle/>
          <a:p>
            <a:pPr>
              <a:lnSpc>
                <a:spcPct val="110000"/>
              </a:lnSpc>
            </a:pPr>
            <a:r>
              <a:rPr lang="zh-CN" altLang="en-US" b="1" dirty="0">
                <a:solidFill>
                  <a:srgbClr val="FFFF00"/>
                </a:solidFill>
              </a:rPr>
              <a:t>状态机图可以表示连续循环或单触发生存期，在连续循环中不关心循环是如何开始的。</a:t>
            </a:r>
          </a:p>
          <a:p>
            <a:pPr>
              <a:lnSpc>
                <a:spcPct val="110000"/>
              </a:lnSpc>
            </a:pPr>
            <a:r>
              <a:rPr lang="zh-CN" altLang="en-US" b="1" dirty="0">
                <a:solidFill>
                  <a:srgbClr val="FFFF00"/>
                </a:solidFill>
              </a:rPr>
              <a:t>单触发</a:t>
            </a:r>
            <a:r>
              <a:rPr lang="zh-CN" altLang="en-US" b="1" dirty="0" smtClean="0">
                <a:solidFill>
                  <a:srgbClr val="FFFF00"/>
                </a:solidFill>
              </a:rPr>
              <a:t>状态机图</a:t>
            </a:r>
            <a:r>
              <a:rPr lang="zh-CN" altLang="en-US" b="1" dirty="0">
                <a:solidFill>
                  <a:srgbClr val="FFFF00"/>
                </a:solidFill>
              </a:rPr>
              <a:t>表示有着有限生存期的对象，有初始状态（实心圆）和终止状态（靶心）。</a:t>
            </a:r>
          </a:p>
        </p:txBody>
      </p:sp>
      <p:sp>
        <p:nvSpPr>
          <p:cNvPr id="35635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单触发状态图</a:t>
            </a:r>
          </a:p>
        </p:txBody>
      </p:sp>
      <p:sp>
        <p:nvSpPr>
          <p:cNvPr id="35635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56378" name="Group 26"/>
          <p:cNvGrpSpPr>
            <a:grpSpLocks/>
          </p:cNvGrpSpPr>
          <p:nvPr/>
        </p:nvGrpSpPr>
        <p:grpSpPr bwMode="auto">
          <a:xfrm>
            <a:off x="1403350" y="4221163"/>
            <a:ext cx="5334000" cy="1704975"/>
            <a:chOff x="884" y="2659"/>
            <a:chExt cx="3360" cy="1074"/>
          </a:xfrm>
        </p:grpSpPr>
        <p:grpSp>
          <p:nvGrpSpPr>
            <p:cNvPr id="356367" name="Group 15"/>
            <p:cNvGrpSpPr>
              <a:grpSpLocks/>
            </p:cNvGrpSpPr>
            <p:nvPr/>
          </p:nvGrpSpPr>
          <p:grpSpPr bwMode="auto">
            <a:xfrm>
              <a:off x="884" y="2659"/>
              <a:ext cx="3360" cy="576"/>
              <a:chOff x="1104" y="2880"/>
              <a:chExt cx="3360" cy="576"/>
            </a:xfrm>
          </p:grpSpPr>
          <p:sp>
            <p:nvSpPr>
              <p:cNvPr id="356368" name="AutoShape 16"/>
              <p:cNvSpPr>
                <a:spLocks noChangeArrowheads="1"/>
              </p:cNvSpPr>
              <p:nvPr/>
            </p:nvSpPr>
            <p:spPr bwMode="auto">
              <a:xfrm>
                <a:off x="2352" y="2976"/>
                <a:ext cx="1152" cy="480"/>
              </a:xfrm>
              <a:prstGeom prst="roundRect">
                <a:avLst>
                  <a:gd name="adj" fmla="val 16667"/>
                </a:avLst>
              </a:prstGeom>
              <a:noFill/>
              <a:ln w="28575">
                <a:solidFill>
                  <a:srgbClr val="FFFF00"/>
                </a:solidFill>
                <a:round/>
                <a:headEnd/>
                <a:tailEnd type="none" w="lg" len="lg"/>
              </a:ln>
              <a:effectLst/>
            </p:spPr>
            <p:txBody>
              <a:bodyPr wrap="none" anchor="ctr"/>
              <a:lstStyle/>
              <a:p>
                <a:pPr algn="ctr"/>
                <a:r>
                  <a:rPr lang="en-US" altLang="zh-CN" sz="2400" b="1">
                    <a:solidFill>
                      <a:srgbClr val="FFFF00"/>
                    </a:solidFill>
                    <a:effectLst>
                      <a:outerShdw blurRad="38100" dist="38100" dir="2700000" algn="tl">
                        <a:srgbClr val="000000"/>
                      </a:outerShdw>
                    </a:effectLst>
                    <a:latin typeface="Arial" charset="0"/>
                  </a:rPr>
                  <a:t>Alive</a:t>
                </a:r>
              </a:p>
            </p:txBody>
          </p:sp>
          <p:sp>
            <p:nvSpPr>
              <p:cNvPr id="356369" name="Oval 17"/>
              <p:cNvSpPr>
                <a:spLocks noChangeArrowheads="1"/>
              </p:cNvSpPr>
              <p:nvPr/>
            </p:nvSpPr>
            <p:spPr bwMode="auto">
              <a:xfrm>
                <a:off x="1104" y="3120"/>
                <a:ext cx="192" cy="192"/>
              </a:xfrm>
              <a:prstGeom prst="ellipse">
                <a:avLst/>
              </a:prstGeom>
              <a:solidFill>
                <a:srgbClr val="FFFF00"/>
              </a:solidFill>
              <a:ln w="28575">
                <a:solidFill>
                  <a:srgbClr val="FFFF00"/>
                </a:solidFill>
                <a:round/>
                <a:headEnd/>
                <a:tailEnd type="none" w="lg" len="lg"/>
              </a:ln>
              <a:effectLst/>
            </p:spPr>
            <p:txBody>
              <a:bodyPr wrap="none" anchor="ctr"/>
              <a:lstStyle/>
              <a:p>
                <a:endParaRPr lang="zh-CN" altLang="en-US"/>
              </a:p>
            </p:txBody>
          </p:sp>
          <p:grpSp>
            <p:nvGrpSpPr>
              <p:cNvPr id="356370" name="Group 18"/>
              <p:cNvGrpSpPr>
                <a:grpSpLocks/>
              </p:cNvGrpSpPr>
              <p:nvPr/>
            </p:nvGrpSpPr>
            <p:grpSpPr bwMode="auto">
              <a:xfrm>
                <a:off x="4272" y="3120"/>
                <a:ext cx="192" cy="192"/>
                <a:chOff x="4272" y="3120"/>
                <a:chExt cx="192" cy="192"/>
              </a:xfrm>
            </p:grpSpPr>
            <p:sp>
              <p:nvSpPr>
                <p:cNvPr id="356371" name="Oval 19"/>
                <p:cNvSpPr>
                  <a:spLocks noChangeArrowheads="1"/>
                </p:cNvSpPr>
                <p:nvPr/>
              </p:nvSpPr>
              <p:spPr bwMode="auto">
                <a:xfrm>
                  <a:off x="4320" y="3168"/>
                  <a:ext cx="96" cy="96"/>
                </a:xfrm>
                <a:prstGeom prst="ellipse">
                  <a:avLst/>
                </a:prstGeom>
                <a:solidFill>
                  <a:srgbClr val="FFFF00"/>
                </a:solidFill>
                <a:ln w="28575">
                  <a:solidFill>
                    <a:srgbClr val="FFFF00"/>
                  </a:solidFill>
                  <a:round/>
                  <a:headEnd/>
                  <a:tailEnd type="none" w="lg" len="lg"/>
                </a:ln>
                <a:effectLst/>
              </p:spPr>
              <p:txBody>
                <a:bodyPr wrap="none" anchor="ctr"/>
                <a:lstStyle/>
                <a:p>
                  <a:endParaRPr lang="zh-CN" altLang="en-US"/>
                </a:p>
              </p:txBody>
            </p:sp>
            <p:sp>
              <p:nvSpPr>
                <p:cNvPr id="356372" name="Oval 20"/>
                <p:cNvSpPr>
                  <a:spLocks noChangeArrowheads="1"/>
                </p:cNvSpPr>
                <p:nvPr/>
              </p:nvSpPr>
              <p:spPr bwMode="auto">
                <a:xfrm>
                  <a:off x="4272" y="3120"/>
                  <a:ext cx="192" cy="192"/>
                </a:xfrm>
                <a:prstGeom prst="ellipse">
                  <a:avLst/>
                </a:prstGeom>
                <a:noFill/>
                <a:ln w="28575">
                  <a:solidFill>
                    <a:srgbClr val="FFFF00"/>
                  </a:solidFill>
                  <a:round/>
                  <a:headEnd/>
                  <a:tailEnd type="none" w="lg" len="lg"/>
                </a:ln>
                <a:effectLst/>
              </p:spPr>
              <p:txBody>
                <a:bodyPr wrap="none" anchor="ctr"/>
                <a:lstStyle/>
                <a:p>
                  <a:endParaRPr lang="zh-CN" altLang="en-US"/>
                </a:p>
              </p:txBody>
            </p:sp>
          </p:grpSp>
          <p:sp>
            <p:nvSpPr>
              <p:cNvPr id="356373" name="Line 21"/>
              <p:cNvSpPr>
                <a:spLocks noChangeShapeType="1"/>
              </p:cNvSpPr>
              <p:nvPr/>
            </p:nvSpPr>
            <p:spPr bwMode="auto">
              <a:xfrm>
                <a:off x="1296" y="3216"/>
                <a:ext cx="1008" cy="0"/>
              </a:xfrm>
              <a:prstGeom prst="line">
                <a:avLst/>
              </a:prstGeom>
              <a:noFill/>
              <a:ln w="28575">
                <a:solidFill>
                  <a:srgbClr val="FFFF00"/>
                </a:solidFill>
                <a:round/>
                <a:headEnd/>
                <a:tailEnd type="arrow" w="lg" len="lg"/>
              </a:ln>
              <a:effectLst/>
            </p:spPr>
            <p:txBody>
              <a:bodyPr/>
              <a:lstStyle/>
              <a:p>
                <a:endParaRPr lang="zh-CN" altLang="en-US"/>
              </a:p>
            </p:txBody>
          </p:sp>
          <p:sp>
            <p:nvSpPr>
              <p:cNvPr id="356374" name="Line 22"/>
              <p:cNvSpPr>
                <a:spLocks noChangeShapeType="1"/>
              </p:cNvSpPr>
              <p:nvPr/>
            </p:nvSpPr>
            <p:spPr bwMode="auto">
              <a:xfrm>
                <a:off x="3504" y="3216"/>
                <a:ext cx="720" cy="0"/>
              </a:xfrm>
              <a:prstGeom prst="line">
                <a:avLst/>
              </a:prstGeom>
              <a:noFill/>
              <a:ln w="28575">
                <a:solidFill>
                  <a:srgbClr val="FFFF00"/>
                </a:solidFill>
                <a:round/>
                <a:headEnd/>
                <a:tailEnd type="arrow" w="lg" len="lg"/>
              </a:ln>
              <a:effectLst/>
            </p:spPr>
            <p:txBody>
              <a:bodyPr/>
              <a:lstStyle/>
              <a:p>
                <a:endParaRPr lang="zh-CN" altLang="en-US"/>
              </a:p>
            </p:txBody>
          </p:sp>
          <p:sp>
            <p:nvSpPr>
              <p:cNvPr id="356375" name="Text Box 23"/>
              <p:cNvSpPr txBox="1">
                <a:spLocks noChangeArrowheads="1"/>
              </p:cNvSpPr>
              <p:nvPr/>
            </p:nvSpPr>
            <p:spPr bwMode="auto">
              <a:xfrm>
                <a:off x="1392" y="2880"/>
                <a:ext cx="720" cy="288"/>
              </a:xfrm>
              <a:prstGeom prst="rect">
                <a:avLst/>
              </a:prstGeom>
              <a:noFill/>
              <a:ln w="28575">
                <a:noFill/>
                <a:miter lim="800000"/>
                <a:headEnd/>
                <a:tailEnd type="none" w="lg" len="lg"/>
              </a:ln>
              <a:effectLst/>
            </p:spPr>
            <p:txBody>
              <a:bodyPr>
                <a:spAutoFit/>
              </a:bodyPr>
              <a:lstStyle/>
              <a:p>
                <a:pPr>
                  <a:spcBef>
                    <a:spcPct val="50000"/>
                  </a:spcBef>
                </a:pPr>
                <a:r>
                  <a:rPr lang="en-US" altLang="zh-CN" sz="2400" b="1">
                    <a:solidFill>
                      <a:srgbClr val="FFFF00"/>
                    </a:solidFill>
                    <a:effectLst>
                      <a:outerShdw blurRad="38100" dist="38100" dir="2700000" algn="tl">
                        <a:srgbClr val="000000"/>
                      </a:outerShdw>
                    </a:effectLst>
                    <a:latin typeface="Arial" charset="0"/>
                  </a:rPr>
                  <a:t>Create</a:t>
                </a:r>
              </a:p>
            </p:txBody>
          </p:sp>
          <p:sp>
            <p:nvSpPr>
              <p:cNvPr id="356376" name="Text Box 24"/>
              <p:cNvSpPr txBox="1">
                <a:spLocks noChangeArrowheads="1"/>
              </p:cNvSpPr>
              <p:nvPr/>
            </p:nvSpPr>
            <p:spPr bwMode="auto">
              <a:xfrm>
                <a:off x="3504" y="2880"/>
                <a:ext cx="912" cy="288"/>
              </a:xfrm>
              <a:prstGeom prst="rect">
                <a:avLst/>
              </a:prstGeom>
              <a:noFill/>
              <a:ln w="28575">
                <a:noFill/>
                <a:miter lim="800000"/>
                <a:headEnd/>
                <a:tailEnd type="none" w="lg" len="lg"/>
              </a:ln>
              <a:effectLst/>
            </p:spPr>
            <p:txBody>
              <a:bodyPr>
                <a:spAutoFit/>
              </a:bodyPr>
              <a:lstStyle/>
              <a:p>
                <a:pPr>
                  <a:spcBef>
                    <a:spcPct val="50000"/>
                  </a:spcBef>
                </a:pPr>
                <a:r>
                  <a:rPr lang="en-US" altLang="zh-CN" sz="2400" b="1">
                    <a:solidFill>
                      <a:srgbClr val="FFFF00"/>
                    </a:solidFill>
                    <a:effectLst>
                      <a:outerShdw blurRad="38100" dist="38100" dir="2700000" algn="tl">
                        <a:srgbClr val="000000"/>
                      </a:outerShdw>
                    </a:effectLst>
                    <a:latin typeface="Arial" charset="0"/>
                  </a:rPr>
                  <a:t>Destroy</a:t>
                </a:r>
              </a:p>
            </p:txBody>
          </p:sp>
        </p:grpSp>
        <p:sp>
          <p:nvSpPr>
            <p:cNvPr id="356377" name="Text Box 25"/>
            <p:cNvSpPr txBox="1">
              <a:spLocks noChangeArrowheads="1"/>
            </p:cNvSpPr>
            <p:nvPr/>
          </p:nvSpPr>
          <p:spPr bwMode="auto">
            <a:xfrm>
              <a:off x="2290" y="3521"/>
              <a:ext cx="1180"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初始和终止状态</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56378"/>
                                        </p:tgtEl>
                                        <p:attrNameLst>
                                          <p:attrName>style.visibility</p:attrName>
                                        </p:attrNameLst>
                                      </p:cBhvr>
                                      <p:to>
                                        <p:strVal val="visible"/>
                                      </p:to>
                                    </p:set>
                                    <p:animEffect transition="in" filter="blinds(vertical)">
                                      <p:cBhvr>
                                        <p:cTn id="7" dur="500"/>
                                        <p:tgtEl>
                                          <p:spTgt spid="356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4"/>
          <p:cNvSpPr>
            <a:spLocks noGrp="1"/>
          </p:cNvSpPr>
          <p:nvPr>
            <p:ph type="sldNum" sz="quarter" idx="11"/>
          </p:nvPr>
        </p:nvSpPr>
        <p:spPr/>
        <p:txBody>
          <a:bodyPr/>
          <a:lstStyle/>
          <a:p>
            <a:fld id="{094051BD-679F-4ABA-AFD6-9B4739C4E9B8}" type="slidenum">
              <a:rPr lang="en-US" altLang="zh-CN"/>
              <a:pPr/>
              <a:t>87</a:t>
            </a:fld>
            <a:endParaRPr lang="en-US" altLang="zh-CN"/>
          </a:p>
        </p:txBody>
      </p:sp>
      <p:sp>
        <p:nvSpPr>
          <p:cNvPr id="357378" name="Rectangle 2"/>
          <p:cNvSpPr>
            <a:spLocks noGrp="1" noChangeArrowheads="1"/>
          </p:cNvSpPr>
          <p:nvPr>
            <p:ph type="body" idx="1"/>
          </p:nvPr>
        </p:nvSpPr>
        <p:spPr>
          <a:xfrm>
            <a:off x="250825" y="1196975"/>
            <a:ext cx="8569325" cy="3527425"/>
          </a:xfrm>
        </p:spPr>
        <p:txBody>
          <a:bodyPr/>
          <a:lstStyle/>
          <a:p>
            <a:pPr>
              <a:lnSpc>
                <a:spcPct val="110000"/>
              </a:lnSpc>
            </a:pPr>
            <a:r>
              <a:rPr lang="zh-CN" altLang="en-US" sz="2400" b="1">
                <a:solidFill>
                  <a:srgbClr val="FFFF00"/>
                </a:solidFill>
              </a:rPr>
              <a:t>效应（</a:t>
            </a:r>
            <a:r>
              <a:rPr lang="en-US" altLang="zh-CN" sz="2400" b="1">
                <a:solidFill>
                  <a:srgbClr val="FFFF00"/>
                </a:solidFill>
              </a:rPr>
              <a:t>effect</a:t>
            </a:r>
            <a:r>
              <a:rPr lang="zh-CN" altLang="en-US" sz="2400" b="1">
                <a:solidFill>
                  <a:srgbClr val="FFFF00"/>
                </a:solidFill>
              </a:rPr>
              <a:t>）：是对为响应事件而执行的行为的引用。</a:t>
            </a:r>
          </a:p>
          <a:p>
            <a:pPr>
              <a:lnSpc>
                <a:spcPct val="110000"/>
              </a:lnSpc>
            </a:pPr>
            <a:r>
              <a:rPr lang="zh-CN" altLang="en-US" sz="2400" b="1">
                <a:solidFill>
                  <a:srgbClr val="FFFF00"/>
                </a:solidFill>
              </a:rPr>
              <a:t>活动（</a:t>
            </a:r>
            <a:r>
              <a:rPr lang="en-US" altLang="zh-CN" sz="2400" b="1">
                <a:solidFill>
                  <a:srgbClr val="FFFF00"/>
                </a:solidFill>
              </a:rPr>
              <a:t>activity</a:t>
            </a:r>
            <a:r>
              <a:rPr lang="zh-CN" altLang="en-US" sz="2400" b="1">
                <a:solidFill>
                  <a:srgbClr val="FFFF00"/>
                </a:solidFill>
              </a:rPr>
              <a:t>）：是由效应触发的实际行为。</a:t>
            </a:r>
          </a:p>
          <a:p>
            <a:pPr>
              <a:lnSpc>
                <a:spcPct val="110000"/>
              </a:lnSpc>
            </a:pPr>
            <a:r>
              <a:rPr lang="zh-CN" altLang="en-US" sz="2400" b="1">
                <a:solidFill>
                  <a:srgbClr val="FFFF00"/>
                </a:solidFill>
              </a:rPr>
              <a:t>活动执行的条件包括：迁移、进入或退出某状态以及收到状态内的其他事件。</a:t>
            </a:r>
          </a:p>
          <a:p>
            <a:pPr>
              <a:lnSpc>
                <a:spcPct val="110000"/>
              </a:lnSpc>
            </a:pPr>
            <a:r>
              <a:rPr lang="zh-CN" altLang="en-US" sz="2400" b="1">
                <a:solidFill>
                  <a:srgbClr val="FFFF00"/>
                </a:solidFill>
              </a:rPr>
              <a:t>活动表示法是</a:t>
            </a:r>
            <a:r>
              <a:rPr lang="zh-CN" altLang="en-US" sz="2400" b="1">
                <a:solidFill>
                  <a:srgbClr val="FFFF00"/>
                </a:solidFill>
                <a:latin typeface="Arial"/>
              </a:rPr>
              <a:t>“</a:t>
            </a:r>
            <a:r>
              <a:rPr lang="en-US" altLang="zh-CN" sz="2400" b="1">
                <a:solidFill>
                  <a:srgbClr val="FFFF00"/>
                </a:solidFill>
              </a:rPr>
              <a:t>/</a:t>
            </a:r>
            <a:r>
              <a:rPr lang="en-US" altLang="zh-CN" sz="2400" b="1">
                <a:solidFill>
                  <a:srgbClr val="FFFF00"/>
                </a:solidFill>
                <a:latin typeface="Arial"/>
              </a:rPr>
              <a:t>”</a:t>
            </a:r>
            <a:r>
              <a:rPr lang="zh-CN" altLang="en-US" sz="2400" b="1">
                <a:solidFill>
                  <a:srgbClr val="FFFF00"/>
                </a:solidFill>
              </a:rPr>
              <a:t>和活动的名称（或描述），跟在引起活动的事件后面。</a:t>
            </a:r>
          </a:p>
        </p:txBody>
      </p:sp>
      <p:sp>
        <p:nvSpPr>
          <p:cNvPr id="35737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状态机图</a:t>
            </a:r>
            <a:r>
              <a:rPr lang="zh-CN" altLang="en-US" sz="4000" b="1" dirty="0">
                <a:solidFill>
                  <a:srgbClr val="FFFF00"/>
                </a:solidFill>
                <a:effectLst>
                  <a:outerShdw blurRad="38100" dist="38100" dir="2700000" algn="tl">
                    <a:srgbClr val="000000"/>
                  </a:outerShdw>
                </a:effectLst>
              </a:rPr>
              <a:t>行为</a:t>
            </a:r>
          </a:p>
        </p:txBody>
      </p:sp>
      <p:sp>
        <p:nvSpPr>
          <p:cNvPr id="35738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57404" name="Group 28"/>
          <p:cNvGrpSpPr>
            <a:grpSpLocks/>
          </p:cNvGrpSpPr>
          <p:nvPr/>
        </p:nvGrpSpPr>
        <p:grpSpPr bwMode="auto">
          <a:xfrm>
            <a:off x="1116013" y="4149725"/>
            <a:ext cx="7392987" cy="1577975"/>
            <a:chOff x="521" y="3067"/>
            <a:chExt cx="4657" cy="994"/>
          </a:xfrm>
        </p:grpSpPr>
        <p:sp>
          <p:nvSpPr>
            <p:cNvPr id="357393" name="AutoShape 17"/>
            <p:cNvSpPr>
              <a:spLocks noChangeArrowheads="1"/>
            </p:cNvSpPr>
            <p:nvPr/>
          </p:nvSpPr>
          <p:spPr bwMode="auto">
            <a:xfrm>
              <a:off x="521" y="3203"/>
              <a:ext cx="635" cy="318"/>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Idle</a:t>
              </a:r>
            </a:p>
          </p:txBody>
        </p:sp>
        <p:sp>
          <p:nvSpPr>
            <p:cNvPr id="357394" name="AutoShape 18"/>
            <p:cNvSpPr>
              <a:spLocks noChangeArrowheads="1"/>
            </p:cNvSpPr>
            <p:nvPr/>
          </p:nvSpPr>
          <p:spPr bwMode="auto">
            <a:xfrm>
              <a:off x="3923" y="3203"/>
              <a:ext cx="998" cy="318"/>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Menu visible</a:t>
              </a:r>
            </a:p>
          </p:txBody>
        </p:sp>
        <p:sp>
          <p:nvSpPr>
            <p:cNvPr id="357395" name="Text Box 19"/>
            <p:cNvSpPr txBox="1">
              <a:spLocks noChangeArrowheads="1"/>
            </p:cNvSpPr>
            <p:nvPr/>
          </p:nvSpPr>
          <p:spPr bwMode="auto">
            <a:xfrm>
              <a:off x="1202" y="3067"/>
              <a:ext cx="281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right button down/ display pop-up menu</a:t>
              </a:r>
            </a:p>
          </p:txBody>
        </p:sp>
        <p:sp>
          <p:nvSpPr>
            <p:cNvPr id="357396" name="Line 20"/>
            <p:cNvSpPr>
              <a:spLocks noChangeShapeType="1"/>
            </p:cNvSpPr>
            <p:nvPr/>
          </p:nvSpPr>
          <p:spPr bwMode="auto">
            <a:xfrm>
              <a:off x="1156" y="3294"/>
              <a:ext cx="2767" cy="0"/>
            </a:xfrm>
            <a:prstGeom prst="line">
              <a:avLst/>
            </a:prstGeom>
            <a:noFill/>
            <a:ln w="28575">
              <a:solidFill>
                <a:srgbClr val="FFFF00"/>
              </a:solidFill>
              <a:round/>
              <a:headEnd/>
              <a:tailEnd type="arrow" w="lg" len="lg"/>
            </a:ln>
            <a:effectLst/>
          </p:spPr>
          <p:txBody>
            <a:bodyPr/>
            <a:lstStyle/>
            <a:p>
              <a:endParaRPr lang="zh-CN" altLang="en-US"/>
            </a:p>
          </p:txBody>
        </p:sp>
        <p:sp>
          <p:nvSpPr>
            <p:cNvPr id="357397" name="Line 21"/>
            <p:cNvSpPr>
              <a:spLocks noChangeShapeType="1"/>
            </p:cNvSpPr>
            <p:nvPr/>
          </p:nvSpPr>
          <p:spPr bwMode="auto">
            <a:xfrm flipH="1">
              <a:off x="1156" y="3430"/>
              <a:ext cx="2767" cy="0"/>
            </a:xfrm>
            <a:prstGeom prst="line">
              <a:avLst/>
            </a:prstGeom>
            <a:noFill/>
            <a:ln w="28575">
              <a:solidFill>
                <a:srgbClr val="FFFF00"/>
              </a:solidFill>
              <a:round/>
              <a:headEnd/>
              <a:tailEnd type="arrow" w="lg" len="lg"/>
            </a:ln>
            <a:effectLst/>
          </p:spPr>
          <p:txBody>
            <a:bodyPr/>
            <a:lstStyle/>
            <a:p>
              <a:endParaRPr lang="zh-CN" altLang="en-US"/>
            </a:p>
          </p:txBody>
        </p:sp>
        <p:sp>
          <p:nvSpPr>
            <p:cNvPr id="357398" name="Text Box 22"/>
            <p:cNvSpPr txBox="1">
              <a:spLocks noChangeArrowheads="1"/>
            </p:cNvSpPr>
            <p:nvPr/>
          </p:nvSpPr>
          <p:spPr bwMode="auto">
            <a:xfrm>
              <a:off x="1384" y="3385"/>
              <a:ext cx="244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right button up/ erase pop-up menu</a:t>
              </a:r>
            </a:p>
          </p:txBody>
        </p:sp>
        <p:sp>
          <p:nvSpPr>
            <p:cNvPr id="357402" name="Freeform 26"/>
            <p:cNvSpPr>
              <a:spLocks/>
            </p:cNvSpPr>
            <p:nvPr/>
          </p:nvSpPr>
          <p:spPr bwMode="auto">
            <a:xfrm>
              <a:off x="4694" y="3339"/>
              <a:ext cx="484" cy="544"/>
            </a:xfrm>
            <a:custGeom>
              <a:avLst/>
              <a:gdLst/>
              <a:ahLst/>
              <a:cxnLst>
                <a:cxn ang="0">
                  <a:pos x="227" y="0"/>
                </a:cxn>
                <a:cxn ang="0">
                  <a:pos x="454" y="227"/>
                </a:cxn>
                <a:cxn ang="0">
                  <a:pos x="409" y="454"/>
                </a:cxn>
                <a:cxn ang="0">
                  <a:pos x="227" y="544"/>
                </a:cxn>
                <a:cxn ang="0">
                  <a:pos x="46" y="454"/>
                </a:cxn>
                <a:cxn ang="0">
                  <a:pos x="0" y="182"/>
                </a:cxn>
              </a:cxnLst>
              <a:rect l="0" t="0" r="r" b="b"/>
              <a:pathLst>
                <a:path w="484" h="544">
                  <a:moveTo>
                    <a:pt x="227" y="0"/>
                  </a:moveTo>
                  <a:cubicBezTo>
                    <a:pt x="325" y="75"/>
                    <a:pt x="424" y="151"/>
                    <a:pt x="454" y="227"/>
                  </a:cubicBezTo>
                  <a:cubicBezTo>
                    <a:pt x="484" y="303"/>
                    <a:pt x="447" y="401"/>
                    <a:pt x="409" y="454"/>
                  </a:cubicBezTo>
                  <a:cubicBezTo>
                    <a:pt x="371" y="507"/>
                    <a:pt x="287" y="544"/>
                    <a:pt x="227" y="544"/>
                  </a:cubicBezTo>
                  <a:cubicBezTo>
                    <a:pt x="167" y="544"/>
                    <a:pt x="84" y="514"/>
                    <a:pt x="46" y="454"/>
                  </a:cubicBezTo>
                  <a:cubicBezTo>
                    <a:pt x="8" y="394"/>
                    <a:pt x="8" y="227"/>
                    <a:pt x="0" y="182"/>
                  </a:cubicBezTo>
                </a:path>
              </a:pathLst>
            </a:custGeom>
            <a:noFill/>
            <a:ln w="28575" cmpd="sng">
              <a:solidFill>
                <a:srgbClr val="FFFF00"/>
              </a:solidFill>
              <a:round/>
              <a:headEnd type="none" w="med" len="med"/>
              <a:tailEnd type="arrow" w="lg" len="lg"/>
            </a:ln>
            <a:effectLst/>
          </p:spPr>
          <p:txBody>
            <a:bodyPr/>
            <a:lstStyle/>
            <a:p>
              <a:endParaRPr lang="zh-CN" altLang="en-US"/>
            </a:p>
          </p:txBody>
        </p:sp>
        <p:sp>
          <p:nvSpPr>
            <p:cNvPr id="357403" name="Text Box 27"/>
            <p:cNvSpPr txBox="1">
              <a:spLocks noChangeArrowheads="1"/>
            </p:cNvSpPr>
            <p:nvPr/>
          </p:nvSpPr>
          <p:spPr bwMode="auto">
            <a:xfrm>
              <a:off x="3651" y="3657"/>
              <a:ext cx="1497" cy="404"/>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Cursor moved/ highlight menu item</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57404"/>
                                        </p:tgtEl>
                                        <p:attrNameLst>
                                          <p:attrName>style.visibility</p:attrName>
                                        </p:attrNameLst>
                                      </p:cBhvr>
                                      <p:to>
                                        <p:strVal val="visible"/>
                                      </p:to>
                                    </p:set>
                                    <p:animEffect transition="in" filter="blinds(vertical)">
                                      <p:cBhvr>
                                        <p:cTn id="7" dur="500"/>
                                        <p:tgtEl>
                                          <p:spTgt spid="357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87A9851-F283-47E7-A504-13254554D343}" type="slidenum">
              <a:rPr lang="en-US" altLang="zh-CN"/>
              <a:pPr/>
              <a:t>88</a:t>
            </a:fld>
            <a:endParaRPr lang="en-US" altLang="zh-CN"/>
          </a:p>
        </p:txBody>
      </p:sp>
      <p:sp>
        <p:nvSpPr>
          <p:cNvPr id="358402" name="Rectangle 2"/>
          <p:cNvSpPr>
            <a:spLocks noGrp="1" noChangeArrowheads="1"/>
          </p:cNvSpPr>
          <p:nvPr>
            <p:ph type="body" idx="1"/>
          </p:nvPr>
        </p:nvSpPr>
        <p:spPr>
          <a:xfrm>
            <a:off x="250825" y="1196975"/>
            <a:ext cx="8569325" cy="4968875"/>
          </a:xfrm>
        </p:spPr>
        <p:txBody>
          <a:bodyPr/>
          <a:lstStyle/>
          <a:p>
            <a:pPr algn="just">
              <a:lnSpc>
                <a:spcPct val="110000"/>
              </a:lnSpc>
            </a:pPr>
            <a:r>
              <a:rPr lang="en-US" altLang="zh-CN" b="1" dirty="0"/>
              <a:t>do</a:t>
            </a:r>
            <a:r>
              <a:rPr lang="zh-CN" altLang="en-US" b="1" dirty="0"/>
              <a:t>活动</a:t>
            </a:r>
            <a:r>
              <a:rPr lang="zh-CN" altLang="en-US" b="1" dirty="0">
                <a:solidFill>
                  <a:srgbClr val="FFFF00"/>
                </a:solidFill>
              </a:rPr>
              <a:t>：是指持续了一段时间的活动。</a:t>
            </a:r>
          </a:p>
          <a:p>
            <a:pPr algn="just">
              <a:lnSpc>
                <a:spcPct val="110000"/>
              </a:lnSpc>
            </a:pPr>
            <a:r>
              <a:rPr lang="en-US" altLang="zh-CN" b="1" dirty="0">
                <a:solidFill>
                  <a:srgbClr val="FFFF00"/>
                </a:solidFill>
              </a:rPr>
              <a:t>do</a:t>
            </a:r>
            <a:r>
              <a:rPr lang="zh-CN" altLang="en-US" b="1" dirty="0">
                <a:solidFill>
                  <a:srgbClr val="FFFF00"/>
                </a:solidFill>
              </a:rPr>
              <a:t>活动只会在某个状态内出现，不能附在迁移上。</a:t>
            </a:r>
          </a:p>
          <a:p>
            <a:pPr algn="just">
              <a:lnSpc>
                <a:spcPct val="110000"/>
              </a:lnSpc>
            </a:pPr>
            <a:r>
              <a:rPr lang="zh-CN" altLang="en-US" b="1" dirty="0"/>
              <a:t>进入和退出活动</a:t>
            </a:r>
            <a:r>
              <a:rPr lang="zh-CN" altLang="en-US" b="1" dirty="0">
                <a:solidFill>
                  <a:srgbClr val="FFFF00"/>
                </a:solidFill>
              </a:rPr>
              <a:t>：绑定在状态入口和出口的活动。</a:t>
            </a:r>
          </a:p>
          <a:p>
            <a:pPr algn="just">
              <a:lnSpc>
                <a:spcPct val="110000"/>
              </a:lnSpc>
            </a:pPr>
            <a:r>
              <a:rPr lang="zh-CN" altLang="en-US" b="1" dirty="0">
                <a:solidFill>
                  <a:srgbClr val="FFFF00"/>
                </a:solidFill>
              </a:rPr>
              <a:t>如果某状态有多个活动，则执行的顺序为：到达迁移上的活动、进入活动、</a:t>
            </a:r>
            <a:r>
              <a:rPr lang="en-US" altLang="zh-CN" b="1" dirty="0">
                <a:solidFill>
                  <a:srgbClr val="FFFF00"/>
                </a:solidFill>
              </a:rPr>
              <a:t>do</a:t>
            </a:r>
            <a:r>
              <a:rPr lang="zh-CN" altLang="en-US" b="1" dirty="0">
                <a:solidFill>
                  <a:srgbClr val="FFFF00"/>
                </a:solidFill>
              </a:rPr>
              <a:t>活动、退出活动、输出迁移上的活动。</a:t>
            </a:r>
          </a:p>
        </p:txBody>
      </p:sp>
      <p:sp>
        <p:nvSpPr>
          <p:cNvPr id="35840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状态机图</a:t>
            </a:r>
            <a:r>
              <a:rPr lang="zh-CN" altLang="en-US" sz="4000" b="1" dirty="0">
                <a:solidFill>
                  <a:srgbClr val="FFFF00"/>
                </a:solidFill>
                <a:effectLst>
                  <a:outerShdw blurRad="38100" dist="38100" dir="2700000" algn="tl">
                    <a:srgbClr val="000000"/>
                  </a:outerShdw>
                </a:effectLst>
              </a:rPr>
              <a:t>行为</a:t>
            </a:r>
          </a:p>
        </p:txBody>
      </p:sp>
      <p:sp>
        <p:nvSpPr>
          <p:cNvPr id="35840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p:cNvSpPr>
            <a:spLocks noGrp="1"/>
          </p:cNvSpPr>
          <p:nvPr>
            <p:ph type="sldNum" sz="quarter" idx="11"/>
          </p:nvPr>
        </p:nvSpPr>
        <p:spPr/>
        <p:txBody>
          <a:bodyPr/>
          <a:lstStyle/>
          <a:p>
            <a:fld id="{A6C5C134-5EBC-47F2-B4AE-269744C6DB78}" type="slidenum">
              <a:rPr lang="en-US" altLang="zh-CN"/>
              <a:pPr/>
              <a:t>89</a:t>
            </a:fld>
            <a:endParaRPr lang="en-US" altLang="zh-CN"/>
          </a:p>
        </p:txBody>
      </p:sp>
      <p:sp>
        <p:nvSpPr>
          <p:cNvPr id="36045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状态机图</a:t>
            </a:r>
            <a:r>
              <a:rPr lang="zh-CN" altLang="en-US" sz="4000" b="1" dirty="0">
                <a:solidFill>
                  <a:srgbClr val="FFFF00"/>
                </a:solidFill>
                <a:effectLst>
                  <a:outerShdw blurRad="38100" dist="38100" dir="2700000" algn="tl">
                    <a:srgbClr val="000000"/>
                  </a:outerShdw>
                </a:effectLst>
              </a:rPr>
              <a:t>行为</a:t>
            </a:r>
          </a:p>
        </p:txBody>
      </p:sp>
      <p:sp>
        <p:nvSpPr>
          <p:cNvPr id="36045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60474" name="Group 26"/>
          <p:cNvGrpSpPr>
            <a:grpSpLocks/>
          </p:cNvGrpSpPr>
          <p:nvPr/>
        </p:nvGrpSpPr>
        <p:grpSpPr bwMode="auto">
          <a:xfrm>
            <a:off x="1187450" y="1412875"/>
            <a:ext cx="3352800" cy="1735138"/>
            <a:chOff x="748" y="890"/>
            <a:chExt cx="2112" cy="1093"/>
          </a:xfrm>
        </p:grpSpPr>
        <p:grpSp>
          <p:nvGrpSpPr>
            <p:cNvPr id="360470" name="Group 22"/>
            <p:cNvGrpSpPr>
              <a:grpSpLocks/>
            </p:cNvGrpSpPr>
            <p:nvPr/>
          </p:nvGrpSpPr>
          <p:grpSpPr bwMode="auto">
            <a:xfrm>
              <a:off x="748" y="890"/>
              <a:ext cx="2112" cy="771"/>
              <a:chOff x="1247" y="845"/>
              <a:chExt cx="2112" cy="771"/>
            </a:xfrm>
          </p:grpSpPr>
          <p:sp>
            <p:nvSpPr>
              <p:cNvPr id="360465" name="AutoShape 17"/>
              <p:cNvSpPr>
                <a:spLocks noChangeArrowheads="1"/>
              </p:cNvSpPr>
              <p:nvPr/>
            </p:nvSpPr>
            <p:spPr bwMode="auto">
              <a:xfrm>
                <a:off x="1247" y="845"/>
                <a:ext cx="2064" cy="771"/>
              </a:xfrm>
              <a:prstGeom prst="roundRect">
                <a:avLst>
                  <a:gd name="adj" fmla="val 16667"/>
                </a:avLst>
              </a:prstGeom>
              <a:noFill/>
              <a:ln w="28575">
                <a:solidFill>
                  <a:srgbClr val="FFFF00"/>
                </a:solidFill>
                <a:round/>
                <a:headEnd/>
                <a:tailEnd type="none" w="lg" len="lg"/>
              </a:ln>
              <a:effectLst/>
            </p:spPr>
            <p:txBody>
              <a:bodyPr wrap="none" anchor="ctr"/>
              <a:lstStyle/>
              <a:p>
                <a:endParaRPr lang="zh-CN" altLang="en-US"/>
              </a:p>
            </p:txBody>
          </p:sp>
          <p:sp>
            <p:nvSpPr>
              <p:cNvPr id="360467" name="Text Box 19"/>
              <p:cNvSpPr txBox="1">
                <a:spLocks noChangeArrowheads="1"/>
              </p:cNvSpPr>
              <p:nvPr/>
            </p:nvSpPr>
            <p:spPr bwMode="auto">
              <a:xfrm>
                <a:off x="1439" y="845"/>
                <a:ext cx="1680" cy="288"/>
              </a:xfrm>
              <a:prstGeom prst="rect">
                <a:avLst/>
              </a:prstGeom>
              <a:noFill/>
              <a:ln w="28575">
                <a:noFill/>
                <a:miter lim="800000"/>
                <a:headEnd/>
                <a:tailEnd type="none" w="lg" len="lg"/>
              </a:ln>
              <a:effectLst/>
            </p:spPr>
            <p:txBody>
              <a:bodyPr>
                <a:spAutoFit/>
              </a:bodyPr>
              <a:lstStyle/>
              <a:p>
                <a:pPr>
                  <a:spcBef>
                    <a:spcPct val="50000"/>
                  </a:spcBef>
                </a:pPr>
                <a:r>
                  <a:rPr lang="en-US" altLang="zh-CN" sz="2400" b="1">
                    <a:solidFill>
                      <a:srgbClr val="FFFF00"/>
                    </a:solidFill>
                    <a:effectLst>
                      <a:outerShdw blurRad="38100" dist="38100" dir="2700000" algn="tl">
                        <a:srgbClr val="000000"/>
                      </a:outerShdw>
                    </a:effectLst>
                    <a:latin typeface="Arial" charset="0"/>
                  </a:rPr>
                  <a:t>     Paper jam</a:t>
                </a:r>
              </a:p>
            </p:txBody>
          </p:sp>
          <p:sp>
            <p:nvSpPr>
              <p:cNvPr id="360468" name="Text Box 20"/>
              <p:cNvSpPr txBox="1">
                <a:spLocks noChangeArrowheads="1"/>
              </p:cNvSpPr>
              <p:nvPr/>
            </p:nvSpPr>
            <p:spPr bwMode="auto">
              <a:xfrm>
                <a:off x="1295" y="1243"/>
                <a:ext cx="2064" cy="250"/>
              </a:xfrm>
              <a:prstGeom prst="rect">
                <a:avLst/>
              </a:prstGeom>
              <a:noFill/>
              <a:ln w="28575">
                <a:noFill/>
                <a:miter lim="800000"/>
                <a:headEnd/>
                <a:tailEnd type="none" w="lg" len="lg"/>
              </a:ln>
              <a:effectLst/>
            </p:spPr>
            <p:txBody>
              <a:bodyPr>
                <a:spAutoFit/>
              </a:bodyPr>
              <a:lstStyle/>
              <a:p>
                <a:pPr>
                  <a:spcBef>
                    <a:spcPct val="50000"/>
                  </a:spcBef>
                </a:pPr>
                <a:r>
                  <a:rPr lang="en-US" altLang="zh-CN" sz="2000" b="1">
                    <a:solidFill>
                      <a:srgbClr val="FFFF00"/>
                    </a:solidFill>
                    <a:effectLst>
                      <a:outerShdw blurRad="38100" dist="38100" dir="2700000" algn="tl">
                        <a:srgbClr val="000000"/>
                      </a:outerShdw>
                    </a:effectLst>
                    <a:latin typeface="Arial" charset="0"/>
                  </a:rPr>
                  <a:t>do / flash warning light</a:t>
                </a:r>
              </a:p>
            </p:txBody>
          </p:sp>
        </p:grpSp>
        <p:sp>
          <p:nvSpPr>
            <p:cNvPr id="360471" name="Text Box 23"/>
            <p:cNvSpPr txBox="1">
              <a:spLocks noChangeArrowheads="1"/>
            </p:cNvSpPr>
            <p:nvPr/>
          </p:nvSpPr>
          <p:spPr bwMode="auto">
            <a:xfrm>
              <a:off x="1247" y="1752"/>
              <a:ext cx="1180"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复印机的</a:t>
              </a:r>
              <a:r>
                <a:rPr lang="en-US" altLang="zh-CN" sz="1800" b="1">
                  <a:effectLst>
                    <a:outerShdw blurRad="38100" dist="38100" dir="2700000" algn="tl">
                      <a:srgbClr val="000000"/>
                    </a:outerShdw>
                  </a:effectLst>
                </a:rPr>
                <a:t>do</a:t>
              </a:r>
              <a:r>
                <a:rPr lang="zh-CN" altLang="en-US" sz="1800" b="1">
                  <a:effectLst>
                    <a:outerShdw blurRad="38100" dist="38100" dir="2700000" algn="tl">
                      <a:srgbClr val="000000"/>
                    </a:outerShdw>
                  </a:effectLst>
                </a:rPr>
                <a:t>活动</a:t>
              </a:r>
            </a:p>
          </p:txBody>
        </p:sp>
      </p:grpSp>
      <p:grpSp>
        <p:nvGrpSpPr>
          <p:cNvPr id="360473" name="Group 25"/>
          <p:cNvGrpSpPr>
            <a:grpSpLocks/>
          </p:cNvGrpSpPr>
          <p:nvPr/>
        </p:nvGrpSpPr>
        <p:grpSpPr bwMode="auto">
          <a:xfrm>
            <a:off x="4495800" y="3962400"/>
            <a:ext cx="3276600" cy="1778000"/>
            <a:chOff x="2832" y="2496"/>
            <a:chExt cx="2064" cy="1120"/>
          </a:xfrm>
        </p:grpSpPr>
        <p:grpSp>
          <p:nvGrpSpPr>
            <p:cNvPr id="360469" name="Group 21"/>
            <p:cNvGrpSpPr>
              <a:grpSpLocks/>
            </p:cNvGrpSpPr>
            <p:nvPr/>
          </p:nvGrpSpPr>
          <p:grpSpPr bwMode="auto">
            <a:xfrm>
              <a:off x="2832" y="2496"/>
              <a:ext cx="2064" cy="843"/>
              <a:chOff x="2832" y="2496"/>
              <a:chExt cx="2064" cy="843"/>
            </a:xfrm>
          </p:grpSpPr>
          <p:sp>
            <p:nvSpPr>
              <p:cNvPr id="360460" name="AutoShape 12"/>
              <p:cNvSpPr>
                <a:spLocks noChangeArrowheads="1"/>
              </p:cNvSpPr>
              <p:nvPr/>
            </p:nvSpPr>
            <p:spPr bwMode="auto">
              <a:xfrm>
                <a:off x="2832" y="2496"/>
                <a:ext cx="2064" cy="843"/>
              </a:xfrm>
              <a:prstGeom prst="roundRect">
                <a:avLst>
                  <a:gd name="adj" fmla="val 16667"/>
                </a:avLst>
              </a:prstGeom>
              <a:noFill/>
              <a:ln w="28575">
                <a:solidFill>
                  <a:srgbClr val="FFFF00"/>
                </a:solidFill>
                <a:round/>
                <a:headEnd/>
                <a:tailEnd type="none" w="lg" len="lg"/>
              </a:ln>
              <a:effectLst/>
            </p:spPr>
            <p:txBody>
              <a:bodyPr wrap="none" anchor="ctr"/>
              <a:lstStyle/>
              <a:p>
                <a:endParaRPr lang="zh-CN" altLang="en-US"/>
              </a:p>
            </p:txBody>
          </p:sp>
          <p:sp>
            <p:nvSpPr>
              <p:cNvPr id="360462" name="Text Box 14"/>
              <p:cNvSpPr txBox="1">
                <a:spLocks noChangeArrowheads="1"/>
              </p:cNvSpPr>
              <p:nvPr/>
            </p:nvSpPr>
            <p:spPr bwMode="auto">
              <a:xfrm>
                <a:off x="3024" y="2558"/>
                <a:ext cx="1680" cy="288"/>
              </a:xfrm>
              <a:prstGeom prst="rect">
                <a:avLst/>
              </a:prstGeom>
              <a:noFill/>
              <a:ln w="28575">
                <a:noFill/>
                <a:miter lim="800000"/>
                <a:headEnd/>
                <a:tailEnd type="none" w="lg" len="lg"/>
              </a:ln>
              <a:effectLst/>
            </p:spPr>
            <p:txBody>
              <a:bodyPr>
                <a:spAutoFit/>
              </a:bodyPr>
              <a:lstStyle/>
              <a:p>
                <a:pPr>
                  <a:spcBef>
                    <a:spcPct val="50000"/>
                  </a:spcBef>
                </a:pPr>
                <a:r>
                  <a:rPr lang="en-US" altLang="zh-CN" sz="2400" b="1">
                    <a:solidFill>
                      <a:srgbClr val="FFFF00"/>
                    </a:solidFill>
                    <a:effectLst>
                      <a:outerShdw blurRad="38100" dist="38100" dir="2700000" algn="tl">
                        <a:srgbClr val="000000"/>
                      </a:outerShdw>
                    </a:effectLst>
                    <a:latin typeface="Arial" charset="0"/>
                  </a:rPr>
                  <a:t>     Receiving</a:t>
                </a:r>
              </a:p>
            </p:txBody>
          </p:sp>
          <p:sp>
            <p:nvSpPr>
              <p:cNvPr id="360463" name="Text Box 15"/>
              <p:cNvSpPr txBox="1">
                <a:spLocks noChangeArrowheads="1"/>
              </p:cNvSpPr>
              <p:nvPr/>
            </p:nvSpPr>
            <p:spPr bwMode="auto">
              <a:xfrm>
                <a:off x="2971" y="2852"/>
                <a:ext cx="1633" cy="442"/>
              </a:xfrm>
              <a:prstGeom prst="rect">
                <a:avLst/>
              </a:prstGeom>
              <a:noFill/>
              <a:ln w="28575">
                <a:noFill/>
                <a:miter lim="800000"/>
                <a:headEnd/>
                <a:tailEnd type="none" w="lg" len="lg"/>
              </a:ln>
              <a:effectLst/>
            </p:spPr>
            <p:txBody>
              <a:bodyPr>
                <a:spAutoFit/>
              </a:bodyPr>
              <a:lstStyle/>
              <a:p>
                <a:r>
                  <a:rPr lang="en-US" altLang="zh-CN" sz="2000" b="1">
                    <a:solidFill>
                      <a:srgbClr val="FFFF00"/>
                    </a:solidFill>
                    <a:effectLst>
                      <a:outerShdw blurRad="38100" dist="38100" dir="2700000" algn="tl">
                        <a:srgbClr val="000000"/>
                      </a:outerShdw>
                    </a:effectLst>
                    <a:latin typeface="Arial" charset="0"/>
                  </a:rPr>
                  <a:t>     entry / pickup</a:t>
                </a:r>
              </a:p>
              <a:p>
                <a:r>
                  <a:rPr lang="en-US" altLang="zh-CN" sz="2000" b="1">
                    <a:solidFill>
                      <a:srgbClr val="FFFF00"/>
                    </a:solidFill>
                    <a:effectLst>
                      <a:outerShdw blurRad="38100" dist="38100" dir="2700000" algn="tl">
                        <a:srgbClr val="000000"/>
                      </a:outerShdw>
                    </a:effectLst>
                    <a:latin typeface="Arial" charset="0"/>
                  </a:rPr>
                  <a:t>     exit / disconnect</a:t>
                </a:r>
              </a:p>
            </p:txBody>
          </p:sp>
        </p:grpSp>
        <p:sp>
          <p:nvSpPr>
            <p:cNvPr id="360472" name="Text Box 24"/>
            <p:cNvSpPr txBox="1">
              <a:spLocks noChangeArrowheads="1"/>
            </p:cNvSpPr>
            <p:nvPr/>
          </p:nvSpPr>
          <p:spPr bwMode="auto">
            <a:xfrm>
              <a:off x="3198" y="3385"/>
              <a:ext cx="1496"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状态的进入退出活动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0474"/>
                                        </p:tgtEl>
                                        <p:attrNameLst>
                                          <p:attrName>style.visibility</p:attrName>
                                        </p:attrNameLst>
                                      </p:cBhvr>
                                      <p:to>
                                        <p:strVal val="visible"/>
                                      </p:to>
                                    </p:set>
                                    <p:anim calcmode="lin" valueType="num">
                                      <p:cBhvr additive="base">
                                        <p:cTn id="7" dur="500" fill="hold"/>
                                        <p:tgtEl>
                                          <p:spTgt spid="360474"/>
                                        </p:tgtEl>
                                        <p:attrNameLst>
                                          <p:attrName>ppt_x</p:attrName>
                                        </p:attrNameLst>
                                      </p:cBhvr>
                                      <p:tavLst>
                                        <p:tav tm="0">
                                          <p:val>
                                            <p:strVal val="0-#ppt_w/2"/>
                                          </p:val>
                                        </p:tav>
                                        <p:tav tm="100000">
                                          <p:val>
                                            <p:strVal val="#ppt_x"/>
                                          </p:val>
                                        </p:tav>
                                      </p:tavLst>
                                    </p:anim>
                                    <p:anim calcmode="lin" valueType="num">
                                      <p:cBhvr additive="base">
                                        <p:cTn id="8" dur="500" fill="hold"/>
                                        <p:tgtEl>
                                          <p:spTgt spid="3604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60473"/>
                                        </p:tgtEl>
                                        <p:attrNameLst>
                                          <p:attrName>style.visibility</p:attrName>
                                        </p:attrNameLst>
                                      </p:cBhvr>
                                      <p:to>
                                        <p:strVal val="visible"/>
                                      </p:to>
                                    </p:set>
                                    <p:anim calcmode="lin" valueType="num">
                                      <p:cBhvr additive="base">
                                        <p:cTn id="12" dur="500" fill="hold"/>
                                        <p:tgtEl>
                                          <p:spTgt spid="360473"/>
                                        </p:tgtEl>
                                        <p:attrNameLst>
                                          <p:attrName>ppt_x</p:attrName>
                                        </p:attrNameLst>
                                      </p:cBhvr>
                                      <p:tavLst>
                                        <p:tav tm="0">
                                          <p:val>
                                            <p:strVal val="1+#ppt_w/2"/>
                                          </p:val>
                                        </p:tav>
                                        <p:tav tm="100000">
                                          <p:val>
                                            <p:strVal val="#ppt_x"/>
                                          </p:val>
                                        </p:tav>
                                      </p:tavLst>
                                    </p:anim>
                                    <p:anim calcmode="lin" valueType="num">
                                      <p:cBhvr additive="base">
                                        <p:cTn id="13" dur="500" fill="hold"/>
                                        <p:tgtEl>
                                          <p:spTgt spid="3604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BC8129E-65F9-4DDE-9173-CF65B619931C}" type="slidenum">
              <a:rPr lang="en-US" altLang="zh-CN"/>
              <a:pPr/>
              <a:t>9</a:t>
            </a:fld>
            <a:endParaRPr lang="en-US" altLang="zh-CN"/>
          </a:p>
        </p:txBody>
      </p:sp>
      <p:sp>
        <p:nvSpPr>
          <p:cNvPr id="5123" name="Rectangle 3"/>
          <p:cNvSpPr>
            <a:spLocks noGrp="1" noChangeArrowheads="1"/>
          </p:cNvSpPr>
          <p:nvPr>
            <p:ph type="body" idx="1"/>
          </p:nvPr>
        </p:nvSpPr>
        <p:spPr>
          <a:xfrm>
            <a:off x="468313" y="1196975"/>
            <a:ext cx="8229600" cy="5327650"/>
          </a:xfrm>
        </p:spPr>
        <p:txBody>
          <a:bodyPr/>
          <a:lstStyle/>
          <a:p>
            <a:r>
              <a:rPr lang="zh-CN" altLang="en-US" b="1">
                <a:solidFill>
                  <a:srgbClr val="FFFF00"/>
                </a:solidFill>
              </a:rPr>
              <a:t>与面向对象相关的主要概念：</a:t>
            </a:r>
          </a:p>
          <a:p>
            <a:pPr lvl="1"/>
            <a:r>
              <a:rPr lang="zh-CN" altLang="en-US" b="1">
                <a:solidFill>
                  <a:srgbClr val="FFFF00"/>
                </a:solidFill>
              </a:rPr>
              <a:t>标识身份（</a:t>
            </a:r>
            <a:r>
              <a:rPr lang="en-US" altLang="zh-CN" b="1">
                <a:solidFill>
                  <a:srgbClr val="FFFF00"/>
                </a:solidFill>
              </a:rPr>
              <a:t>Identity</a:t>
            </a:r>
            <a:r>
              <a:rPr lang="zh-CN" altLang="en-US" b="1">
                <a:solidFill>
                  <a:srgbClr val="FFFF00"/>
                </a:solidFill>
              </a:rPr>
              <a:t>）；</a:t>
            </a:r>
          </a:p>
          <a:p>
            <a:pPr lvl="1"/>
            <a:r>
              <a:rPr lang="zh-CN" altLang="en-US" b="1">
                <a:solidFill>
                  <a:srgbClr val="FFFF00"/>
                </a:solidFill>
              </a:rPr>
              <a:t>抽象（</a:t>
            </a:r>
            <a:r>
              <a:rPr lang="en-US" altLang="zh-CN" b="1">
                <a:solidFill>
                  <a:srgbClr val="FFFF00"/>
                </a:solidFill>
              </a:rPr>
              <a:t>Abstraction</a:t>
            </a:r>
            <a:r>
              <a:rPr lang="zh-CN" altLang="en-US" b="1">
                <a:solidFill>
                  <a:srgbClr val="FFFF00"/>
                </a:solidFill>
              </a:rPr>
              <a:t>）；</a:t>
            </a:r>
          </a:p>
          <a:p>
            <a:pPr lvl="1"/>
            <a:r>
              <a:rPr lang="zh-CN" altLang="en-US" b="1">
                <a:solidFill>
                  <a:srgbClr val="FFFF00"/>
                </a:solidFill>
              </a:rPr>
              <a:t>分类（</a:t>
            </a:r>
            <a:r>
              <a:rPr lang="en-US" altLang="zh-CN" b="1">
                <a:solidFill>
                  <a:srgbClr val="FFFF00"/>
                </a:solidFill>
              </a:rPr>
              <a:t>Classification</a:t>
            </a:r>
            <a:r>
              <a:rPr lang="zh-CN" altLang="en-US" b="1">
                <a:solidFill>
                  <a:srgbClr val="FFFF00"/>
                </a:solidFill>
              </a:rPr>
              <a:t>）；</a:t>
            </a:r>
          </a:p>
          <a:p>
            <a:pPr lvl="1"/>
            <a:r>
              <a:rPr lang="zh-CN" altLang="en-US" b="1">
                <a:solidFill>
                  <a:srgbClr val="FFFF00"/>
                </a:solidFill>
              </a:rPr>
              <a:t>封装（</a:t>
            </a:r>
            <a:r>
              <a:rPr lang="en-US" altLang="zh-CN" b="1">
                <a:solidFill>
                  <a:srgbClr val="FFFF00"/>
                </a:solidFill>
              </a:rPr>
              <a:t>Encapsulation</a:t>
            </a:r>
            <a:r>
              <a:rPr lang="zh-CN" altLang="en-US" b="1">
                <a:solidFill>
                  <a:srgbClr val="FFFF00"/>
                </a:solidFill>
              </a:rPr>
              <a:t>）；</a:t>
            </a:r>
          </a:p>
          <a:p>
            <a:pPr lvl="1"/>
            <a:r>
              <a:rPr lang="zh-CN" altLang="en-US" b="1">
                <a:solidFill>
                  <a:srgbClr val="FFFF00"/>
                </a:solidFill>
              </a:rPr>
              <a:t>继承（</a:t>
            </a:r>
            <a:r>
              <a:rPr lang="en-US" altLang="zh-CN" b="1">
                <a:solidFill>
                  <a:srgbClr val="FFFF00"/>
                </a:solidFill>
              </a:rPr>
              <a:t>Inheritance</a:t>
            </a:r>
            <a:r>
              <a:rPr lang="zh-CN" altLang="en-US" b="1">
                <a:solidFill>
                  <a:srgbClr val="FFFF00"/>
                </a:solidFill>
              </a:rPr>
              <a:t>）；</a:t>
            </a:r>
          </a:p>
          <a:p>
            <a:pPr lvl="1"/>
            <a:r>
              <a:rPr lang="zh-CN" altLang="en-US" b="1">
                <a:solidFill>
                  <a:srgbClr val="FFFF00"/>
                </a:solidFill>
              </a:rPr>
              <a:t>多态（</a:t>
            </a:r>
            <a:r>
              <a:rPr lang="en-US" altLang="zh-CN" b="1">
                <a:solidFill>
                  <a:srgbClr val="FFFF00"/>
                </a:solidFill>
              </a:rPr>
              <a:t>Polymorphism</a:t>
            </a:r>
            <a:r>
              <a:rPr lang="zh-CN" altLang="en-US" b="1">
                <a:solidFill>
                  <a:srgbClr val="FFFF00"/>
                </a:solidFill>
              </a:rPr>
              <a:t>）；</a:t>
            </a:r>
          </a:p>
          <a:p>
            <a:r>
              <a:rPr lang="zh-CN" altLang="en-US" b="1">
                <a:solidFill>
                  <a:srgbClr val="FFFF00"/>
                </a:solidFill>
              </a:rPr>
              <a:t>这些概念按与面向对象本质相关的程度排列；</a:t>
            </a:r>
          </a:p>
        </p:txBody>
      </p:sp>
      <p:sp>
        <p:nvSpPr>
          <p:cNvPr id="5124"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5125"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1"/>
          </p:nvPr>
        </p:nvSpPr>
        <p:spPr/>
        <p:txBody>
          <a:bodyPr/>
          <a:lstStyle/>
          <a:p>
            <a:fld id="{09DAE7E2-D90C-4454-B348-25B2C65DAC6E}" type="slidenum">
              <a:rPr lang="en-US" altLang="zh-CN"/>
              <a:pPr/>
              <a:t>90</a:t>
            </a:fld>
            <a:endParaRPr lang="en-US" altLang="zh-CN"/>
          </a:p>
        </p:txBody>
      </p:sp>
      <p:sp>
        <p:nvSpPr>
          <p:cNvPr id="362498"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状态机图</a:t>
            </a:r>
            <a:endParaRPr lang="zh-CN" altLang="en-US" sz="4000" b="1" dirty="0">
              <a:solidFill>
                <a:srgbClr val="FFFF00"/>
              </a:solidFill>
              <a:effectLst>
                <a:outerShdw blurRad="38100" dist="38100" dir="2700000" algn="tl">
                  <a:srgbClr val="000000"/>
                </a:outerShdw>
              </a:effectLst>
            </a:endParaRPr>
          </a:p>
        </p:txBody>
      </p:sp>
      <p:sp>
        <p:nvSpPr>
          <p:cNvPr id="362499"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62521" name="Group 25"/>
          <p:cNvGrpSpPr>
            <a:grpSpLocks/>
          </p:cNvGrpSpPr>
          <p:nvPr/>
        </p:nvGrpSpPr>
        <p:grpSpPr bwMode="auto">
          <a:xfrm>
            <a:off x="827088" y="1773238"/>
            <a:ext cx="7273925" cy="3394075"/>
            <a:chOff x="521" y="1117"/>
            <a:chExt cx="4582" cy="2138"/>
          </a:xfrm>
        </p:grpSpPr>
        <p:sp>
          <p:nvSpPr>
            <p:cNvPr id="362512" name="Rectangle 16"/>
            <p:cNvSpPr>
              <a:spLocks noChangeArrowheads="1"/>
            </p:cNvSpPr>
            <p:nvPr/>
          </p:nvSpPr>
          <p:spPr bwMode="auto">
            <a:xfrm>
              <a:off x="521" y="1117"/>
              <a:ext cx="4582" cy="1723"/>
            </a:xfrm>
            <a:prstGeom prst="rect">
              <a:avLst/>
            </a:prstGeom>
            <a:noFill/>
            <a:ln w="28575">
              <a:solidFill>
                <a:srgbClr val="FFFF00"/>
              </a:solidFill>
              <a:miter lim="800000"/>
              <a:headEnd/>
              <a:tailEnd/>
            </a:ln>
            <a:effectLst/>
          </p:spPr>
          <p:txBody>
            <a:bodyPr wrap="none" anchor="ctr"/>
            <a:lstStyle/>
            <a:p>
              <a:endParaRPr lang="zh-CN" altLang="en-US"/>
            </a:p>
          </p:txBody>
        </p:sp>
        <p:sp>
          <p:nvSpPr>
            <p:cNvPr id="362513" name="AutoShape 17"/>
            <p:cNvSpPr>
              <a:spLocks noChangeArrowheads="1"/>
            </p:cNvSpPr>
            <p:nvPr/>
          </p:nvSpPr>
          <p:spPr bwMode="auto">
            <a:xfrm>
              <a:off x="657" y="1888"/>
              <a:ext cx="1088" cy="681"/>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State1</a:t>
              </a:r>
            </a:p>
            <a:p>
              <a:pPr algn="ctr"/>
              <a:r>
                <a:rPr lang="en-US" altLang="zh-CN" sz="2000" b="1" i="1">
                  <a:effectLst>
                    <a:outerShdw blurRad="38100" dist="38100" dir="2700000" algn="tl">
                      <a:srgbClr val="000000"/>
                    </a:outerShdw>
                  </a:effectLst>
                </a:rPr>
                <a:t>do</a:t>
              </a:r>
              <a:r>
                <a:rPr lang="en-US" altLang="zh-CN" sz="2000" b="1">
                  <a:effectLst>
                    <a:outerShdw blurRad="38100" dist="38100" dir="2700000" algn="tl">
                      <a:srgbClr val="000000"/>
                    </a:outerShdw>
                  </a:effectLst>
                </a:rPr>
                <a:t> / activity</a:t>
              </a:r>
            </a:p>
            <a:p>
              <a:pPr algn="ctr"/>
              <a:r>
                <a:rPr lang="en-US" altLang="zh-CN" sz="2000" b="1" i="1">
                  <a:effectLst>
                    <a:outerShdw blurRad="38100" dist="38100" dir="2700000" algn="tl">
                      <a:srgbClr val="000000"/>
                    </a:outerShdw>
                  </a:effectLst>
                </a:rPr>
                <a:t>event </a:t>
              </a:r>
              <a:r>
                <a:rPr lang="en-US" altLang="zh-CN" sz="2000" b="1">
                  <a:effectLst>
                    <a:outerShdw blurRad="38100" dist="38100" dir="2700000" algn="tl">
                      <a:srgbClr val="000000"/>
                    </a:outerShdw>
                  </a:effectLst>
                </a:rPr>
                <a:t>/ effect</a:t>
              </a:r>
            </a:p>
          </p:txBody>
        </p:sp>
        <p:sp>
          <p:nvSpPr>
            <p:cNvPr id="362514" name="AutoShape 18"/>
            <p:cNvSpPr>
              <a:spLocks noChangeArrowheads="1"/>
            </p:cNvSpPr>
            <p:nvPr/>
          </p:nvSpPr>
          <p:spPr bwMode="auto">
            <a:xfrm>
              <a:off x="4105" y="1888"/>
              <a:ext cx="830" cy="681"/>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State2</a:t>
              </a:r>
            </a:p>
            <a:p>
              <a:pPr algn="ctr"/>
              <a:endParaRPr lang="en-US" altLang="zh-CN" sz="2000" b="1" i="1">
                <a:effectLst>
                  <a:outerShdw blurRad="38100" dist="38100" dir="2700000" algn="tl">
                    <a:srgbClr val="000000"/>
                  </a:outerShdw>
                </a:effectLst>
              </a:endParaRPr>
            </a:p>
            <a:p>
              <a:pPr algn="ctr"/>
              <a:r>
                <a:rPr lang="en-US" altLang="zh-CN" sz="2000" b="1" i="1">
                  <a:effectLst>
                    <a:outerShdw blurRad="38100" dist="38100" dir="2700000" algn="tl">
                      <a:srgbClr val="000000"/>
                    </a:outerShdw>
                  </a:effectLst>
                  <a:latin typeface="Arial"/>
                </a:rPr>
                <a:t>…</a:t>
              </a:r>
              <a:endParaRPr lang="en-US" altLang="zh-CN" sz="2000" b="1">
                <a:effectLst>
                  <a:outerShdw blurRad="38100" dist="38100" dir="2700000" algn="tl">
                    <a:srgbClr val="000000"/>
                  </a:outerShdw>
                </a:effectLst>
              </a:endParaRPr>
            </a:p>
          </p:txBody>
        </p:sp>
        <p:sp>
          <p:nvSpPr>
            <p:cNvPr id="362515" name="Line 19"/>
            <p:cNvSpPr>
              <a:spLocks noChangeShapeType="1"/>
            </p:cNvSpPr>
            <p:nvPr/>
          </p:nvSpPr>
          <p:spPr bwMode="auto">
            <a:xfrm>
              <a:off x="1746" y="2230"/>
              <a:ext cx="2359" cy="0"/>
            </a:xfrm>
            <a:prstGeom prst="line">
              <a:avLst/>
            </a:prstGeom>
            <a:noFill/>
            <a:ln w="28575">
              <a:solidFill>
                <a:srgbClr val="FFFF00"/>
              </a:solidFill>
              <a:round/>
              <a:headEnd/>
              <a:tailEnd type="arrow" w="lg" len="lg"/>
            </a:ln>
            <a:effectLst/>
          </p:spPr>
          <p:txBody>
            <a:bodyPr/>
            <a:lstStyle/>
            <a:p>
              <a:endParaRPr lang="zh-CN" altLang="en-US"/>
            </a:p>
          </p:txBody>
        </p:sp>
        <p:sp>
          <p:nvSpPr>
            <p:cNvPr id="362516" name="Text Box 20"/>
            <p:cNvSpPr txBox="1">
              <a:spLocks noChangeArrowheads="1"/>
            </p:cNvSpPr>
            <p:nvPr/>
          </p:nvSpPr>
          <p:spPr bwMode="auto">
            <a:xfrm>
              <a:off x="1791" y="2000"/>
              <a:ext cx="2223"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event (attribs) [condition] / effect</a:t>
              </a:r>
            </a:p>
          </p:txBody>
        </p:sp>
        <p:sp>
          <p:nvSpPr>
            <p:cNvPr id="362517" name="Freeform 21"/>
            <p:cNvSpPr>
              <a:spLocks/>
            </p:cNvSpPr>
            <p:nvPr/>
          </p:nvSpPr>
          <p:spPr bwMode="auto">
            <a:xfrm>
              <a:off x="521" y="1117"/>
              <a:ext cx="1180" cy="272"/>
            </a:xfrm>
            <a:custGeom>
              <a:avLst/>
              <a:gdLst/>
              <a:ahLst/>
              <a:cxnLst>
                <a:cxn ang="0">
                  <a:pos x="1180" y="0"/>
                </a:cxn>
                <a:cxn ang="0">
                  <a:pos x="1180" y="90"/>
                </a:cxn>
                <a:cxn ang="0">
                  <a:pos x="1089" y="181"/>
                </a:cxn>
                <a:cxn ang="0">
                  <a:pos x="0" y="181"/>
                </a:cxn>
              </a:cxnLst>
              <a:rect l="0" t="0" r="r" b="b"/>
              <a:pathLst>
                <a:path w="1180" h="181">
                  <a:moveTo>
                    <a:pt x="1180" y="0"/>
                  </a:moveTo>
                  <a:lnTo>
                    <a:pt x="1180" y="90"/>
                  </a:lnTo>
                  <a:lnTo>
                    <a:pt x="1089" y="181"/>
                  </a:lnTo>
                  <a:lnTo>
                    <a:pt x="0" y="181"/>
                  </a:lnTo>
                </a:path>
              </a:pathLst>
            </a:custGeom>
            <a:noFill/>
            <a:ln w="28575" cmpd="sng">
              <a:solidFill>
                <a:srgbClr val="FFFF00"/>
              </a:solidFill>
              <a:round/>
              <a:headEnd/>
              <a:tailEnd/>
            </a:ln>
            <a:effectLst/>
          </p:spPr>
          <p:txBody>
            <a:bodyPr/>
            <a:lstStyle/>
            <a:p>
              <a:endParaRPr lang="zh-CN" altLang="en-US"/>
            </a:p>
          </p:txBody>
        </p:sp>
        <p:sp>
          <p:nvSpPr>
            <p:cNvPr id="362518" name="Text Box 22"/>
            <p:cNvSpPr txBox="1">
              <a:spLocks noChangeArrowheads="1"/>
            </p:cNvSpPr>
            <p:nvPr/>
          </p:nvSpPr>
          <p:spPr bwMode="auto">
            <a:xfrm>
              <a:off x="612" y="1117"/>
              <a:ext cx="997" cy="233"/>
            </a:xfrm>
            <a:prstGeom prst="rect">
              <a:avLst/>
            </a:prstGeom>
            <a:noFill/>
            <a:ln w="9525">
              <a:noFill/>
              <a:miter lim="800000"/>
              <a:headEnd/>
              <a:tailEnd/>
            </a:ln>
            <a:effectLst/>
          </p:spPr>
          <p:txBody>
            <a:bodyPr wrap="square">
              <a:spAutoFit/>
            </a:bodyPr>
            <a:lstStyle/>
            <a:p>
              <a:pPr>
                <a:spcBef>
                  <a:spcPct val="50000"/>
                </a:spcBef>
              </a:pPr>
              <a:r>
                <a:rPr lang="zh-CN" altLang="en-US" sz="1800" b="1" dirty="0" smtClean="0">
                  <a:effectLst>
                    <a:outerShdw blurRad="38100" dist="38100" dir="2700000" algn="tl">
                      <a:srgbClr val="000000"/>
                    </a:outerShdw>
                  </a:effectLst>
                </a:rPr>
                <a:t>状态机图</a:t>
              </a:r>
              <a:r>
                <a:rPr lang="zh-CN" altLang="en-US" sz="1800" b="1" dirty="0">
                  <a:effectLst>
                    <a:outerShdw blurRad="38100" dist="38100" dir="2700000" algn="tl">
                      <a:srgbClr val="000000"/>
                    </a:outerShdw>
                  </a:effectLst>
                </a:rPr>
                <a:t>名称</a:t>
              </a:r>
            </a:p>
          </p:txBody>
        </p:sp>
        <p:sp>
          <p:nvSpPr>
            <p:cNvPr id="362520" name="Text Box 24"/>
            <p:cNvSpPr txBox="1">
              <a:spLocks noChangeArrowheads="1"/>
            </p:cNvSpPr>
            <p:nvPr/>
          </p:nvSpPr>
          <p:spPr bwMode="auto">
            <a:xfrm>
              <a:off x="1973" y="3022"/>
              <a:ext cx="1996" cy="233"/>
            </a:xfrm>
            <a:prstGeom prst="rect">
              <a:avLst/>
            </a:prstGeom>
            <a:noFill/>
            <a:ln w="9525">
              <a:noFill/>
              <a:miter lim="800000"/>
              <a:headEnd/>
              <a:tailEnd/>
            </a:ln>
            <a:effectLst/>
          </p:spPr>
          <p:txBody>
            <a:bodyPr wrap="square">
              <a:spAutoFit/>
            </a:bodyPr>
            <a:lstStyle/>
            <a:p>
              <a:pPr>
                <a:spcBef>
                  <a:spcPct val="50000"/>
                </a:spcBef>
              </a:pPr>
              <a:r>
                <a:rPr lang="zh-CN" altLang="en-US" sz="1800" b="1" dirty="0" smtClean="0">
                  <a:effectLst>
                    <a:outerShdw blurRad="38100" dist="38100" dir="2700000" algn="tl">
                      <a:srgbClr val="000000"/>
                    </a:outerShdw>
                  </a:effectLst>
                </a:rPr>
                <a:t>状态机图</a:t>
              </a:r>
              <a:r>
                <a:rPr lang="zh-CN" altLang="en-US" sz="1800" b="1" dirty="0">
                  <a:effectLst>
                    <a:outerShdw blurRad="38100" dist="38100" dir="2700000" algn="tl">
                      <a:srgbClr val="000000"/>
                    </a:outerShdw>
                  </a:effectLst>
                </a:rPr>
                <a:t>的基本表示法小结</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362521"/>
                                        </p:tgtEl>
                                        <p:attrNameLst>
                                          <p:attrName>style.visibility</p:attrName>
                                        </p:attrNameLst>
                                      </p:cBhvr>
                                      <p:to>
                                        <p:strVal val="visible"/>
                                      </p:to>
                                    </p:set>
                                    <p:animEffect transition="in" filter="box(out)">
                                      <p:cBhvr>
                                        <p:cTn id="7" dur="500"/>
                                        <p:tgtEl>
                                          <p:spTgt spid="362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AB16D96-5E55-4DAD-9655-DA7F922A2F40}" type="slidenum">
              <a:rPr lang="en-US" altLang="zh-CN"/>
              <a:pPr/>
              <a:t>91</a:t>
            </a:fld>
            <a:endParaRPr lang="en-US" altLang="zh-CN"/>
          </a:p>
        </p:txBody>
      </p:sp>
      <p:sp>
        <p:nvSpPr>
          <p:cNvPr id="359426" name="Text Box 2"/>
          <p:cNvSpPr txBox="1">
            <a:spLocks noChangeArrowheads="1"/>
          </p:cNvSpPr>
          <p:nvPr/>
        </p:nvSpPr>
        <p:spPr bwMode="auto">
          <a:xfrm>
            <a:off x="2123728" y="6021288"/>
            <a:ext cx="5791200" cy="457200"/>
          </a:xfrm>
          <a:prstGeom prst="rect">
            <a:avLst/>
          </a:prstGeom>
          <a:noFill/>
          <a:ln w="9525">
            <a:noFill/>
            <a:miter lim="800000"/>
            <a:headEnd/>
            <a:tailEnd/>
          </a:ln>
          <a:effectLst/>
        </p:spPr>
        <p:txBody>
          <a:bodyPr>
            <a:spAutoFit/>
          </a:bodyPr>
          <a:lstStyle/>
          <a:p>
            <a:pPr>
              <a:spcBef>
                <a:spcPct val="50000"/>
              </a:spcBef>
            </a:pPr>
            <a:r>
              <a:rPr kumimoji="1" lang="zh-CN" altLang="en-US" sz="2400" b="1" dirty="0">
                <a:solidFill>
                  <a:srgbClr val="FFFF00"/>
                </a:solidFill>
                <a:effectLst>
                  <a:outerShdw blurRad="38100" dist="38100" dir="2700000" algn="tl">
                    <a:srgbClr val="000000"/>
                  </a:outerShdw>
                </a:effectLst>
                <a:latin typeface="Times New Roman" pitchFamily="18" charset="0"/>
              </a:rPr>
              <a:t>简单手表“设置时间” 的</a:t>
            </a:r>
            <a:r>
              <a:rPr kumimoji="1" lang="zh-CN" altLang="en-US" sz="2400" b="1" dirty="0" smtClean="0">
                <a:solidFill>
                  <a:srgbClr val="FFFF00"/>
                </a:solidFill>
                <a:effectLst>
                  <a:outerShdw blurRad="38100" dist="38100" dir="2700000" algn="tl">
                    <a:srgbClr val="000000"/>
                  </a:outerShdw>
                </a:effectLst>
                <a:latin typeface="Times New Roman" pitchFamily="18" charset="0"/>
              </a:rPr>
              <a:t>状态机图</a:t>
            </a:r>
            <a:endParaRPr kumimoji="1" lang="zh-CN" altLang="en-US" sz="2400" b="1" dirty="0">
              <a:solidFill>
                <a:srgbClr val="FFFF00"/>
              </a:solidFill>
              <a:effectLst>
                <a:outerShdw blurRad="38100" dist="38100" dir="2700000" algn="tl">
                  <a:srgbClr val="000000"/>
                </a:outerShdw>
              </a:effectLst>
              <a:latin typeface="Times New Roman" pitchFamily="18" charset="0"/>
            </a:endParaRPr>
          </a:p>
        </p:txBody>
      </p:sp>
      <p:pic>
        <p:nvPicPr>
          <p:cNvPr id="359427" name="Picture 3" descr="Uml-StateD-SimpleWatch01"/>
          <p:cNvPicPr>
            <a:picLocks noChangeAspect="1" noChangeArrowheads="1"/>
          </p:cNvPicPr>
          <p:nvPr/>
        </p:nvPicPr>
        <p:blipFill>
          <a:blip r:embed="rId2" cstate="print"/>
          <a:srcRect/>
          <a:stretch>
            <a:fillRect/>
          </a:stretch>
        </p:blipFill>
        <p:spPr bwMode="auto">
          <a:xfrm>
            <a:off x="762000" y="228600"/>
            <a:ext cx="7572375" cy="5684838"/>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0B5A5382-DE7C-4578-B470-00A6C63A1EC5}" type="slidenum">
              <a:rPr lang="en-US" altLang="zh-CN"/>
              <a:pPr/>
              <a:t>92</a:t>
            </a:fld>
            <a:endParaRPr lang="en-US" altLang="zh-CN"/>
          </a:p>
        </p:txBody>
      </p:sp>
      <p:sp>
        <p:nvSpPr>
          <p:cNvPr id="363522" name="Rectangle 2"/>
          <p:cNvSpPr>
            <a:spLocks noGrp="1" noChangeArrowheads="1"/>
          </p:cNvSpPr>
          <p:nvPr>
            <p:ph type="body" idx="1"/>
          </p:nvPr>
        </p:nvSpPr>
        <p:spPr>
          <a:xfrm>
            <a:off x="250825" y="1196975"/>
            <a:ext cx="8569325" cy="2663825"/>
          </a:xfrm>
        </p:spPr>
        <p:txBody>
          <a:bodyPr/>
          <a:lstStyle/>
          <a:p>
            <a:pPr>
              <a:lnSpc>
                <a:spcPct val="110000"/>
              </a:lnSpc>
            </a:pPr>
            <a:r>
              <a:rPr lang="zh-CN" altLang="en-US" b="1" dirty="0">
                <a:solidFill>
                  <a:srgbClr val="FFFF00"/>
                </a:solidFill>
              </a:rPr>
              <a:t>当要刻画的问题复杂时，可以使用子状态机（</a:t>
            </a:r>
            <a:r>
              <a:rPr lang="en-US" altLang="zh-CN" b="1" dirty="0">
                <a:solidFill>
                  <a:srgbClr val="FFFF00"/>
                </a:solidFill>
              </a:rPr>
              <a:t>submachine</a:t>
            </a:r>
            <a:r>
              <a:rPr lang="zh-CN" altLang="en-US" b="1" dirty="0">
                <a:solidFill>
                  <a:srgbClr val="FFFF00"/>
                </a:solidFill>
              </a:rPr>
              <a:t>）来组织模型。</a:t>
            </a:r>
          </a:p>
          <a:p>
            <a:pPr>
              <a:lnSpc>
                <a:spcPct val="110000"/>
              </a:lnSpc>
            </a:pPr>
            <a:r>
              <a:rPr lang="zh-CN" altLang="en-US" b="1" dirty="0">
                <a:solidFill>
                  <a:srgbClr val="FFFF00"/>
                </a:solidFill>
              </a:rPr>
              <a:t>调用子状态机的</a:t>
            </a:r>
            <a:r>
              <a:rPr lang="en-US" altLang="zh-CN" b="1" dirty="0">
                <a:solidFill>
                  <a:srgbClr val="FFFF00"/>
                </a:solidFill>
              </a:rPr>
              <a:t>UML</a:t>
            </a:r>
            <a:r>
              <a:rPr lang="zh-CN" altLang="en-US" b="1" dirty="0">
                <a:solidFill>
                  <a:srgbClr val="FFFF00"/>
                </a:solidFill>
              </a:rPr>
              <a:t>表示法是列出局部状态名，后面跟着冒号和子状态机。</a:t>
            </a:r>
          </a:p>
        </p:txBody>
      </p:sp>
      <p:sp>
        <p:nvSpPr>
          <p:cNvPr id="36352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a:solidFill>
                  <a:srgbClr val="FFFF00"/>
                </a:solidFill>
                <a:effectLst>
                  <a:outerShdw blurRad="38100" dist="38100" dir="2700000" algn="tl">
                    <a:srgbClr val="000000"/>
                  </a:outerShdw>
                </a:effectLst>
              </a:rPr>
              <a:t>嵌套</a:t>
            </a:r>
            <a:r>
              <a:rPr lang="zh-CN" altLang="en-US" sz="4000" b="1" dirty="0" smtClean="0">
                <a:solidFill>
                  <a:srgbClr val="FFFF00"/>
                </a:solidFill>
                <a:effectLst>
                  <a:outerShdw blurRad="38100" dist="38100" dir="2700000" algn="tl">
                    <a:srgbClr val="000000"/>
                  </a:outerShdw>
                </a:effectLst>
              </a:rPr>
              <a:t>状态机图</a:t>
            </a:r>
            <a:endParaRPr lang="zh-CN" altLang="en-US" sz="4000" b="1" dirty="0">
              <a:solidFill>
                <a:srgbClr val="FFFF00"/>
              </a:solidFill>
              <a:effectLst>
                <a:outerShdw blurRad="38100" dist="38100" dir="2700000" algn="tl">
                  <a:srgbClr val="000000"/>
                </a:outerShdw>
              </a:effectLst>
            </a:endParaRPr>
          </a:p>
        </p:txBody>
      </p:sp>
      <p:sp>
        <p:nvSpPr>
          <p:cNvPr id="36352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63534" name="AutoShape 14"/>
          <p:cNvSpPr>
            <a:spLocks noChangeArrowheads="1"/>
          </p:cNvSpPr>
          <p:nvPr/>
        </p:nvSpPr>
        <p:spPr bwMode="auto">
          <a:xfrm>
            <a:off x="2627313" y="3644900"/>
            <a:ext cx="2879725" cy="647700"/>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dispense: DispenseItem</a:t>
            </a:r>
          </a:p>
        </p:txBody>
      </p:sp>
      <p:grpSp>
        <p:nvGrpSpPr>
          <p:cNvPr id="363545" name="Group 25"/>
          <p:cNvGrpSpPr>
            <a:grpSpLocks/>
          </p:cNvGrpSpPr>
          <p:nvPr/>
        </p:nvGrpSpPr>
        <p:grpSpPr bwMode="auto">
          <a:xfrm>
            <a:off x="1547813" y="4500563"/>
            <a:ext cx="5905500" cy="1958975"/>
            <a:chOff x="975" y="2835"/>
            <a:chExt cx="3720" cy="1234"/>
          </a:xfrm>
        </p:grpSpPr>
        <p:sp>
          <p:nvSpPr>
            <p:cNvPr id="363536" name="Rectangle 16"/>
            <p:cNvSpPr>
              <a:spLocks noChangeArrowheads="1"/>
            </p:cNvSpPr>
            <p:nvPr/>
          </p:nvSpPr>
          <p:spPr bwMode="auto">
            <a:xfrm>
              <a:off x="975" y="2835"/>
              <a:ext cx="3720" cy="978"/>
            </a:xfrm>
            <a:prstGeom prst="rect">
              <a:avLst/>
            </a:prstGeom>
            <a:noFill/>
            <a:ln w="28575">
              <a:solidFill>
                <a:srgbClr val="FFFF00"/>
              </a:solidFill>
              <a:miter lim="800000"/>
              <a:headEnd/>
              <a:tailEnd/>
            </a:ln>
            <a:effectLst/>
          </p:spPr>
          <p:txBody>
            <a:bodyPr wrap="none" anchor="ctr"/>
            <a:lstStyle/>
            <a:p>
              <a:endParaRPr lang="zh-CN" altLang="en-US"/>
            </a:p>
          </p:txBody>
        </p:sp>
        <p:sp>
          <p:nvSpPr>
            <p:cNvPr id="363537" name="AutoShape 17"/>
            <p:cNvSpPr>
              <a:spLocks noChangeArrowheads="1"/>
            </p:cNvSpPr>
            <p:nvPr/>
          </p:nvSpPr>
          <p:spPr bwMode="auto">
            <a:xfrm>
              <a:off x="1085" y="3273"/>
              <a:ext cx="884" cy="386"/>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State1</a:t>
              </a:r>
            </a:p>
            <a:p>
              <a:pPr algn="ctr"/>
              <a:endParaRPr lang="en-US" altLang="zh-CN" sz="2000" b="1">
                <a:effectLst>
                  <a:outerShdw blurRad="38100" dist="38100" dir="2700000" algn="tl">
                    <a:srgbClr val="000000"/>
                  </a:outerShdw>
                </a:effectLst>
              </a:endParaRPr>
            </a:p>
          </p:txBody>
        </p:sp>
        <p:sp>
          <p:nvSpPr>
            <p:cNvPr id="363538" name="AutoShape 18"/>
            <p:cNvSpPr>
              <a:spLocks noChangeArrowheads="1"/>
            </p:cNvSpPr>
            <p:nvPr/>
          </p:nvSpPr>
          <p:spPr bwMode="auto">
            <a:xfrm>
              <a:off x="2835" y="3294"/>
              <a:ext cx="674" cy="386"/>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State2</a:t>
              </a:r>
            </a:p>
            <a:p>
              <a:pPr algn="ctr"/>
              <a:r>
                <a:rPr lang="en-US" altLang="zh-CN" sz="2000" b="1" i="1">
                  <a:effectLst>
                    <a:outerShdw blurRad="38100" dist="38100" dir="2700000" algn="tl">
                      <a:srgbClr val="000000"/>
                    </a:outerShdw>
                  </a:effectLst>
                  <a:latin typeface="Arial"/>
                </a:rPr>
                <a:t>…</a:t>
              </a:r>
              <a:endParaRPr lang="en-US" altLang="zh-CN" sz="2000" b="1">
                <a:effectLst>
                  <a:outerShdw blurRad="38100" dist="38100" dir="2700000" algn="tl">
                    <a:srgbClr val="000000"/>
                  </a:outerShdw>
                </a:effectLst>
              </a:endParaRPr>
            </a:p>
          </p:txBody>
        </p:sp>
        <p:sp>
          <p:nvSpPr>
            <p:cNvPr id="363539" name="Line 19"/>
            <p:cNvSpPr>
              <a:spLocks noChangeShapeType="1"/>
            </p:cNvSpPr>
            <p:nvPr/>
          </p:nvSpPr>
          <p:spPr bwMode="auto">
            <a:xfrm>
              <a:off x="1970" y="3467"/>
              <a:ext cx="865" cy="8"/>
            </a:xfrm>
            <a:prstGeom prst="line">
              <a:avLst/>
            </a:prstGeom>
            <a:noFill/>
            <a:ln w="28575">
              <a:solidFill>
                <a:srgbClr val="FFFF00"/>
              </a:solidFill>
              <a:round/>
              <a:headEnd/>
              <a:tailEnd type="arrow" w="lg" len="lg"/>
            </a:ln>
            <a:effectLst/>
          </p:spPr>
          <p:txBody>
            <a:bodyPr/>
            <a:lstStyle/>
            <a:p>
              <a:endParaRPr lang="zh-CN" altLang="en-US"/>
            </a:p>
          </p:txBody>
        </p:sp>
        <p:sp>
          <p:nvSpPr>
            <p:cNvPr id="363541" name="Freeform 21"/>
            <p:cNvSpPr>
              <a:spLocks/>
            </p:cNvSpPr>
            <p:nvPr/>
          </p:nvSpPr>
          <p:spPr bwMode="auto">
            <a:xfrm>
              <a:off x="975" y="2835"/>
              <a:ext cx="1497" cy="278"/>
            </a:xfrm>
            <a:custGeom>
              <a:avLst/>
              <a:gdLst/>
              <a:ahLst/>
              <a:cxnLst>
                <a:cxn ang="0">
                  <a:pos x="1180" y="0"/>
                </a:cxn>
                <a:cxn ang="0">
                  <a:pos x="1180" y="90"/>
                </a:cxn>
                <a:cxn ang="0">
                  <a:pos x="1089" y="181"/>
                </a:cxn>
                <a:cxn ang="0">
                  <a:pos x="0" y="181"/>
                </a:cxn>
              </a:cxnLst>
              <a:rect l="0" t="0" r="r" b="b"/>
              <a:pathLst>
                <a:path w="1180" h="181">
                  <a:moveTo>
                    <a:pt x="1180" y="0"/>
                  </a:moveTo>
                  <a:lnTo>
                    <a:pt x="1180" y="90"/>
                  </a:lnTo>
                  <a:lnTo>
                    <a:pt x="1089" y="181"/>
                  </a:lnTo>
                  <a:lnTo>
                    <a:pt x="0" y="181"/>
                  </a:lnTo>
                </a:path>
              </a:pathLst>
            </a:custGeom>
            <a:noFill/>
            <a:ln w="28575" cmpd="sng">
              <a:solidFill>
                <a:srgbClr val="FFFF00"/>
              </a:solidFill>
              <a:round/>
              <a:headEnd/>
              <a:tailEnd/>
            </a:ln>
            <a:effectLst/>
          </p:spPr>
          <p:txBody>
            <a:bodyPr/>
            <a:lstStyle/>
            <a:p>
              <a:endParaRPr lang="zh-CN" altLang="en-US"/>
            </a:p>
          </p:txBody>
        </p:sp>
        <p:sp>
          <p:nvSpPr>
            <p:cNvPr id="363542" name="Text Box 22"/>
            <p:cNvSpPr txBox="1">
              <a:spLocks noChangeArrowheads="1"/>
            </p:cNvSpPr>
            <p:nvPr/>
          </p:nvSpPr>
          <p:spPr bwMode="auto">
            <a:xfrm>
              <a:off x="1156" y="2840"/>
              <a:ext cx="978"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DispenseItem</a:t>
              </a:r>
            </a:p>
          </p:txBody>
        </p:sp>
        <p:sp>
          <p:nvSpPr>
            <p:cNvPr id="363543" name="Text Box 23"/>
            <p:cNvSpPr txBox="1">
              <a:spLocks noChangeArrowheads="1"/>
            </p:cNvSpPr>
            <p:nvPr/>
          </p:nvSpPr>
          <p:spPr bwMode="auto">
            <a:xfrm>
              <a:off x="2109" y="3838"/>
              <a:ext cx="1951" cy="231"/>
            </a:xfrm>
            <a:prstGeom prst="rect">
              <a:avLst/>
            </a:prstGeom>
            <a:noFill/>
            <a:ln w="9525">
              <a:noFill/>
              <a:miter lim="800000"/>
              <a:headEnd/>
              <a:tailEnd/>
            </a:ln>
            <a:effectLst/>
          </p:spPr>
          <p:txBody>
            <a:bodyPr>
              <a:spAutoFit/>
            </a:bodyPr>
            <a:lstStyle/>
            <a:p>
              <a:pPr>
                <a:spcBef>
                  <a:spcPct val="50000"/>
                </a:spcBef>
              </a:pPr>
              <a:r>
                <a:rPr lang="zh-CN" altLang="en-US" sz="1800" b="1" dirty="0">
                  <a:effectLst>
                    <a:outerShdw blurRad="38100" dist="38100" dir="2700000" algn="tl">
                      <a:srgbClr val="000000"/>
                    </a:outerShdw>
                  </a:effectLst>
                </a:rPr>
                <a:t>子状态机</a:t>
              </a:r>
              <a:r>
                <a:rPr lang="en-US" altLang="zh-CN" sz="1800" b="1" dirty="0" err="1" smtClean="0">
                  <a:effectLst>
                    <a:outerShdw blurRad="38100" dist="38100" dir="2700000" algn="tl">
                      <a:srgbClr val="000000"/>
                    </a:outerShdw>
                  </a:effectLst>
                </a:rPr>
                <a:t>DispenseItem</a:t>
              </a:r>
              <a:endParaRPr lang="en-US" altLang="zh-CN" sz="1800" b="1" dirty="0">
                <a:effectLst>
                  <a:outerShdw blurRad="38100" dist="38100" dir="2700000" algn="tl">
                    <a:srgbClr val="000000"/>
                  </a:outerShdw>
                </a:effectLst>
              </a:endParaRPr>
            </a:p>
          </p:txBody>
        </p:sp>
        <p:sp>
          <p:nvSpPr>
            <p:cNvPr id="363544" name="AutoShape 24"/>
            <p:cNvSpPr>
              <a:spLocks noChangeArrowheads="1"/>
            </p:cNvSpPr>
            <p:nvPr/>
          </p:nvSpPr>
          <p:spPr bwMode="auto">
            <a:xfrm>
              <a:off x="3878" y="3294"/>
              <a:ext cx="674" cy="386"/>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i="1">
                  <a:effectLst>
                    <a:outerShdw blurRad="38100" dist="38100" dir="2700000" algn="tl">
                      <a:srgbClr val="000000"/>
                    </a:outerShdw>
                  </a:effectLst>
                  <a:latin typeface="Arial"/>
                </a:rPr>
                <a:t>…</a:t>
              </a:r>
              <a:endParaRPr lang="en-US" altLang="zh-CN" sz="2000" b="1">
                <a:effectLst>
                  <a:outerShdw blurRad="38100" dist="38100" dir="2700000" algn="tl">
                    <a:srgbClr val="000000"/>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3534"/>
                                        </p:tgtEl>
                                        <p:attrNameLst>
                                          <p:attrName>style.visibility</p:attrName>
                                        </p:attrNameLst>
                                      </p:cBhvr>
                                      <p:to>
                                        <p:strVal val="visible"/>
                                      </p:to>
                                    </p:set>
                                    <p:animEffect transition="in" filter="wipe(left)">
                                      <p:cBhvr>
                                        <p:cTn id="7" dur="500"/>
                                        <p:tgtEl>
                                          <p:spTgt spid="3635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63545"/>
                                        </p:tgtEl>
                                        <p:attrNameLst>
                                          <p:attrName>style.visibility</p:attrName>
                                        </p:attrNameLst>
                                      </p:cBhvr>
                                      <p:to>
                                        <p:strVal val="visible"/>
                                      </p:to>
                                    </p:set>
                                    <p:animEffect transition="in" filter="box(in)">
                                      <p:cBhvr>
                                        <p:cTn id="12" dur="500"/>
                                        <p:tgtEl>
                                          <p:spTgt spid="363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4"/>
          <p:cNvSpPr>
            <a:spLocks noGrp="1"/>
          </p:cNvSpPr>
          <p:nvPr>
            <p:ph type="sldNum" sz="quarter" idx="11"/>
          </p:nvPr>
        </p:nvSpPr>
        <p:spPr/>
        <p:txBody>
          <a:bodyPr/>
          <a:lstStyle/>
          <a:p>
            <a:fld id="{335DF74F-C2E3-4DBD-A055-A0432C569005}" type="slidenum">
              <a:rPr lang="en-US" altLang="zh-CN"/>
              <a:pPr/>
              <a:t>93</a:t>
            </a:fld>
            <a:endParaRPr lang="en-US" altLang="zh-CN"/>
          </a:p>
        </p:txBody>
      </p:sp>
      <p:sp>
        <p:nvSpPr>
          <p:cNvPr id="364546" name="Rectangle 2"/>
          <p:cNvSpPr>
            <a:spLocks noGrp="1" noChangeArrowheads="1"/>
          </p:cNvSpPr>
          <p:nvPr>
            <p:ph type="body" idx="1"/>
          </p:nvPr>
        </p:nvSpPr>
        <p:spPr>
          <a:xfrm>
            <a:off x="250825" y="1196975"/>
            <a:ext cx="8569325" cy="2663825"/>
          </a:xfrm>
        </p:spPr>
        <p:txBody>
          <a:bodyPr/>
          <a:lstStyle/>
          <a:p>
            <a:pPr>
              <a:lnSpc>
                <a:spcPct val="110000"/>
              </a:lnSpc>
            </a:pPr>
            <a:r>
              <a:rPr lang="zh-CN" altLang="en-US" sz="2800" b="1">
                <a:solidFill>
                  <a:srgbClr val="FFFF00"/>
                </a:solidFill>
              </a:rPr>
              <a:t>可以嵌套状态以显示其共同特性、共享其行为。</a:t>
            </a:r>
          </a:p>
          <a:p>
            <a:pPr>
              <a:lnSpc>
                <a:spcPct val="110000"/>
              </a:lnSpc>
            </a:pPr>
            <a:r>
              <a:rPr lang="zh-CN" altLang="en-US" sz="2800" b="1">
                <a:solidFill>
                  <a:srgbClr val="FFFF00"/>
                </a:solidFill>
              </a:rPr>
              <a:t>组合状态（</a:t>
            </a:r>
            <a:r>
              <a:rPr lang="en-US" altLang="zh-CN" sz="2800" b="1">
                <a:solidFill>
                  <a:srgbClr val="FFFF00"/>
                </a:solidFill>
              </a:rPr>
              <a:t>composite state</a:t>
            </a:r>
            <a:r>
              <a:rPr lang="zh-CN" altLang="en-US" sz="2800" b="1">
                <a:solidFill>
                  <a:srgbClr val="FFFF00"/>
                </a:solidFill>
              </a:rPr>
              <a:t>）名标识外部轮廓，轮廓完全围住嵌套状态。</a:t>
            </a:r>
          </a:p>
          <a:p>
            <a:pPr>
              <a:lnSpc>
                <a:spcPct val="110000"/>
              </a:lnSpc>
            </a:pPr>
            <a:r>
              <a:rPr lang="zh-CN" altLang="en-US" sz="2800" b="1">
                <a:solidFill>
                  <a:srgbClr val="FFFF00"/>
                </a:solidFill>
              </a:rPr>
              <a:t>每个嵌套状态会接收其组合状态的输出迁移。</a:t>
            </a:r>
          </a:p>
        </p:txBody>
      </p:sp>
      <p:sp>
        <p:nvSpPr>
          <p:cNvPr id="36454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a:solidFill>
                  <a:srgbClr val="FFFF00"/>
                </a:solidFill>
                <a:effectLst>
                  <a:outerShdw blurRad="38100" dist="38100" dir="2700000" algn="tl">
                    <a:srgbClr val="000000"/>
                  </a:outerShdw>
                </a:effectLst>
              </a:rPr>
              <a:t>嵌套状态</a:t>
            </a:r>
          </a:p>
        </p:txBody>
      </p:sp>
      <p:sp>
        <p:nvSpPr>
          <p:cNvPr id="36454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64587" name="Group 43"/>
          <p:cNvGrpSpPr>
            <a:grpSpLocks/>
          </p:cNvGrpSpPr>
          <p:nvPr/>
        </p:nvGrpSpPr>
        <p:grpSpPr bwMode="auto">
          <a:xfrm>
            <a:off x="900113" y="3429000"/>
            <a:ext cx="7345362" cy="2952750"/>
            <a:chOff x="612" y="2205"/>
            <a:chExt cx="4627" cy="1860"/>
          </a:xfrm>
        </p:grpSpPr>
        <p:sp>
          <p:nvSpPr>
            <p:cNvPr id="364551" name="Rectangle 7"/>
            <p:cNvSpPr>
              <a:spLocks noChangeArrowheads="1"/>
            </p:cNvSpPr>
            <p:nvPr/>
          </p:nvSpPr>
          <p:spPr bwMode="auto">
            <a:xfrm>
              <a:off x="612" y="2205"/>
              <a:ext cx="4627" cy="1860"/>
            </a:xfrm>
            <a:prstGeom prst="rect">
              <a:avLst/>
            </a:prstGeom>
            <a:noFill/>
            <a:ln w="28575">
              <a:solidFill>
                <a:srgbClr val="FFFF00"/>
              </a:solidFill>
              <a:miter lim="800000"/>
              <a:headEnd/>
              <a:tailEnd/>
            </a:ln>
            <a:effectLst/>
          </p:spPr>
          <p:txBody>
            <a:bodyPr wrap="none" anchor="ctr"/>
            <a:lstStyle/>
            <a:p>
              <a:endParaRPr lang="zh-CN" altLang="en-US"/>
            </a:p>
          </p:txBody>
        </p:sp>
        <p:sp>
          <p:nvSpPr>
            <p:cNvPr id="364555" name="Freeform 11"/>
            <p:cNvSpPr>
              <a:spLocks/>
            </p:cNvSpPr>
            <p:nvPr/>
          </p:nvSpPr>
          <p:spPr bwMode="auto">
            <a:xfrm>
              <a:off x="612" y="2205"/>
              <a:ext cx="1678" cy="318"/>
            </a:xfrm>
            <a:custGeom>
              <a:avLst/>
              <a:gdLst/>
              <a:ahLst/>
              <a:cxnLst>
                <a:cxn ang="0">
                  <a:pos x="1180" y="0"/>
                </a:cxn>
                <a:cxn ang="0">
                  <a:pos x="1180" y="90"/>
                </a:cxn>
                <a:cxn ang="0">
                  <a:pos x="1089" y="181"/>
                </a:cxn>
                <a:cxn ang="0">
                  <a:pos x="0" y="181"/>
                </a:cxn>
              </a:cxnLst>
              <a:rect l="0" t="0" r="r" b="b"/>
              <a:pathLst>
                <a:path w="1180" h="181">
                  <a:moveTo>
                    <a:pt x="1180" y="0"/>
                  </a:moveTo>
                  <a:lnTo>
                    <a:pt x="1180" y="90"/>
                  </a:lnTo>
                  <a:lnTo>
                    <a:pt x="1089" y="181"/>
                  </a:lnTo>
                  <a:lnTo>
                    <a:pt x="0" y="181"/>
                  </a:lnTo>
                </a:path>
              </a:pathLst>
            </a:custGeom>
            <a:noFill/>
            <a:ln w="28575" cmpd="sng">
              <a:solidFill>
                <a:srgbClr val="FFFF00"/>
              </a:solidFill>
              <a:round/>
              <a:headEnd/>
              <a:tailEnd/>
            </a:ln>
            <a:effectLst/>
          </p:spPr>
          <p:txBody>
            <a:bodyPr/>
            <a:lstStyle/>
            <a:p>
              <a:endParaRPr lang="zh-CN" altLang="en-US"/>
            </a:p>
          </p:txBody>
        </p:sp>
        <p:sp>
          <p:nvSpPr>
            <p:cNvPr id="364556" name="Text Box 12"/>
            <p:cNvSpPr txBox="1">
              <a:spLocks noChangeArrowheads="1"/>
            </p:cNvSpPr>
            <p:nvPr/>
          </p:nvSpPr>
          <p:spPr bwMode="auto">
            <a:xfrm>
              <a:off x="792" y="2228"/>
              <a:ext cx="131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CarTransmission</a:t>
              </a:r>
            </a:p>
          </p:txBody>
        </p:sp>
        <p:sp>
          <p:nvSpPr>
            <p:cNvPr id="364558" name="AutoShape 14"/>
            <p:cNvSpPr>
              <a:spLocks noChangeArrowheads="1"/>
            </p:cNvSpPr>
            <p:nvPr/>
          </p:nvSpPr>
          <p:spPr bwMode="auto">
            <a:xfrm>
              <a:off x="2472" y="2432"/>
              <a:ext cx="838" cy="363"/>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Neutral</a:t>
              </a:r>
            </a:p>
          </p:txBody>
        </p:sp>
        <p:sp>
          <p:nvSpPr>
            <p:cNvPr id="364559" name="AutoShape 15"/>
            <p:cNvSpPr>
              <a:spLocks noChangeArrowheads="1"/>
            </p:cNvSpPr>
            <p:nvPr/>
          </p:nvSpPr>
          <p:spPr bwMode="auto">
            <a:xfrm>
              <a:off x="4105" y="2432"/>
              <a:ext cx="838" cy="363"/>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Reverse</a:t>
              </a:r>
            </a:p>
          </p:txBody>
        </p:sp>
        <p:sp>
          <p:nvSpPr>
            <p:cNvPr id="364560" name="Line 16"/>
            <p:cNvSpPr>
              <a:spLocks noChangeShapeType="1"/>
            </p:cNvSpPr>
            <p:nvPr/>
          </p:nvSpPr>
          <p:spPr bwMode="auto">
            <a:xfrm>
              <a:off x="3334" y="2523"/>
              <a:ext cx="771" cy="0"/>
            </a:xfrm>
            <a:prstGeom prst="line">
              <a:avLst/>
            </a:prstGeom>
            <a:noFill/>
            <a:ln w="28575">
              <a:solidFill>
                <a:srgbClr val="FFFF00"/>
              </a:solidFill>
              <a:round/>
              <a:headEnd/>
              <a:tailEnd type="arrow" w="lg" len="lg"/>
            </a:ln>
            <a:effectLst/>
          </p:spPr>
          <p:txBody>
            <a:bodyPr/>
            <a:lstStyle/>
            <a:p>
              <a:endParaRPr lang="zh-CN" altLang="en-US"/>
            </a:p>
          </p:txBody>
        </p:sp>
        <p:sp>
          <p:nvSpPr>
            <p:cNvPr id="364561" name="Text Box 17"/>
            <p:cNvSpPr txBox="1">
              <a:spLocks noChangeArrowheads="1"/>
            </p:cNvSpPr>
            <p:nvPr/>
          </p:nvSpPr>
          <p:spPr bwMode="auto">
            <a:xfrm>
              <a:off x="3379" y="2296"/>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push R</a:t>
              </a:r>
            </a:p>
          </p:txBody>
        </p:sp>
        <p:sp>
          <p:nvSpPr>
            <p:cNvPr id="364562" name="Line 18"/>
            <p:cNvSpPr>
              <a:spLocks noChangeShapeType="1"/>
            </p:cNvSpPr>
            <p:nvPr/>
          </p:nvSpPr>
          <p:spPr bwMode="auto">
            <a:xfrm flipH="1">
              <a:off x="3334" y="2659"/>
              <a:ext cx="771" cy="0"/>
            </a:xfrm>
            <a:prstGeom prst="line">
              <a:avLst/>
            </a:prstGeom>
            <a:noFill/>
            <a:ln w="28575">
              <a:solidFill>
                <a:srgbClr val="FFFF00"/>
              </a:solidFill>
              <a:round/>
              <a:headEnd/>
              <a:tailEnd type="arrow" w="lg" len="lg"/>
            </a:ln>
            <a:effectLst/>
          </p:spPr>
          <p:txBody>
            <a:bodyPr/>
            <a:lstStyle/>
            <a:p>
              <a:endParaRPr lang="zh-CN" altLang="en-US"/>
            </a:p>
          </p:txBody>
        </p:sp>
        <p:sp>
          <p:nvSpPr>
            <p:cNvPr id="364563" name="Text Box 19"/>
            <p:cNvSpPr txBox="1">
              <a:spLocks noChangeArrowheads="1"/>
            </p:cNvSpPr>
            <p:nvPr/>
          </p:nvSpPr>
          <p:spPr bwMode="auto">
            <a:xfrm>
              <a:off x="3424" y="2614"/>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push N</a:t>
              </a:r>
            </a:p>
          </p:txBody>
        </p:sp>
        <p:sp>
          <p:nvSpPr>
            <p:cNvPr id="364564" name="AutoShape 20"/>
            <p:cNvSpPr>
              <a:spLocks noChangeArrowheads="1"/>
            </p:cNvSpPr>
            <p:nvPr/>
          </p:nvSpPr>
          <p:spPr bwMode="auto">
            <a:xfrm>
              <a:off x="1566" y="3490"/>
              <a:ext cx="498" cy="363"/>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First</a:t>
              </a:r>
            </a:p>
          </p:txBody>
        </p:sp>
        <p:sp>
          <p:nvSpPr>
            <p:cNvPr id="364565" name="AutoShape 21"/>
            <p:cNvSpPr>
              <a:spLocks noChangeArrowheads="1"/>
            </p:cNvSpPr>
            <p:nvPr/>
          </p:nvSpPr>
          <p:spPr bwMode="auto">
            <a:xfrm>
              <a:off x="2971" y="3469"/>
              <a:ext cx="590" cy="363"/>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Second</a:t>
              </a:r>
            </a:p>
          </p:txBody>
        </p:sp>
        <p:sp>
          <p:nvSpPr>
            <p:cNvPr id="364566" name="AutoShape 22"/>
            <p:cNvSpPr>
              <a:spLocks noChangeArrowheads="1"/>
            </p:cNvSpPr>
            <p:nvPr/>
          </p:nvSpPr>
          <p:spPr bwMode="auto">
            <a:xfrm>
              <a:off x="4468" y="3453"/>
              <a:ext cx="590" cy="363"/>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Third</a:t>
              </a:r>
            </a:p>
          </p:txBody>
        </p:sp>
        <p:sp>
          <p:nvSpPr>
            <p:cNvPr id="364567" name="Line 23"/>
            <p:cNvSpPr>
              <a:spLocks noChangeShapeType="1"/>
            </p:cNvSpPr>
            <p:nvPr/>
          </p:nvSpPr>
          <p:spPr bwMode="auto">
            <a:xfrm>
              <a:off x="3560" y="3581"/>
              <a:ext cx="908" cy="0"/>
            </a:xfrm>
            <a:prstGeom prst="line">
              <a:avLst/>
            </a:prstGeom>
            <a:noFill/>
            <a:ln w="28575">
              <a:solidFill>
                <a:srgbClr val="FFFF00"/>
              </a:solidFill>
              <a:round/>
              <a:headEnd/>
              <a:tailEnd type="arrow" w="lg" len="lg"/>
            </a:ln>
            <a:effectLst/>
          </p:spPr>
          <p:txBody>
            <a:bodyPr/>
            <a:lstStyle/>
            <a:p>
              <a:endParaRPr lang="zh-CN" altLang="en-US"/>
            </a:p>
          </p:txBody>
        </p:sp>
        <p:sp>
          <p:nvSpPr>
            <p:cNvPr id="364568" name="Line 24"/>
            <p:cNvSpPr>
              <a:spLocks noChangeShapeType="1"/>
            </p:cNvSpPr>
            <p:nvPr/>
          </p:nvSpPr>
          <p:spPr bwMode="auto">
            <a:xfrm flipH="1">
              <a:off x="2064" y="3717"/>
              <a:ext cx="908" cy="0"/>
            </a:xfrm>
            <a:prstGeom prst="line">
              <a:avLst/>
            </a:prstGeom>
            <a:noFill/>
            <a:ln w="28575">
              <a:solidFill>
                <a:srgbClr val="FFFF00"/>
              </a:solidFill>
              <a:round/>
              <a:headEnd/>
              <a:tailEnd type="arrow" w="lg" len="lg"/>
            </a:ln>
            <a:effectLst/>
          </p:spPr>
          <p:txBody>
            <a:bodyPr/>
            <a:lstStyle/>
            <a:p>
              <a:endParaRPr lang="zh-CN" altLang="en-US"/>
            </a:p>
          </p:txBody>
        </p:sp>
        <p:sp>
          <p:nvSpPr>
            <p:cNvPr id="364569" name="Text Box 25"/>
            <p:cNvSpPr txBox="1">
              <a:spLocks noChangeArrowheads="1"/>
            </p:cNvSpPr>
            <p:nvPr/>
          </p:nvSpPr>
          <p:spPr bwMode="auto">
            <a:xfrm>
              <a:off x="3697" y="3344"/>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upshift</a:t>
              </a:r>
            </a:p>
          </p:txBody>
        </p:sp>
        <p:sp>
          <p:nvSpPr>
            <p:cNvPr id="364570" name="Text Box 26"/>
            <p:cNvSpPr txBox="1">
              <a:spLocks noChangeArrowheads="1"/>
            </p:cNvSpPr>
            <p:nvPr/>
          </p:nvSpPr>
          <p:spPr bwMode="auto">
            <a:xfrm>
              <a:off x="2154" y="3679"/>
              <a:ext cx="81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downshift</a:t>
              </a:r>
            </a:p>
          </p:txBody>
        </p:sp>
        <p:sp>
          <p:nvSpPr>
            <p:cNvPr id="364572" name="Line 28"/>
            <p:cNvSpPr>
              <a:spLocks noChangeShapeType="1"/>
            </p:cNvSpPr>
            <p:nvPr/>
          </p:nvSpPr>
          <p:spPr bwMode="auto">
            <a:xfrm>
              <a:off x="2058" y="3581"/>
              <a:ext cx="908" cy="0"/>
            </a:xfrm>
            <a:prstGeom prst="line">
              <a:avLst/>
            </a:prstGeom>
            <a:noFill/>
            <a:ln w="28575">
              <a:solidFill>
                <a:srgbClr val="FFFF00"/>
              </a:solidFill>
              <a:round/>
              <a:headEnd/>
              <a:tailEnd type="arrow" w="lg" len="lg"/>
            </a:ln>
            <a:effectLst/>
          </p:spPr>
          <p:txBody>
            <a:bodyPr/>
            <a:lstStyle/>
            <a:p>
              <a:endParaRPr lang="zh-CN" altLang="en-US"/>
            </a:p>
          </p:txBody>
        </p:sp>
        <p:sp>
          <p:nvSpPr>
            <p:cNvPr id="364573" name="Text Box 29"/>
            <p:cNvSpPr txBox="1">
              <a:spLocks noChangeArrowheads="1"/>
            </p:cNvSpPr>
            <p:nvPr/>
          </p:nvSpPr>
          <p:spPr bwMode="auto">
            <a:xfrm>
              <a:off x="2200" y="3338"/>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upshift</a:t>
              </a:r>
            </a:p>
          </p:txBody>
        </p:sp>
        <p:sp>
          <p:nvSpPr>
            <p:cNvPr id="364574" name="Line 30"/>
            <p:cNvSpPr>
              <a:spLocks noChangeShapeType="1"/>
            </p:cNvSpPr>
            <p:nvPr/>
          </p:nvSpPr>
          <p:spPr bwMode="auto">
            <a:xfrm flipH="1">
              <a:off x="3560" y="3717"/>
              <a:ext cx="908" cy="0"/>
            </a:xfrm>
            <a:prstGeom prst="line">
              <a:avLst/>
            </a:prstGeom>
            <a:noFill/>
            <a:ln w="28575">
              <a:solidFill>
                <a:srgbClr val="FFFF00"/>
              </a:solidFill>
              <a:round/>
              <a:headEnd/>
              <a:tailEnd type="arrow" w="lg" len="lg"/>
            </a:ln>
            <a:effectLst/>
          </p:spPr>
          <p:txBody>
            <a:bodyPr/>
            <a:lstStyle/>
            <a:p>
              <a:endParaRPr lang="zh-CN" altLang="en-US"/>
            </a:p>
          </p:txBody>
        </p:sp>
        <p:sp>
          <p:nvSpPr>
            <p:cNvPr id="364575" name="Text Box 31"/>
            <p:cNvSpPr txBox="1">
              <a:spLocks noChangeArrowheads="1"/>
            </p:cNvSpPr>
            <p:nvPr/>
          </p:nvSpPr>
          <p:spPr bwMode="auto">
            <a:xfrm>
              <a:off x="3638" y="3679"/>
              <a:ext cx="81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downshift</a:t>
              </a:r>
            </a:p>
          </p:txBody>
        </p:sp>
        <p:sp>
          <p:nvSpPr>
            <p:cNvPr id="364576" name="Oval 32"/>
            <p:cNvSpPr>
              <a:spLocks noChangeArrowheads="1"/>
            </p:cNvSpPr>
            <p:nvPr/>
          </p:nvSpPr>
          <p:spPr bwMode="auto">
            <a:xfrm>
              <a:off x="975" y="3671"/>
              <a:ext cx="90" cy="92"/>
            </a:xfrm>
            <a:prstGeom prst="ellipse">
              <a:avLst/>
            </a:prstGeom>
            <a:solidFill>
              <a:srgbClr val="FFFF00"/>
            </a:solidFill>
            <a:ln w="9525">
              <a:solidFill>
                <a:srgbClr val="FFFF00"/>
              </a:solidFill>
              <a:round/>
              <a:headEnd/>
              <a:tailEnd/>
            </a:ln>
            <a:effectLst/>
          </p:spPr>
          <p:txBody>
            <a:bodyPr wrap="none" anchor="ctr"/>
            <a:lstStyle/>
            <a:p>
              <a:endParaRPr lang="zh-CN" altLang="en-US"/>
            </a:p>
          </p:txBody>
        </p:sp>
        <p:sp>
          <p:nvSpPr>
            <p:cNvPr id="364577" name="Line 33"/>
            <p:cNvSpPr>
              <a:spLocks noChangeShapeType="1"/>
            </p:cNvSpPr>
            <p:nvPr/>
          </p:nvSpPr>
          <p:spPr bwMode="auto">
            <a:xfrm>
              <a:off x="1065" y="3708"/>
              <a:ext cx="499" cy="0"/>
            </a:xfrm>
            <a:prstGeom prst="line">
              <a:avLst/>
            </a:prstGeom>
            <a:noFill/>
            <a:ln w="28575">
              <a:solidFill>
                <a:srgbClr val="FFFF00"/>
              </a:solidFill>
              <a:round/>
              <a:headEnd/>
              <a:tailEnd type="arrow" w="lg" len="lg"/>
            </a:ln>
            <a:effectLst/>
          </p:spPr>
          <p:txBody>
            <a:bodyPr/>
            <a:lstStyle/>
            <a:p>
              <a:endParaRPr lang="zh-CN" altLang="en-US"/>
            </a:p>
          </p:txBody>
        </p:sp>
        <p:sp>
          <p:nvSpPr>
            <p:cNvPr id="364578" name="AutoShape 34"/>
            <p:cNvSpPr>
              <a:spLocks noChangeArrowheads="1"/>
            </p:cNvSpPr>
            <p:nvPr/>
          </p:nvSpPr>
          <p:spPr bwMode="auto">
            <a:xfrm>
              <a:off x="703" y="3158"/>
              <a:ext cx="4490" cy="816"/>
            </a:xfrm>
            <a:prstGeom prst="roundRect">
              <a:avLst>
                <a:gd name="adj" fmla="val 16667"/>
              </a:avLst>
            </a:prstGeom>
            <a:noFill/>
            <a:ln w="28575">
              <a:solidFill>
                <a:srgbClr val="FFFF00"/>
              </a:solidFill>
              <a:round/>
              <a:headEnd/>
              <a:tailEnd/>
            </a:ln>
            <a:effectLst/>
          </p:spPr>
          <p:txBody>
            <a:bodyPr wrap="none" anchor="ctr"/>
            <a:lstStyle/>
            <a:p>
              <a:endParaRPr lang="zh-CN" altLang="en-US"/>
            </a:p>
          </p:txBody>
        </p:sp>
        <p:sp>
          <p:nvSpPr>
            <p:cNvPr id="364581" name="Text Box 37"/>
            <p:cNvSpPr txBox="1">
              <a:spLocks noChangeArrowheads="1"/>
            </p:cNvSpPr>
            <p:nvPr/>
          </p:nvSpPr>
          <p:spPr bwMode="auto">
            <a:xfrm>
              <a:off x="793" y="3158"/>
              <a:ext cx="861" cy="288"/>
            </a:xfrm>
            <a:prstGeom prst="rect">
              <a:avLst/>
            </a:prstGeom>
            <a:noFill/>
            <a:ln w="9525">
              <a:noFill/>
              <a:miter lim="800000"/>
              <a:headEnd/>
              <a:tailEnd/>
            </a:ln>
            <a:effectLst/>
          </p:spPr>
          <p:txBody>
            <a:bodyPr>
              <a:spAutoFit/>
            </a:bodyPr>
            <a:lstStyle/>
            <a:p>
              <a:pPr>
                <a:spcBef>
                  <a:spcPct val="50000"/>
                </a:spcBef>
              </a:pPr>
              <a:r>
                <a:rPr lang="en-US" altLang="zh-CN" sz="2400" b="1">
                  <a:effectLst>
                    <a:outerShdw blurRad="38100" dist="38100" dir="2700000" algn="tl">
                      <a:srgbClr val="000000"/>
                    </a:outerShdw>
                  </a:effectLst>
                </a:rPr>
                <a:t>Forward</a:t>
              </a:r>
            </a:p>
          </p:txBody>
        </p:sp>
        <p:sp>
          <p:nvSpPr>
            <p:cNvPr id="364582" name="Line 38"/>
            <p:cNvSpPr>
              <a:spLocks noChangeShapeType="1"/>
            </p:cNvSpPr>
            <p:nvPr/>
          </p:nvSpPr>
          <p:spPr bwMode="auto">
            <a:xfrm flipV="1">
              <a:off x="2699" y="2795"/>
              <a:ext cx="0" cy="363"/>
            </a:xfrm>
            <a:prstGeom prst="line">
              <a:avLst/>
            </a:prstGeom>
            <a:noFill/>
            <a:ln w="28575">
              <a:solidFill>
                <a:srgbClr val="FFFF00"/>
              </a:solidFill>
              <a:round/>
              <a:headEnd/>
              <a:tailEnd type="arrow" w="lg" len="lg"/>
            </a:ln>
            <a:effectLst/>
          </p:spPr>
          <p:txBody>
            <a:bodyPr/>
            <a:lstStyle/>
            <a:p>
              <a:endParaRPr lang="zh-CN" altLang="en-US"/>
            </a:p>
          </p:txBody>
        </p:sp>
        <p:sp>
          <p:nvSpPr>
            <p:cNvPr id="364583" name="Line 39"/>
            <p:cNvSpPr>
              <a:spLocks noChangeShapeType="1"/>
            </p:cNvSpPr>
            <p:nvPr/>
          </p:nvSpPr>
          <p:spPr bwMode="auto">
            <a:xfrm>
              <a:off x="3107" y="2795"/>
              <a:ext cx="0" cy="363"/>
            </a:xfrm>
            <a:prstGeom prst="line">
              <a:avLst/>
            </a:prstGeom>
            <a:noFill/>
            <a:ln w="28575">
              <a:solidFill>
                <a:srgbClr val="FFFF00"/>
              </a:solidFill>
              <a:round/>
              <a:headEnd/>
              <a:tailEnd type="arrow" w="lg" len="lg"/>
            </a:ln>
            <a:effectLst/>
          </p:spPr>
          <p:txBody>
            <a:bodyPr/>
            <a:lstStyle/>
            <a:p>
              <a:endParaRPr lang="zh-CN" altLang="en-US"/>
            </a:p>
          </p:txBody>
        </p:sp>
        <p:sp>
          <p:nvSpPr>
            <p:cNvPr id="364585" name="Text Box 41"/>
            <p:cNvSpPr txBox="1">
              <a:spLocks noChangeArrowheads="1"/>
            </p:cNvSpPr>
            <p:nvPr/>
          </p:nvSpPr>
          <p:spPr bwMode="auto">
            <a:xfrm>
              <a:off x="2018" y="2840"/>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push N</a:t>
              </a:r>
            </a:p>
          </p:txBody>
        </p:sp>
        <p:sp>
          <p:nvSpPr>
            <p:cNvPr id="364586" name="Text Box 42"/>
            <p:cNvSpPr txBox="1">
              <a:spLocks noChangeArrowheads="1"/>
            </p:cNvSpPr>
            <p:nvPr/>
          </p:nvSpPr>
          <p:spPr bwMode="auto">
            <a:xfrm>
              <a:off x="3152" y="2840"/>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push F</a:t>
              </a:r>
            </a:p>
          </p:txBody>
        </p:sp>
        <p:sp>
          <p:nvSpPr>
            <p:cNvPr id="38" name="Oval 32"/>
            <p:cNvSpPr>
              <a:spLocks noChangeArrowheads="1"/>
            </p:cNvSpPr>
            <p:nvPr/>
          </p:nvSpPr>
          <p:spPr bwMode="auto">
            <a:xfrm>
              <a:off x="1882" y="2612"/>
              <a:ext cx="90" cy="92"/>
            </a:xfrm>
            <a:prstGeom prst="ellipse">
              <a:avLst/>
            </a:prstGeom>
            <a:solidFill>
              <a:srgbClr val="FFFF00"/>
            </a:solidFill>
            <a:ln w="9525">
              <a:solidFill>
                <a:srgbClr val="FFFF00"/>
              </a:solidFill>
              <a:round/>
              <a:headEnd/>
              <a:tailEnd/>
            </a:ln>
            <a:effectLst/>
          </p:spPr>
          <p:txBody>
            <a:bodyPr wrap="none" anchor="ctr"/>
            <a:lstStyle/>
            <a:p>
              <a:endParaRPr lang="zh-CN" altLang="en-US"/>
            </a:p>
          </p:txBody>
        </p:sp>
        <p:sp>
          <p:nvSpPr>
            <p:cNvPr id="39" name="Line 33"/>
            <p:cNvSpPr>
              <a:spLocks noChangeShapeType="1"/>
            </p:cNvSpPr>
            <p:nvPr/>
          </p:nvSpPr>
          <p:spPr bwMode="auto">
            <a:xfrm>
              <a:off x="1972" y="2658"/>
              <a:ext cx="499" cy="0"/>
            </a:xfrm>
            <a:prstGeom prst="line">
              <a:avLst/>
            </a:prstGeom>
            <a:noFill/>
            <a:ln w="28575">
              <a:solidFill>
                <a:srgbClr val="FFFF00"/>
              </a:solidFill>
              <a:round/>
              <a:headEnd/>
              <a:tailEnd type="arrow" w="lg" len="lg"/>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364587"/>
                                        </p:tgtEl>
                                        <p:attrNameLst>
                                          <p:attrName>style.visibility</p:attrName>
                                        </p:attrNameLst>
                                      </p:cBhvr>
                                      <p:to>
                                        <p:strVal val="visible"/>
                                      </p:to>
                                    </p:set>
                                    <p:animEffect transition="in" filter="diamond(out)">
                                      <p:cBhvr>
                                        <p:cTn id="7" dur="1000"/>
                                        <p:tgtEl>
                                          <p:spTgt spid="364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C2E4D4E7-97A9-4549-AF01-EABD68203870}" type="slidenum">
              <a:rPr lang="en-US" altLang="zh-CN"/>
              <a:pPr/>
              <a:t>94</a:t>
            </a:fld>
            <a:endParaRPr lang="en-US" altLang="zh-CN"/>
          </a:p>
        </p:txBody>
      </p:sp>
      <p:sp>
        <p:nvSpPr>
          <p:cNvPr id="7" name="页脚占位符 5"/>
          <p:cNvSpPr>
            <a:spLocks noGrp="1"/>
          </p:cNvSpPr>
          <p:nvPr>
            <p:ph type="ftr" sz="quarter" idx="12"/>
          </p:nvPr>
        </p:nvSpPr>
        <p:spPr/>
        <p:txBody>
          <a:bodyPr/>
          <a:lstStyle/>
          <a:p>
            <a:r>
              <a:rPr lang="en-US" altLang="zh-CN"/>
              <a:t>软件工程 - 2013 - 第十章 面向对象（1）</a:t>
            </a:r>
          </a:p>
        </p:txBody>
      </p:sp>
      <p:sp>
        <p:nvSpPr>
          <p:cNvPr id="36557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嵌套状态</a:t>
            </a:r>
          </a:p>
        </p:txBody>
      </p:sp>
      <p:sp>
        <p:nvSpPr>
          <p:cNvPr id="36557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aphicFrame>
        <p:nvGraphicFramePr>
          <p:cNvPr id="365583" name="Object 15"/>
          <p:cNvGraphicFramePr>
            <a:graphicFrameLocks noChangeAspect="1"/>
          </p:cNvGraphicFramePr>
          <p:nvPr/>
        </p:nvGraphicFramePr>
        <p:xfrm>
          <a:off x="0" y="1219200"/>
          <a:ext cx="9144000" cy="5638800"/>
        </p:xfrm>
        <a:graphic>
          <a:graphicData uri="http://schemas.openxmlformats.org/presentationml/2006/ole">
            <mc:AlternateContent xmlns:mc="http://schemas.openxmlformats.org/markup-compatibility/2006">
              <mc:Choice xmlns:v="urn:schemas-microsoft-com:vml" Requires="v">
                <p:oleObj spid="_x0000_s365607" name="Image" r:id="rId3" imgW="9955556" imgH="6476190" progId="">
                  <p:embed/>
                </p:oleObj>
              </mc:Choice>
              <mc:Fallback>
                <p:oleObj name="Image" r:id="rId3" imgW="9955556" imgH="6476190" progId="">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440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5583"/>
                                        </p:tgtEl>
                                        <p:attrNameLst>
                                          <p:attrName>style.visibility</p:attrName>
                                        </p:attrNameLst>
                                      </p:cBhvr>
                                      <p:to>
                                        <p:strVal val="visible"/>
                                      </p:to>
                                    </p:set>
                                    <p:animEffect transition="in" filter="dissolve">
                                      <p:cBhvr>
                                        <p:cTn id="7" dur="500"/>
                                        <p:tgtEl>
                                          <p:spTgt spid="365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idx="1"/>
          </p:nvPr>
        </p:nvSpPr>
        <p:spPr/>
        <p:txBody>
          <a:bodyPr/>
          <a:lstStyle/>
          <a:p>
            <a:pPr eaLnBrk="1" hangingPunct="1">
              <a:lnSpc>
                <a:spcPct val="100000"/>
              </a:lnSpc>
            </a:pPr>
            <a:r>
              <a:rPr lang="zh-CN" altLang="en-US" b="1" dirty="0">
                <a:solidFill>
                  <a:srgbClr val="FFFF00"/>
                </a:solidFill>
              </a:rPr>
              <a:t>历史状态代表上次离开复合状态时的最后一个活动子状态，它用一个包含字母“</a:t>
            </a:r>
            <a:r>
              <a:rPr lang="en-US" altLang="zh-CN" b="1" dirty="0">
                <a:solidFill>
                  <a:srgbClr val="FFFF00"/>
                </a:solidFill>
              </a:rPr>
              <a:t>H”</a:t>
            </a:r>
            <a:r>
              <a:rPr lang="zh-CN" altLang="en-US" b="1" dirty="0">
                <a:solidFill>
                  <a:srgbClr val="FFFF00"/>
                </a:solidFill>
              </a:rPr>
              <a:t>的小圆圈表示。</a:t>
            </a:r>
          </a:p>
          <a:p>
            <a:pPr eaLnBrk="1" hangingPunct="1">
              <a:lnSpc>
                <a:spcPct val="100000"/>
              </a:lnSpc>
            </a:pPr>
            <a:r>
              <a:rPr lang="zh-CN" altLang="en-US" b="1" dirty="0">
                <a:solidFill>
                  <a:srgbClr val="FFFF00"/>
                </a:solidFill>
              </a:rPr>
              <a:t>每当转换到复合状态的历史状态时，对象便恢复到上次离开该复合状态时的最后一个活动子状态，并执行入口动作。</a:t>
            </a:r>
          </a:p>
          <a:p>
            <a:pPr eaLnBrk="1" hangingPunct="1">
              <a:lnSpc>
                <a:spcPct val="100000"/>
              </a:lnSpc>
              <a:buFont typeface="Wingdings" charset="2"/>
              <a:buNone/>
            </a:pPr>
            <a:endParaRPr lang="zh-CN" altLang="en-US" dirty="0">
              <a:ea typeface="宋体" charset="-122"/>
            </a:endParaRPr>
          </a:p>
          <a:p>
            <a:pPr eaLnBrk="1" hangingPunct="1">
              <a:buFont typeface="Wingdings" charset="2"/>
              <a:buNone/>
            </a:pPr>
            <a:r>
              <a:rPr lang="zh-CN" altLang="en-US" dirty="0">
                <a:ea typeface="宋体" charset="-122"/>
              </a:rPr>
              <a:t> </a:t>
            </a:r>
          </a:p>
        </p:txBody>
      </p:sp>
      <p:sp>
        <p:nvSpPr>
          <p:cNvPr id="4"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高级状态建模</a:t>
            </a:r>
            <a:r>
              <a:rPr lang="en-US" altLang="zh-CN" sz="4000" b="1" dirty="0" smtClean="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历史状态</a:t>
            </a:r>
            <a:endParaRPr lang="zh-CN" altLang="en-US" sz="4000" b="1" dirty="0">
              <a:solidFill>
                <a:srgbClr val="FFFF00"/>
              </a:solidFill>
              <a:effectLst>
                <a:outerShdw blurRad="38100" dist="38100" dir="2700000" algn="tl">
                  <a:srgbClr val="000000"/>
                </a:outerShdw>
              </a:effectLst>
            </a:endParaRPr>
          </a:p>
        </p:txBody>
      </p:sp>
      <p:sp>
        <p:nvSpPr>
          <p:cNvPr id="5"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extLst>
      <p:ext uri="{BB962C8B-B14F-4D97-AF65-F5344CB8AC3E}">
        <p14:creationId xmlns:p14="http://schemas.microsoft.com/office/powerpoint/2010/main" val="6578660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5"/>
          <p:cNvSpPr>
            <a:spLocks noGrp="1"/>
          </p:cNvSpPr>
          <p:nvPr>
            <p:ph type="sldNum" sz="quarter" idx="4294967295"/>
          </p:nvPr>
        </p:nvSpPr>
        <p:spPr bwMode="auto">
          <a:xfrm>
            <a:off x="7019925" y="6553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a:t>-</a:t>
            </a:r>
            <a:fld id="{23813E6E-0D1C-4E46-9494-4B40D03CBC69}" type="slidenum">
              <a:rPr lang="en-US" altLang="zh-CN"/>
              <a:pPr/>
              <a:t>96</a:t>
            </a:fld>
            <a:r>
              <a:rPr lang="en-US" altLang="zh-CN"/>
              <a:t>-</a:t>
            </a:r>
          </a:p>
        </p:txBody>
      </p:sp>
      <p:grpSp>
        <p:nvGrpSpPr>
          <p:cNvPr id="2" name="Group 3"/>
          <p:cNvGrpSpPr>
            <a:grpSpLocks/>
          </p:cNvGrpSpPr>
          <p:nvPr/>
        </p:nvGrpSpPr>
        <p:grpSpPr bwMode="auto">
          <a:xfrm>
            <a:off x="1020763" y="1311275"/>
            <a:ext cx="7200900" cy="4953000"/>
            <a:chOff x="576" y="480"/>
            <a:chExt cx="4608" cy="3120"/>
          </a:xfrm>
        </p:grpSpPr>
        <p:sp>
          <p:nvSpPr>
            <p:cNvPr id="64516" name="AutoShape 4"/>
            <p:cNvSpPr>
              <a:spLocks noChangeArrowheads="1"/>
            </p:cNvSpPr>
            <p:nvPr/>
          </p:nvSpPr>
          <p:spPr bwMode="auto">
            <a:xfrm>
              <a:off x="960" y="480"/>
              <a:ext cx="3792" cy="1776"/>
            </a:xfrm>
            <a:prstGeom prst="roundRect">
              <a:avLst>
                <a:gd name="adj" fmla="val 16667"/>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a:p>
          </p:txBody>
        </p:sp>
        <p:sp>
          <p:nvSpPr>
            <p:cNvPr id="64517" name="AutoShape 5"/>
            <p:cNvSpPr>
              <a:spLocks noChangeArrowheads="1"/>
            </p:cNvSpPr>
            <p:nvPr/>
          </p:nvSpPr>
          <p:spPr bwMode="auto">
            <a:xfrm>
              <a:off x="1104" y="1104"/>
              <a:ext cx="861" cy="480"/>
            </a:xfrm>
            <a:prstGeom prst="roundRect">
              <a:avLst>
                <a:gd name="adj" fmla="val 16667"/>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a:r>
                <a:rPr lang="en-US" altLang="zh-CN" sz="1800" b="1"/>
                <a:t>Washing</a:t>
              </a:r>
            </a:p>
          </p:txBody>
        </p:sp>
        <p:sp>
          <p:nvSpPr>
            <p:cNvPr id="64518" name="AutoShape 6"/>
            <p:cNvSpPr>
              <a:spLocks noChangeArrowheads="1"/>
            </p:cNvSpPr>
            <p:nvPr/>
          </p:nvSpPr>
          <p:spPr bwMode="auto">
            <a:xfrm>
              <a:off x="2401" y="1104"/>
              <a:ext cx="863" cy="480"/>
            </a:xfrm>
            <a:prstGeom prst="roundRect">
              <a:avLst>
                <a:gd name="adj" fmla="val 16667"/>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a:r>
                <a:rPr lang="en-US" altLang="zh-CN" sz="1800" b="1"/>
                <a:t>Rinsing</a:t>
              </a:r>
            </a:p>
          </p:txBody>
        </p:sp>
        <p:sp>
          <p:nvSpPr>
            <p:cNvPr id="64519" name="AutoShape 7"/>
            <p:cNvSpPr>
              <a:spLocks noChangeArrowheads="1"/>
            </p:cNvSpPr>
            <p:nvPr/>
          </p:nvSpPr>
          <p:spPr bwMode="auto">
            <a:xfrm>
              <a:off x="3696" y="1104"/>
              <a:ext cx="867" cy="480"/>
            </a:xfrm>
            <a:prstGeom prst="roundRect">
              <a:avLst>
                <a:gd name="adj" fmla="val 16667"/>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a:r>
                <a:rPr lang="en-US" altLang="zh-CN" sz="1800" b="1"/>
                <a:t>Spinning</a:t>
              </a:r>
            </a:p>
          </p:txBody>
        </p:sp>
        <p:sp>
          <p:nvSpPr>
            <p:cNvPr id="64520" name="Line 8"/>
            <p:cNvSpPr>
              <a:spLocks noChangeShapeType="1"/>
            </p:cNvSpPr>
            <p:nvPr/>
          </p:nvSpPr>
          <p:spPr bwMode="auto">
            <a:xfrm>
              <a:off x="1968" y="1344"/>
              <a:ext cx="432" cy="0"/>
            </a:xfrm>
            <a:prstGeom prst="line">
              <a:avLst/>
            </a:prstGeom>
            <a:noFill/>
            <a:ln w="2857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4521" name="Line 9"/>
            <p:cNvSpPr>
              <a:spLocks noChangeShapeType="1"/>
            </p:cNvSpPr>
            <p:nvPr/>
          </p:nvSpPr>
          <p:spPr bwMode="auto">
            <a:xfrm>
              <a:off x="3264" y="1344"/>
              <a:ext cx="432" cy="0"/>
            </a:xfrm>
            <a:prstGeom prst="line">
              <a:avLst/>
            </a:prstGeom>
            <a:noFill/>
            <a:ln w="2857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4522" name="Line 10"/>
            <p:cNvSpPr>
              <a:spLocks noChangeShapeType="1"/>
            </p:cNvSpPr>
            <p:nvPr/>
          </p:nvSpPr>
          <p:spPr bwMode="auto">
            <a:xfrm>
              <a:off x="768" y="1344"/>
              <a:ext cx="336" cy="0"/>
            </a:xfrm>
            <a:prstGeom prst="line">
              <a:avLst/>
            </a:prstGeom>
            <a:noFill/>
            <a:ln w="2857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4523" name="Line 11"/>
            <p:cNvSpPr>
              <a:spLocks noChangeShapeType="1"/>
            </p:cNvSpPr>
            <p:nvPr/>
          </p:nvSpPr>
          <p:spPr bwMode="auto">
            <a:xfrm>
              <a:off x="4560" y="1344"/>
              <a:ext cx="432" cy="0"/>
            </a:xfrm>
            <a:prstGeom prst="line">
              <a:avLst/>
            </a:prstGeom>
            <a:noFill/>
            <a:ln w="2857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4524" name="Oval 12"/>
            <p:cNvSpPr>
              <a:spLocks noChangeArrowheads="1"/>
            </p:cNvSpPr>
            <p:nvPr/>
          </p:nvSpPr>
          <p:spPr bwMode="auto">
            <a:xfrm>
              <a:off x="576" y="1248"/>
              <a:ext cx="192" cy="192"/>
            </a:xfrm>
            <a:prstGeom prst="ellipse">
              <a:avLst/>
            </a:prstGeom>
            <a:solidFill>
              <a:schemeClr val="tx1"/>
            </a:solidFill>
            <a:ln w="28575">
              <a:solidFill>
                <a:schemeClr val="tx1"/>
              </a:solidFill>
              <a:round/>
              <a:headEnd/>
              <a:tailEnd type="none" w="lg" len="lg"/>
            </a:ln>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a:p>
          </p:txBody>
        </p:sp>
        <p:grpSp>
          <p:nvGrpSpPr>
            <p:cNvPr id="64525" name="Group 13"/>
            <p:cNvGrpSpPr>
              <a:grpSpLocks/>
            </p:cNvGrpSpPr>
            <p:nvPr/>
          </p:nvGrpSpPr>
          <p:grpSpPr bwMode="auto">
            <a:xfrm>
              <a:off x="4992" y="1248"/>
              <a:ext cx="192" cy="192"/>
              <a:chOff x="5088" y="1248"/>
              <a:chExt cx="192" cy="192"/>
            </a:xfrm>
          </p:grpSpPr>
          <p:sp>
            <p:nvSpPr>
              <p:cNvPr id="64532" name="Oval 14"/>
              <p:cNvSpPr>
                <a:spLocks noChangeArrowheads="1"/>
              </p:cNvSpPr>
              <p:nvPr/>
            </p:nvSpPr>
            <p:spPr bwMode="auto">
              <a:xfrm>
                <a:off x="5136" y="1296"/>
                <a:ext cx="96" cy="96"/>
              </a:xfrm>
              <a:prstGeom prst="ellipse">
                <a:avLst/>
              </a:prstGeom>
              <a:solidFill>
                <a:schemeClr val="tx2"/>
              </a:solidFill>
              <a:ln w="28575">
                <a:solidFill>
                  <a:schemeClr val="tx1"/>
                </a:solidFill>
                <a:round/>
                <a:headEnd/>
                <a:tailEnd type="none" w="lg" len="lg"/>
              </a:ln>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a:p>
            </p:txBody>
          </p:sp>
          <p:sp>
            <p:nvSpPr>
              <p:cNvPr id="64533" name="Oval 15"/>
              <p:cNvSpPr>
                <a:spLocks noChangeArrowheads="1"/>
              </p:cNvSpPr>
              <p:nvPr/>
            </p:nvSpPr>
            <p:spPr bwMode="auto">
              <a:xfrm>
                <a:off x="5088" y="1248"/>
                <a:ext cx="192" cy="192"/>
              </a:xfrm>
              <a:prstGeom prst="ellipse">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a:p>
            </p:txBody>
          </p:sp>
        </p:grpSp>
        <p:sp>
          <p:nvSpPr>
            <p:cNvPr id="64526" name="Oval 16"/>
            <p:cNvSpPr>
              <a:spLocks noChangeArrowheads="1"/>
            </p:cNvSpPr>
            <p:nvPr/>
          </p:nvSpPr>
          <p:spPr bwMode="auto">
            <a:xfrm>
              <a:off x="2160" y="1824"/>
              <a:ext cx="291" cy="288"/>
            </a:xfrm>
            <a:prstGeom prst="ellipse">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a:r>
                <a:rPr lang="en-US" altLang="zh-CN" b="1"/>
                <a:t>H</a:t>
              </a:r>
            </a:p>
          </p:txBody>
        </p:sp>
        <p:sp>
          <p:nvSpPr>
            <p:cNvPr id="64527" name="AutoShape 17"/>
            <p:cNvSpPr>
              <a:spLocks noChangeArrowheads="1"/>
            </p:cNvSpPr>
            <p:nvPr/>
          </p:nvSpPr>
          <p:spPr bwMode="auto">
            <a:xfrm>
              <a:off x="1968" y="3024"/>
              <a:ext cx="960" cy="576"/>
            </a:xfrm>
            <a:prstGeom prst="roundRect">
              <a:avLst>
                <a:gd name="adj" fmla="val 16667"/>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a:r>
                <a:rPr lang="en-US" altLang="zh-CN" sz="1800" b="1"/>
                <a:t>Power Off</a:t>
              </a:r>
            </a:p>
          </p:txBody>
        </p:sp>
        <p:sp>
          <p:nvSpPr>
            <p:cNvPr id="64528" name="Freeform 18"/>
            <p:cNvSpPr>
              <a:spLocks/>
            </p:cNvSpPr>
            <p:nvPr/>
          </p:nvSpPr>
          <p:spPr bwMode="auto">
            <a:xfrm>
              <a:off x="2928" y="2256"/>
              <a:ext cx="672" cy="1008"/>
            </a:xfrm>
            <a:custGeom>
              <a:avLst/>
              <a:gdLst>
                <a:gd name="T0" fmla="*/ 672 w 672"/>
                <a:gd name="T1" fmla="*/ 0 h 1008"/>
                <a:gd name="T2" fmla="*/ 672 w 672"/>
                <a:gd name="T3" fmla="*/ 1008 h 1008"/>
                <a:gd name="T4" fmla="*/ 0 w 672"/>
                <a:gd name="T5" fmla="*/ 1008 h 1008"/>
                <a:gd name="T6" fmla="*/ 0 60000 65536"/>
                <a:gd name="T7" fmla="*/ 0 60000 65536"/>
                <a:gd name="T8" fmla="*/ 0 60000 65536"/>
                <a:gd name="T9" fmla="*/ 0 w 672"/>
                <a:gd name="T10" fmla="*/ 0 h 1008"/>
                <a:gd name="T11" fmla="*/ 672 w 672"/>
                <a:gd name="T12" fmla="*/ 1008 h 1008"/>
              </a:gdLst>
              <a:ahLst/>
              <a:cxnLst>
                <a:cxn ang="T6">
                  <a:pos x="T0" y="T1"/>
                </a:cxn>
                <a:cxn ang="T7">
                  <a:pos x="T2" y="T3"/>
                </a:cxn>
                <a:cxn ang="T8">
                  <a:pos x="T4" y="T5"/>
                </a:cxn>
              </a:cxnLst>
              <a:rect l="T9" t="T10" r="T11" b="T12"/>
              <a:pathLst>
                <a:path w="672" h="1008">
                  <a:moveTo>
                    <a:pt x="672" y="0"/>
                  </a:moveTo>
                  <a:lnTo>
                    <a:pt x="672" y="1008"/>
                  </a:lnTo>
                  <a:lnTo>
                    <a:pt x="0" y="1008"/>
                  </a:lnTo>
                </a:path>
              </a:pathLst>
            </a:custGeom>
            <a:noFill/>
            <a:ln w="28575">
              <a:solidFill>
                <a:schemeClr val="tx1"/>
              </a:solidFill>
              <a:round/>
              <a:headEnd/>
              <a:tailEnd type="arrow"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29" name="Text Box 19"/>
            <p:cNvSpPr txBox="1">
              <a:spLocks noChangeArrowheads="1"/>
            </p:cNvSpPr>
            <p:nvPr/>
          </p:nvSpPr>
          <p:spPr bwMode="auto">
            <a:xfrm>
              <a:off x="3553" y="259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spcBef>
                  <a:spcPct val="50000"/>
                </a:spcBef>
              </a:pPr>
              <a:r>
                <a:rPr lang="en-US" altLang="zh-CN" sz="1800" b="1"/>
                <a:t>Power Cut</a:t>
              </a:r>
            </a:p>
          </p:txBody>
        </p:sp>
        <p:sp>
          <p:nvSpPr>
            <p:cNvPr id="64530" name="Line 20"/>
            <p:cNvSpPr>
              <a:spLocks noChangeShapeType="1"/>
            </p:cNvSpPr>
            <p:nvPr/>
          </p:nvSpPr>
          <p:spPr bwMode="auto">
            <a:xfrm flipV="1">
              <a:off x="2304" y="2112"/>
              <a:ext cx="0" cy="912"/>
            </a:xfrm>
            <a:prstGeom prst="line">
              <a:avLst/>
            </a:prstGeom>
            <a:noFill/>
            <a:ln w="2857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4531" name="Text Box 21"/>
            <p:cNvSpPr txBox="1">
              <a:spLocks noChangeArrowheads="1"/>
            </p:cNvSpPr>
            <p:nvPr/>
          </p:nvSpPr>
          <p:spPr bwMode="auto">
            <a:xfrm>
              <a:off x="1392" y="2448"/>
              <a:ext cx="11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spcBef>
                  <a:spcPct val="50000"/>
                </a:spcBef>
              </a:pPr>
              <a:r>
                <a:rPr lang="en-US" altLang="zh-CN" sz="1800" b="1"/>
                <a:t>Restore Power</a:t>
              </a:r>
            </a:p>
          </p:txBody>
        </p:sp>
      </p:grpSp>
    </p:spTree>
    <p:extLst>
      <p:ext uri="{BB962C8B-B14F-4D97-AF65-F5344CB8AC3E}">
        <p14:creationId xmlns:p14="http://schemas.microsoft.com/office/powerpoint/2010/main" val="150814808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Oval 5"/>
          <p:cNvSpPr>
            <a:spLocks noChangeArrowheads="1"/>
          </p:cNvSpPr>
          <p:nvPr/>
        </p:nvSpPr>
        <p:spPr bwMode="auto">
          <a:xfrm>
            <a:off x="1959769" y="1319279"/>
            <a:ext cx="192088" cy="190500"/>
          </a:xfrm>
          <a:prstGeom prst="ellipse">
            <a:avLst/>
          </a:prstGeom>
          <a:solidFill>
            <a:schemeClr val="tx1"/>
          </a:solidFill>
          <a:ln w="19050">
            <a:solidFill>
              <a:schemeClr val="tx1"/>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39" name="AutoShape 8"/>
          <p:cNvSpPr>
            <a:spLocks noChangeArrowheads="1"/>
          </p:cNvSpPr>
          <p:nvPr/>
        </p:nvSpPr>
        <p:spPr bwMode="auto">
          <a:xfrm>
            <a:off x="4446588" y="1804988"/>
            <a:ext cx="2982912" cy="3330575"/>
          </a:xfrm>
          <a:prstGeom prst="roundRect">
            <a:avLst>
              <a:gd name="adj" fmla="val 3218"/>
            </a:avLst>
          </a:prstGeom>
          <a:solidFill>
            <a:schemeClr val="accent2"/>
          </a:solidFill>
          <a:ln w="0">
            <a:solidFill>
              <a:schemeClr val="hlink"/>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40" name="Rectangle 9"/>
          <p:cNvSpPr>
            <a:spLocks noChangeArrowheads="1"/>
          </p:cNvSpPr>
          <p:nvPr/>
        </p:nvSpPr>
        <p:spPr bwMode="auto">
          <a:xfrm>
            <a:off x="5613400" y="1895475"/>
            <a:ext cx="488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rgbClr val="000000"/>
                </a:solidFill>
                <a:ea typeface="宋体" charset="-122"/>
              </a:rPr>
              <a:t>Hired</a:t>
            </a:r>
            <a:endParaRPr lang="en-US" altLang="zh-CN" sz="1600">
              <a:ea typeface="宋体" charset="-122"/>
            </a:endParaRPr>
          </a:p>
        </p:txBody>
      </p:sp>
      <p:sp>
        <p:nvSpPr>
          <p:cNvPr id="65541" name="Oval 36"/>
          <p:cNvSpPr>
            <a:spLocks noChangeArrowheads="1"/>
          </p:cNvSpPr>
          <p:nvPr/>
        </p:nvSpPr>
        <p:spPr bwMode="auto">
          <a:xfrm>
            <a:off x="5081587" y="1867521"/>
            <a:ext cx="192088" cy="190500"/>
          </a:xfrm>
          <a:prstGeom prst="ellipse">
            <a:avLst/>
          </a:prstGeom>
          <a:solidFill>
            <a:srgbClr val="000000"/>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grpSp>
        <p:nvGrpSpPr>
          <p:cNvPr id="65542" name="Group 141"/>
          <p:cNvGrpSpPr>
            <a:grpSpLocks/>
          </p:cNvGrpSpPr>
          <p:nvPr/>
        </p:nvGrpSpPr>
        <p:grpSpPr bwMode="auto">
          <a:xfrm>
            <a:off x="5159375" y="2373313"/>
            <a:ext cx="1635125" cy="679450"/>
            <a:chOff x="3252" y="1442"/>
            <a:chExt cx="663" cy="325"/>
          </a:xfrm>
        </p:grpSpPr>
        <p:sp>
          <p:nvSpPr>
            <p:cNvPr id="65579" name="AutoShape 45"/>
            <p:cNvSpPr>
              <a:spLocks noChangeArrowheads="1"/>
            </p:cNvSpPr>
            <p:nvPr/>
          </p:nvSpPr>
          <p:spPr bwMode="auto">
            <a:xfrm>
              <a:off x="3252" y="1442"/>
              <a:ext cx="539" cy="269"/>
            </a:xfrm>
            <a:prstGeom prst="roundRect">
              <a:avLst>
                <a:gd name="adj" fmla="val 17106"/>
              </a:avLst>
            </a:prstGeom>
            <a:solidFill>
              <a:srgbClr val="FFFFCC"/>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80" name="Rectangle 46"/>
            <p:cNvSpPr>
              <a:spLocks noChangeArrowheads="1"/>
            </p:cNvSpPr>
            <p:nvPr/>
          </p:nvSpPr>
          <p:spPr bwMode="auto">
            <a:xfrm>
              <a:off x="3362" y="1457"/>
              <a:ext cx="553"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chemeClr val="bg2"/>
                  </a:solidFill>
                  <a:ea typeface="宋体" charset="-122"/>
                </a:rPr>
                <a:t>Assistant</a:t>
              </a:r>
            </a:p>
            <a:p>
              <a:r>
                <a:rPr lang="en-US" altLang="zh-CN" sz="1600">
                  <a:solidFill>
                    <a:schemeClr val="bg2"/>
                  </a:solidFill>
                  <a:ea typeface="宋体" charset="-122"/>
                </a:rPr>
                <a:t>Professor</a:t>
              </a:r>
            </a:p>
          </p:txBody>
        </p:sp>
      </p:grpSp>
      <p:sp>
        <p:nvSpPr>
          <p:cNvPr id="65543" name="AutoShape 51"/>
          <p:cNvSpPr>
            <a:spLocks noChangeArrowheads="1"/>
          </p:cNvSpPr>
          <p:nvPr/>
        </p:nvSpPr>
        <p:spPr bwMode="auto">
          <a:xfrm>
            <a:off x="5307013" y="3289300"/>
            <a:ext cx="1100137" cy="439738"/>
          </a:xfrm>
          <a:prstGeom prst="roundRect">
            <a:avLst>
              <a:gd name="adj" fmla="val 16667"/>
            </a:avLst>
          </a:prstGeom>
          <a:solidFill>
            <a:srgbClr val="FFFFCC"/>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44" name="Rectangle 52"/>
          <p:cNvSpPr>
            <a:spLocks noChangeArrowheads="1"/>
          </p:cNvSpPr>
          <p:nvPr/>
        </p:nvSpPr>
        <p:spPr bwMode="auto">
          <a:xfrm>
            <a:off x="5454650" y="3368675"/>
            <a:ext cx="739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chemeClr val="bg2"/>
                </a:solidFill>
                <a:ea typeface="宋体" charset="-122"/>
              </a:rPr>
              <a:t>Tenured</a:t>
            </a:r>
          </a:p>
        </p:txBody>
      </p:sp>
      <p:grpSp>
        <p:nvGrpSpPr>
          <p:cNvPr id="65545" name="Group 139"/>
          <p:cNvGrpSpPr>
            <a:grpSpLocks/>
          </p:cNvGrpSpPr>
          <p:nvPr/>
        </p:nvGrpSpPr>
        <p:grpSpPr bwMode="auto">
          <a:xfrm>
            <a:off x="5353050" y="4186238"/>
            <a:ext cx="1054100" cy="427037"/>
            <a:chOff x="3252" y="2165"/>
            <a:chExt cx="610" cy="269"/>
          </a:xfrm>
        </p:grpSpPr>
        <p:sp>
          <p:nvSpPr>
            <p:cNvPr id="65577" name="AutoShape 57"/>
            <p:cNvSpPr>
              <a:spLocks noChangeArrowheads="1"/>
            </p:cNvSpPr>
            <p:nvPr/>
          </p:nvSpPr>
          <p:spPr bwMode="auto">
            <a:xfrm>
              <a:off x="3252" y="2165"/>
              <a:ext cx="610" cy="269"/>
            </a:xfrm>
            <a:prstGeom prst="roundRect">
              <a:avLst>
                <a:gd name="adj" fmla="val 17106"/>
              </a:avLst>
            </a:prstGeom>
            <a:solidFill>
              <a:srgbClr val="FFFFCC"/>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78" name="Rectangle 58"/>
            <p:cNvSpPr>
              <a:spLocks noChangeArrowheads="1"/>
            </p:cNvSpPr>
            <p:nvPr/>
          </p:nvSpPr>
          <p:spPr bwMode="auto">
            <a:xfrm>
              <a:off x="3292" y="2228"/>
              <a:ext cx="5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chemeClr val="bg2"/>
                  </a:solidFill>
                  <a:ea typeface="宋体" charset="-122"/>
                </a:rPr>
                <a:t>Professor</a:t>
              </a:r>
            </a:p>
          </p:txBody>
        </p:sp>
      </p:grpSp>
      <p:grpSp>
        <p:nvGrpSpPr>
          <p:cNvPr id="65546" name="Group 137"/>
          <p:cNvGrpSpPr>
            <a:grpSpLocks/>
          </p:cNvGrpSpPr>
          <p:nvPr/>
        </p:nvGrpSpPr>
        <p:grpSpPr bwMode="auto">
          <a:xfrm>
            <a:off x="1384300" y="2405063"/>
            <a:ext cx="1363663" cy="427037"/>
            <a:chOff x="1001" y="1030"/>
            <a:chExt cx="859" cy="269"/>
          </a:xfrm>
        </p:grpSpPr>
        <p:sp>
          <p:nvSpPr>
            <p:cNvPr id="65575" name="AutoShape 76"/>
            <p:cNvSpPr>
              <a:spLocks noChangeArrowheads="1"/>
            </p:cNvSpPr>
            <p:nvPr/>
          </p:nvSpPr>
          <p:spPr bwMode="auto">
            <a:xfrm>
              <a:off x="1001" y="1030"/>
              <a:ext cx="859" cy="269"/>
            </a:xfrm>
            <a:prstGeom prst="roundRect">
              <a:avLst>
                <a:gd name="adj" fmla="val 17106"/>
              </a:avLst>
            </a:prstGeom>
            <a:solidFill>
              <a:srgbClr val="FFFFCC"/>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76" name="Rectangle 77"/>
            <p:cNvSpPr>
              <a:spLocks noChangeArrowheads="1"/>
            </p:cNvSpPr>
            <p:nvPr/>
          </p:nvSpPr>
          <p:spPr bwMode="auto">
            <a:xfrm>
              <a:off x="1283" y="1102"/>
              <a:ext cx="4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rgbClr val="000000"/>
                  </a:solidFill>
                  <a:ea typeface="宋体" charset="-122"/>
                </a:rPr>
                <a:t>Applied</a:t>
              </a:r>
              <a:endParaRPr lang="en-US" altLang="zh-CN" sz="1600">
                <a:ea typeface="宋体" charset="-122"/>
              </a:endParaRPr>
            </a:p>
          </p:txBody>
        </p:sp>
      </p:grpSp>
      <p:grpSp>
        <p:nvGrpSpPr>
          <p:cNvPr id="65547" name="Group 143"/>
          <p:cNvGrpSpPr>
            <a:grpSpLocks/>
          </p:cNvGrpSpPr>
          <p:nvPr/>
        </p:nvGrpSpPr>
        <p:grpSpPr bwMode="auto">
          <a:xfrm>
            <a:off x="1920875" y="4295775"/>
            <a:ext cx="280988" cy="269875"/>
            <a:chOff x="1194" y="2770"/>
            <a:chExt cx="177" cy="170"/>
          </a:xfrm>
        </p:grpSpPr>
        <p:sp>
          <p:nvSpPr>
            <p:cNvPr id="65573" name="Oval 86"/>
            <p:cNvSpPr>
              <a:spLocks noChangeArrowheads="1"/>
            </p:cNvSpPr>
            <p:nvPr/>
          </p:nvSpPr>
          <p:spPr bwMode="auto">
            <a:xfrm>
              <a:off x="1194" y="2770"/>
              <a:ext cx="177" cy="17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74" name="Oval 87"/>
            <p:cNvSpPr>
              <a:spLocks noChangeArrowheads="1"/>
            </p:cNvSpPr>
            <p:nvPr/>
          </p:nvSpPr>
          <p:spPr bwMode="auto">
            <a:xfrm>
              <a:off x="1222" y="2791"/>
              <a:ext cx="121" cy="127"/>
            </a:xfrm>
            <a:prstGeom prst="ellipse">
              <a:avLst/>
            </a:prstGeom>
            <a:solidFill>
              <a:schemeClr val="folHlink"/>
            </a:solidFill>
            <a:ln w="19050">
              <a:solidFill>
                <a:schemeClr val="tx1"/>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grpSp>
      <p:sp>
        <p:nvSpPr>
          <p:cNvPr id="65548" name="Rectangle 94"/>
          <p:cNvSpPr>
            <a:spLocks noChangeArrowheads="1"/>
          </p:cNvSpPr>
          <p:nvPr/>
        </p:nvSpPr>
        <p:spPr bwMode="auto">
          <a:xfrm>
            <a:off x="1352550" y="3371850"/>
            <a:ext cx="7286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ea typeface="宋体" charset="-122"/>
              </a:rPr>
              <a:t>rejected</a:t>
            </a:r>
          </a:p>
        </p:txBody>
      </p:sp>
      <p:sp>
        <p:nvSpPr>
          <p:cNvPr id="65549" name="Rectangle 97"/>
          <p:cNvSpPr>
            <a:spLocks noChangeArrowheads="1"/>
          </p:cNvSpPr>
          <p:nvPr/>
        </p:nvSpPr>
        <p:spPr bwMode="auto">
          <a:xfrm>
            <a:off x="3095625" y="2390775"/>
            <a:ext cx="8318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ea typeface="宋体" charset="-122"/>
              </a:rPr>
              <a:t>accepted</a:t>
            </a:r>
          </a:p>
        </p:txBody>
      </p:sp>
      <p:grpSp>
        <p:nvGrpSpPr>
          <p:cNvPr id="65550" name="Group 136"/>
          <p:cNvGrpSpPr>
            <a:grpSpLocks/>
          </p:cNvGrpSpPr>
          <p:nvPr/>
        </p:nvGrpSpPr>
        <p:grpSpPr bwMode="auto">
          <a:xfrm>
            <a:off x="5438775" y="5722938"/>
            <a:ext cx="968375" cy="439737"/>
            <a:chOff x="1242" y="2578"/>
            <a:chExt cx="610" cy="277"/>
          </a:xfrm>
        </p:grpSpPr>
        <p:sp>
          <p:nvSpPr>
            <p:cNvPr id="65571" name="AutoShape 109"/>
            <p:cNvSpPr>
              <a:spLocks noChangeArrowheads="1"/>
            </p:cNvSpPr>
            <p:nvPr/>
          </p:nvSpPr>
          <p:spPr bwMode="auto">
            <a:xfrm>
              <a:off x="1242" y="2578"/>
              <a:ext cx="610" cy="277"/>
            </a:xfrm>
            <a:prstGeom prst="roundRect">
              <a:avLst>
                <a:gd name="adj" fmla="val 16667"/>
              </a:avLst>
            </a:prstGeom>
            <a:solidFill>
              <a:srgbClr val="FFFFCC"/>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72" name="Rectangle 110"/>
            <p:cNvSpPr>
              <a:spLocks noChangeArrowheads="1"/>
            </p:cNvSpPr>
            <p:nvPr/>
          </p:nvSpPr>
          <p:spPr bwMode="auto">
            <a:xfrm>
              <a:off x="1408" y="2658"/>
              <a:ext cx="3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rgbClr val="000000"/>
                  </a:solidFill>
                  <a:ea typeface="宋体" charset="-122"/>
                </a:rPr>
                <a:t>Hiatus</a:t>
              </a:r>
              <a:endParaRPr lang="en-US" altLang="zh-CN" sz="1600">
                <a:ea typeface="宋体" charset="-122"/>
              </a:endParaRPr>
            </a:p>
          </p:txBody>
        </p:sp>
      </p:grpSp>
      <p:sp>
        <p:nvSpPr>
          <p:cNvPr id="65552" name="Line 144"/>
          <p:cNvSpPr>
            <a:spLocks noChangeShapeType="1"/>
          </p:cNvSpPr>
          <p:nvPr/>
        </p:nvSpPr>
        <p:spPr bwMode="auto">
          <a:xfrm>
            <a:off x="2055813" y="2820988"/>
            <a:ext cx="11112" cy="1465262"/>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53" name="Line 145"/>
          <p:cNvSpPr>
            <a:spLocks noChangeShapeType="1"/>
          </p:cNvSpPr>
          <p:nvPr/>
        </p:nvSpPr>
        <p:spPr bwMode="auto">
          <a:xfrm>
            <a:off x="2751139" y="2643187"/>
            <a:ext cx="1695449" cy="11313"/>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55" name="Line 147"/>
          <p:cNvSpPr>
            <a:spLocks noChangeShapeType="1"/>
          </p:cNvSpPr>
          <p:nvPr/>
        </p:nvSpPr>
        <p:spPr bwMode="auto">
          <a:xfrm>
            <a:off x="5220072" y="2025650"/>
            <a:ext cx="471116" cy="347663"/>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56" name="Line 148"/>
          <p:cNvSpPr>
            <a:spLocks noChangeShapeType="1"/>
          </p:cNvSpPr>
          <p:nvPr/>
        </p:nvSpPr>
        <p:spPr bwMode="auto">
          <a:xfrm>
            <a:off x="5810250" y="2968625"/>
            <a:ext cx="14288" cy="320675"/>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57" name="Line 149"/>
          <p:cNvSpPr>
            <a:spLocks noChangeShapeType="1"/>
          </p:cNvSpPr>
          <p:nvPr/>
        </p:nvSpPr>
        <p:spPr bwMode="auto">
          <a:xfrm>
            <a:off x="5824538" y="3729038"/>
            <a:ext cx="0" cy="458787"/>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grpSp>
        <p:nvGrpSpPr>
          <p:cNvPr id="65558" name="Group 150"/>
          <p:cNvGrpSpPr>
            <a:grpSpLocks/>
          </p:cNvGrpSpPr>
          <p:nvPr/>
        </p:nvGrpSpPr>
        <p:grpSpPr bwMode="auto">
          <a:xfrm>
            <a:off x="5991225" y="4738688"/>
            <a:ext cx="252413" cy="279400"/>
            <a:chOff x="2876" y="2753"/>
            <a:chExt cx="159" cy="176"/>
          </a:xfrm>
        </p:grpSpPr>
        <p:sp>
          <p:nvSpPr>
            <p:cNvPr id="65567" name="Oval 151"/>
            <p:cNvSpPr>
              <a:spLocks noChangeArrowheads="1"/>
            </p:cNvSpPr>
            <p:nvPr/>
          </p:nvSpPr>
          <p:spPr bwMode="auto">
            <a:xfrm>
              <a:off x="2876" y="2753"/>
              <a:ext cx="159" cy="150"/>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68" name="Rectangle 152"/>
            <p:cNvSpPr>
              <a:spLocks noChangeArrowheads="1"/>
            </p:cNvSpPr>
            <p:nvPr/>
          </p:nvSpPr>
          <p:spPr bwMode="auto">
            <a:xfrm>
              <a:off x="2928" y="2774"/>
              <a:ext cx="9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dirty="0">
                  <a:solidFill>
                    <a:schemeClr val="bg2"/>
                  </a:solidFill>
                  <a:ea typeface="宋体" charset="-122"/>
                </a:rPr>
                <a:t>H</a:t>
              </a:r>
            </a:p>
          </p:txBody>
        </p:sp>
      </p:grpSp>
      <p:sp>
        <p:nvSpPr>
          <p:cNvPr id="65559" name="Line 153"/>
          <p:cNvSpPr>
            <a:spLocks noChangeShapeType="1"/>
          </p:cNvSpPr>
          <p:nvPr/>
        </p:nvSpPr>
        <p:spPr bwMode="auto">
          <a:xfrm flipH="1">
            <a:off x="6129338" y="4967288"/>
            <a:ext cx="1587" cy="757237"/>
          </a:xfrm>
          <a:prstGeom prst="line">
            <a:avLst/>
          </a:prstGeom>
          <a:noFill/>
          <a:ln w="19050">
            <a:solidFill>
              <a:srgbClr val="FF0000"/>
            </a:solidFill>
            <a:round/>
            <a:headEnd type="arrow" w="med" len="med"/>
            <a:tailE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60" name="Line 154"/>
          <p:cNvSpPr>
            <a:spLocks noChangeShapeType="1"/>
          </p:cNvSpPr>
          <p:nvPr/>
        </p:nvSpPr>
        <p:spPr bwMode="auto">
          <a:xfrm flipH="1">
            <a:off x="5691188" y="5143500"/>
            <a:ext cx="3175" cy="561975"/>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61" name="Rectangle 155"/>
          <p:cNvSpPr>
            <a:spLocks noChangeArrowheads="1"/>
          </p:cNvSpPr>
          <p:nvPr/>
        </p:nvSpPr>
        <p:spPr bwMode="auto">
          <a:xfrm>
            <a:off x="4270375" y="5301456"/>
            <a:ext cx="13430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dirty="0" err="1">
                <a:ea typeface="宋体" charset="-122"/>
              </a:rPr>
              <a:t>takeSabbatical</a:t>
            </a:r>
            <a:endParaRPr lang="en-US" altLang="zh-CN" sz="1600" dirty="0">
              <a:ea typeface="宋体" charset="-122"/>
            </a:endParaRPr>
          </a:p>
        </p:txBody>
      </p:sp>
      <p:sp>
        <p:nvSpPr>
          <p:cNvPr id="65562" name="Line 156"/>
          <p:cNvSpPr>
            <a:spLocks noChangeShapeType="1"/>
          </p:cNvSpPr>
          <p:nvPr/>
        </p:nvSpPr>
        <p:spPr bwMode="auto">
          <a:xfrm flipV="1">
            <a:off x="2193925" y="4419600"/>
            <a:ext cx="3152775" cy="3175"/>
          </a:xfrm>
          <a:prstGeom prst="line">
            <a:avLst/>
          </a:prstGeom>
          <a:noFill/>
          <a:ln w="19050">
            <a:solidFill>
              <a:srgbClr val="FF0000"/>
            </a:solidFill>
            <a:round/>
            <a:headEnd type="arrow"/>
            <a:tailEnd type="non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63" name="Rectangle 157"/>
          <p:cNvSpPr>
            <a:spLocks noChangeArrowheads="1"/>
          </p:cNvSpPr>
          <p:nvPr/>
        </p:nvSpPr>
        <p:spPr bwMode="auto">
          <a:xfrm>
            <a:off x="3143250" y="4202113"/>
            <a:ext cx="5826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ea typeface="宋体" charset="-122"/>
              </a:rPr>
              <a:t>retired</a:t>
            </a:r>
          </a:p>
        </p:txBody>
      </p:sp>
      <p:sp>
        <p:nvSpPr>
          <p:cNvPr id="65564" name="Rectangle 158"/>
          <p:cNvSpPr>
            <a:spLocks noChangeArrowheads="1"/>
          </p:cNvSpPr>
          <p:nvPr/>
        </p:nvSpPr>
        <p:spPr bwMode="auto">
          <a:xfrm>
            <a:off x="5910263" y="2928938"/>
            <a:ext cx="10382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rgbClr val="000000"/>
                </a:solidFill>
                <a:ea typeface="宋体" charset="-122"/>
              </a:rPr>
              <a:t>maxPapers</a:t>
            </a:r>
            <a:endParaRPr lang="en-US" altLang="zh-CN" sz="1600">
              <a:ea typeface="宋体" charset="-122"/>
            </a:endParaRPr>
          </a:p>
        </p:txBody>
      </p:sp>
      <p:sp>
        <p:nvSpPr>
          <p:cNvPr id="65565" name="Rectangle 159"/>
          <p:cNvSpPr>
            <a:spLocks noChangeArrowheads="1"/>
          </p:cNvSpPr>
          <p:nvPr/>
        </p:nvSpPr>
        <p:spPr bwMode="auto">
          <a:xfrm>
            <a:off x="5918200" y="3817938"/>
            <a:ext cx="7635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rgbClr val="000000"/>
                </a:solidFill>
                <a:ea typeface="宋体" charset="-122"/>
              </a:rPr>
              <a:t>seniority</a:t>
            </a:r>
            <a:endParaRPr lang="en-US" altLang="zh-CN" sz="1600">
              <a:ea typeface="宋体" charset="-122"/>
            </a:endParaRPr>
          </a:p>
        </p:txBody>
      </p:sp>
      <p:sp>
        <p:nvSpPr>
          <p:cNvPr id="65566" name="Rectangle 160"/>
          <p:cNvSpPr>
            <a:spLocks noChangeArrowheads="1"/>
          </p:cNvSpPr>
          <p:nvPr/>
        </p:nvSpPr>
        <p:spPr bwMode="auto">
          <a:xfrm>
            <a:off x="6246813" y="5357813"/>
            <a:ext cx="5365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ea typeface="宋体" charset="-122"/>
              </a:rPr>
              <a:t>return</a:t>
            </a:r>
          </a:p>
        </p:txBody>
      </p:sp>
      <p:cxnSp>
        <p:nvCxnSpPr>
          <p:cNvPr id="3" name="直接箭头连接符 2"/>
          <p:cNvCxnSpPr>
            <a:stCxn id="65538" idx="4"/>
            <a:endCxn id="65575" idx="0"/>
          </p:cNvCxnSpPr>
          <p:nvPr/>
        </p:nvCxnSpPr>
        <p:spPr>
          <a:xfrm>
            <a:off x="2055813" y="1509779"/>
            <a:ext cx="10319" cy="895284"/>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953958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E7E5CABA-6628-49FD-BEA7-7D323DEDE3D1}" type="slidenum">
              <a:rPr lang="en-US" altLang="zh-CN"/>
              <a:pPr/>
              <a:t>98</a:t>
            </a:fld>
            <a:endParaRPr lang="en-US" altLang="zh-CN"/>
          </a:p>
        </p:txBody>
      </p:sp>
      <p:sp>
        <p:nvSpPr>
          <p:cNvPr id="366594" name="Rectangle 2"/>
          <p:cNvSpPr>
            <a:spLocks noGrp="1" noChangeArrowheads="1"/>
          </p:cNvSpPr>
          <p:nvPr>
            <p:ph type="body" idx="1"/>
          </p:nvPr>
        </p:nvSpPr>
        <p:spPr>
          <a:xfrm>
            <a:off x="250825" y="1196975"/>
            <a:ext cx="8569325" cy="4895850"/>
          </a:xfrm>
        </p:spPr>
        <p:txBody>
          <a:bodyPr/>
          <a:lstStyle/>
          <a:p>
            <a:pPr>
              <a:lnSpc>
                <a:spcPct val="110000"/>
              </a:lnSpc>
            </a:pPr>
            <a:r>
              <a:rPr lang="zh-CN" altLang="en-US" b="1">
                <a:solidFill>
                  <a:srgbClr val="FFFF00"/>
                </a:solidFill>
              </a:rPr>
              <a:t>交互模型描述对象如何交互才能产生有用的结果。</a:t>
            </a:r>
          </a:p>
          <a:p>
            <a:pPr>
              <a:lnSpc>
                <a:spcPct val="110000"/>
              </a:lnSpc>
            </a:pPr>
            <a:r>
              <a:rPr lang="zh-CN" altLang="en-US" b="1">
                <a:solidFill>
                  <a:srgbClr val="FFFF00"/>
                </a:solidFill>
              </a:rPr>
              <a:t>交互可以在不同的抽象层次上建模：</a:t>
            </a:r>
          </a:p>
          <a:p>
            <a:pPr lvl="1">
              <a:lnSpc>
                <a:spcPct val="110000"/>
              </a:lnSpc>
            </a:pPr>
            <a:r>
              <a:rPr lang="zh-CN" altLang="en-US" b="1">
                <a:solidFill>
                  <a:srgbClr val="FFFF00"/>
                </a:solidFill>
              </a:rPr>
              <a:t>在较高层次上，</a:t>
            </a:r>
            <a:r>
              <a:rPr lang="zh-CN" altLang="en-US" b="1"/>
              <a:t>用例</a:t>
            </a:r>
            <a:r>
              <a:rPr lang="zh-CN" altLang="en-US" b="1">
                <a:solidFill>
                  <a:srgbClr val="FFFF00"/>
                </a:solidFill>
              </a:rPr>
              <a:t>描述系统如何与外部参与者交互；</a:t>
            </a:r>
          </a:p>
          <a:p>
            <a:pPr lvl="1">
              <a:lnSpc>
                <a:spcPct val="110000"/>
              </a:lnSpc>
            </a:pPr>
            <a:r>
              <a:rPr lang="zh-CN" altLang="en-US" b="1"/>
              <a:t>顺序图</a:t>
            </a:r>
            <a:r>
              <a:rPr lang="zh-CN" altLang="en-US" b="1">
                <a:solidFill>
                  <a:srgbClr val="FFFF00"/>
                </a:solidFill>
              </a:rPr>
              <a:t>提供了更多的细节，显示一组对象间随着时间变化所交换的消息；</a:t>
            </a:r>
          </a:p>
          <a:p>
            <a:pPr lvl="1">
              <a:lnSpc>
                <a:spcPct val="110000"/>
              </a:lnSpc>
            </a:pPr>
            <a:r>
              <a:rPr lang="zh-CN" altLang="en-US" b="1"/>
              <a:t>活动图</a:t>
            </a:r>
            <a:r>
              <a:rPr lang="zh-CN" altLang="en-US" b="1">
                <a:solidFill>
                  <a:srgbClr val="FFFF00"/>
                </a:solidFill>
              </a:rPr>
              <a:t>提供更深入的细节，显示某次计算中处理步骤之间的控制流。</a:t>
            </a:r>
          </a:p>
        </p:txBody>
      </p:sp>
      <p:sp>
        <p:nvSpPr>
          <p:cNvPr id="36659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交互建模</a:t>
            </a:r>
          </a:p>
        </p:txBody>
      </p:sp>
      <p:sp>
        <p:nvSpPr>
          <p:cNvPr id="36659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66628" name="Rectangle 36"/>
          <p:cNvSpPr>
            <a:spLocks noChangeArrowheads="1"/>
          </p:cNvSpPr>
          <p:nvPr/>
        </p:nvSpPr>
        <p:spPr bwMode="auto">
          <a:xfrm>
            <a:off x="2555875" y="0"/>
            <a:ext cx="1023938" cy="1098550"/>
          </a:xfrm>
          <a:prstGeom prst="rect">
            <a:avLst/>
          </a:prstGeom>
          <a:noFill/>
          <a:ln w="9525" algn="ctr">
            <a:noFill/>
            <a:miter lim="800000"/>
            <a:headEnd/>
            <a:tailEnd/>
          </a:ln>
          <a:effectLst/>
        </p:spPr>
        <p:txBody>
          <a:bodyPr wrap="none">
            <a:spAutoFit/>
          </a:bodyPr>
          <a:lstStyle/>
          <a:p>
            <a:r>
              <a:rPr lang="en-US" altLang="zh-CN" sz="66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821341B-C5F5-46BD-A492-7F1B4B8734F8}" type="slidenum">
              <a:rPr lang="en-US" altLang="zh-CN"/>
              <a:pPr/>
              <a:t>99</a:t>
            </a:fld>
            <a:endParaRPr lang="en-US" altLang="zh-CN"/>
          </a:p>
        </p:txBody>
      </p:sp>
      <p:sp>
        <p:nvSpPr>
          <p:cNvPr id="367618" name="Rectangle 2"/>
          <p:cNvSpPr>
            <a:spLocks noGrp="1" noChangeArrowheads="1"/>
          </p:cNvSpPr>
          <p:nvPr>
            <p:ph type="body" idx="1"/>
          </p:nvPr>
        </p:nvSpPr>
        <p:spPr>
          <a:xfrm>
            <a:off x="250825" y="1196975"/>
            <a:ext cx="8569325" cy="4895850"/>
          </a:xfrm>
        </p:spPr>
        <p:txBody>
          <a:bodyPr/>
          <a:lstStyle/>
          <a:p>
            <a:pPr>
              <a:lnSpc>
                <a:spcPct val="110000"/>
              </a:lnSpc>
            </a:pPr>
            <a:r>
              <a:rPr lang="zh-CN" altLang="en-US" b="1" dirty="0">
                <a:solidFill>
                  <a:srgbClr val="FFFF00"/>
                </a:solidFill>
              </a:rPr>
              <a:t>参与者（</a:t>
            </a:r>
            <a:r>
              <a:rPr lang="en-US" altLang="zh-CN" b="1" dirty="0">
                <a:solidFill>
                  <a:srgbClr val="FFFF00"/>
                </a:solidFill>
              </a:rPr>
              <a:t>actor</a:t>
            </a:r>
            <a:r>
              <a:rPr lang="zh-CN" altLang="en-US" b="1" dirty="0">
                <a:solidFill>
                  <a:srgbClr val="FFFF00"/>
                </a:solidFill>
              </a:rPr>
              <a:t>）：是系统的直接外部用户</a:t>
            </a:r>
            <a:r>
              <a:rPr lang="en-US" altLang="zh-CN" b="1" dirty="0">
                <a:solidFill>
                  <a:srgbClr val="FFFF00"/>
                </a:solidFill>
                <a:latin typeface="Arial"/>
              </a:rPr>
              <a:t>——</a:t>
            </a:r>
            <a:r>
              <a:rPr lang="zh-CN" altLang="en-US" b="1" dirty="0">
                <a:solidFill>
                  <a:srgbClr val="FFFF00"/>
                </a:solidFill>
              </a:rPr>
              <a:t>直接与系统通信的一个对象或一组对象，但不是系统的一部分。</a:t>
            </a:r>
          </a:p>
          <a:p>
            <a:pPr>
              <a:lnSpc>
                <a:spcPct val="110000"/>
              </a:lnSpc>
            </a:pPr>
            <a:r>
              <a:rPr lang="zh-CN" altLang="en-US" b="1" dirty="0">
                <a:solidFill>
                  <a:srgbClr val="FFFF00"/>
                </a:solidFill>
              </a:rPr>
              <a:t>每个参与者都表示以某种方式对系统起作用的那些对象。</a:t>
            </a:r>
          </a:p>
          <a:p>
            <a:pPr>
              <a:lnSpc>
                <a:spcPct val="110000"/>
              </a:lnSpc>
            </a:pPr>
            <a:r>
              <a:rPr lang="zh-CN" altLang="en-US" b="1" dirty="0"/>
              <a:t>参与者可以是人、设备和其他系统</a:t>
            </a:r>
            <a:r>
              <a:rPr lang="zh-CN" altLang="en-US" b="1" dirty="0">
                <a:solidFill>
                  <a:srgbClr val="FFFF00"/>
                </a:solidFill>
              </a:rPr>
              <a:t>。</a:t>
            </a:r>
          </a:p>
          <a:p>
            <a:pPr>
              <a:lnSpc>
                <a:spcPct val="110000"/>
              </a:lnSpc>
            </a:pPr>
            <a:r>
              <a:rPr lang="zh-CN" altLang="en-US" b="1" dirty="0">
                <a:solidFill>
                  <a:srgbClr val="FFFF00"/>
                </a:solidFill>
              </a:rPr>
              <a:t>建模参与者有助于定义系统，识别系统内部及其边界上的对象。</a:t>
            </a:r>
          </a:p>
        </p:txBody>
      </p:sp>
      <p:sp>
        <p:nvSpPr>
          <p:cNvPr id="36761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参与者</a:t>
            </a:r>
          </a:p>
        </p:txBody>
      </p:sp>
      <p:sp>
        <p:nvSpPr>
          <p:cNvPr id="36762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Template>
  <TotalTime>6677</TotalTime>
  <Words>7597</Words>
  <Application>Microsoft Office PowerPoint</Application>
  <PresentationFormat>全屏显示(4:3)</PresentationFormat>
  <Paragraphs>1193</Paragraphs>
  <Slides>155</Slides>
  <Notes>9</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155</vt:i4>
      </vt:variant>
    </vt:vector>
  </HeadingPairs>
  <TitlesOfParts>
    <vt:vector size="159" baseType="lpstr">
      <vt:lpstr>Stream</vt:lpstr>
      <vt:lpstr>位图图像</vt:lpstr>
      <vt:lpstr>Image</vt:lpstr>
      <vt:lpstr>Visio</vt:lpstr>
      <vt:lpstr>第十章 面向对象 (1)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包含关系误用</vt:lpstr>
      <vt:lpstr>PowerPoint 演示文稿</vt:lpstr>
      <vt:lpstr>扩展关系示例</vt:lpstr>
      <vt:lpstr>扩展关系误用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第十章 面向对象</dc:title>
  <dc:creator>HoHo</dc:creator>
  <cp:lastModifiedBy>chy</cp:lastModifiedBy>
  <cp:revision>713</cp:revision>
  <dcterms:created xsi:type="dcterms:W3CDTF">2003-05-01T13:02:14Z</dcterms:created>
  <dcterms:modified xsi:type="dcterms:W3CDTF">2023-11-13T11:29:10Z</dcterms:modified>
</cp:coreProperties>
</file>